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EF31-3003-4A8B-B0AD-AEC02633B167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9E6E6-68F8-409D-9F83-27C4929B21D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EF31-3003-4A8B-B0AD-AEC02633B167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9E6E6-68F8-409D-9F83-27C4929B21D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EF31-3003-4A8B-B0AD-AEC02633B167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9E6E6-68F8-409D-9F83-27C4929B21D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EF31-3003-4A8B-B0AD-AEC02633B167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9E6E6-68F8-409D-9F83-27C4929B21D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EF31-3003-4A8B-B0AD-AEC02633B167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9E6E6-68F8-409D-9F83-27C4929B21D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EF31-3003-4A8B-B0AD-AEC02633B167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9E6E6-68F8-409D-9F83-27C4929B21D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EF31-3003-4A8B-B0AD-AEC02633B167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9E6E6-68F8-409D-9F83-27C4929B21D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EF31-3003-4A8B-B0AD-AEC02633B167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9E6E6-68F8-409D-9F83-27C4929B21D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EF31-3003-4A8B-B0AD-AEC02633B167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9E6E6-68F8-409D-9F83-27C4929B21D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EF31-3003-4A8B-B0AD-AEC02633B167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9E6E6-68F8-409D-9F83-27C4929B21D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EF31-3003-4A8B-B0AD-AEC02633B167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9E6E6-68F8-409D-9F83-27C4929B21D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8EF31-3003-4A8B-B0AD-AEC02633B167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9E6E6-68F8-409D-9F83-27C4929B21D9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43011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 smtClean="0">
                <a:solidFill>
                  <a:srgbClr val="003399"/>
                </a:solidFill>
              </a:rPr>
              <a:t>1.9. </a:t>
            </a:r>
            <a:r>
              <a:rPr lang="es-ES" sz="2400" b="1" dirty="0" err="1">
                <a:solidFill>
                  <a:srgbClr val="003399"/>
                </a:solidFill>
              </a:rPr>
              <a:t>Nivells</a:t>
            </a:r>
            <a:r>
              <a:rPr lang="es-ES" sz="2400" b="1" dirty="0">
                <a:solidFill>
                  <a:srgbClr val="003399"/>
                </a:solidFill>
              </a:rPr>
              <a:t> </a:t>
            </a:r>
            <a:r>
              <a:rPr lang="es-ES" sz="2400" b="1" dirty="0" err="1">
                <a:solidFill>
                  <a:srgbClr val="003399"/>
                </a:solidFill>
              </a:rPr>
              <a:t>d’organització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43022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3024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43025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43026" name="Text Box 18"/>
          <p:cNvSpPr txBox="1">
            <a:spLocks noChangeArrowheads="1"/>
          </p:cNvSpPr>
          <p:nvPr/>
        </p:nvSpPr>
        <p:spPr bwMode="auto">
          <a:xfrm>
            <a:off x="539750" y="1557338"/>
            <a:ext cx="7920038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Les característiques essencials d'aquests nivells són:</a:t>
            </a:r>
          </a:p>
          <a:p>
            <a:endParaRPr lang="ca-ES" sz="2000" b="1"/>
          </a:p>
          <a:p>
            <a:r>
              <a:rPr lang="ca-ES" sz="2000" b="1"/>
              <a:t>	1. La natura els ha aconseguit de manera lenta i progressiva.</a:t>
            </a:r>
          </a:p>
          <a:p>
            <a:r>
              <a:rPr lang="ca-ES" sz="2000" b="1"/>
              <a:t>	2. Cada nivell presenta una organització i propietats superiors als nivells inferiors.</a:t>
            </a:r>
          </a:p>
          <a:p>
            <a:r>
              <a:rPr lang="ca-ES" sz="2000" b="1"/>
              <a:t>	3. Com més complex és el nivell d'organització més energia es necessita per mantenir-lo</a:t>
            </a:r>
          </a:p>
          <a:p>
            <a:r>
              <a:rPr lang="ca-ES" sz="2000" b="1"/>
              <a:t>	4. L'estabilitat d'un nivell és inversament proporcional a la seva complexitat.</a:t>
            </a:r>
          </a:p>
          <a:p>
            <a:r>
              <a:rPr lang="ca-ES" sz="2000" b="1"/>
              <a:t>	5. El nombre d'unitats funcionals és inversament proporcional a la complexitat.</a:t>
            </a:r>
            <a:endParaRPr lang="es-ES" sz="2000" b="1"/>
          </a:p>
          <a:p>
            <a:pPr algn="l"/>
            <a:endParaRPr lang="es-E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44035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 smtClean="0">
                <a:solidFill>
                  <a:srgbClr val="003399"/>
                </a:solidFill>
              </a:rPr>
              <a:t>1.9. </a:t>
            </a:r>
            <a:r>
              <a:rPr lang="es-ES" sz="2400" b="1" dirty="0" err="1">
                <a:solidFill>
                  <a:srgbClr val="003399"/>
                </a:solidFill>
              </a:rPr>
              <a:t>Nivells</a:t>
            </a:r>
            <a:r>
              <a:rPr lang="es-ES" sz="2400" b="1" dirty="0">
                <a:solidFill>
                  <a:srgbClr val="003399"/>
                </a:solidFill>
              </a:rPr>
              <a:t> </a:t>
            </a:r>
            <a:r>
              <a:rPr lang="es-ES" sz="2400" b="1" dirty="0" err="1">
                <a:solidFill>
                  <a:srgbClr val="003399"/>
                </a:solidFill>
              </a:rPr>
              <a:t>d’organització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1. NIVELL ATÒMIC-MOLECULAR</a:t>
            </a:r>
          </a:p>
          <a:p>
            <a:r>
              <a:rPr lang="ca-ES" sz="2000" b="1"/>
              <a:t>a. unitat funcional: àtom i molècula</a:t>
            </a:r>
          </a:p>
          <a:p>
            <a:r>
              <a:rPr lang="ca-ES" sz="2000" b="1"/>
              <a:t>b. unitat de mesura: nm </a:t>
            </a:r>
          </a:p>
          <a:p>
            <a:r>
              <a:rPr lang="ca-ES" sz="2000" b="1"/>
              <a:t>c. ciències biològiques: Biologia molecular, Bioquímica, Biofísica</a:t>
            </a:r>
          </a:p>
          <a:p>
            <a:r>
              <a:rPr lang="ca-ES" sz="2000" b="1"/>
              <a:t>	En aquest nivell no podem parlar encara de vida perque els seus components no tenen les funcions característiques de la vida.</a:t>
            </a:r>
          </a:p>
          <a:p>
            <a:r>
              <a:rPr lang="ca-ES" sz="2000" b="1"/>
              <a:t>2. NIVELL CEL.LULAR</a:t>
            </a:r>
          </a:p>
          <a:p>
            <a:r>
              <a:rPr lang="ca-ES" sz="2000" b="1"/>
              <a:t>a. cèl.lula</a:t>
            </a:r>
          </a:p>
          <a:p>
            <a:r>
              <a:rPr lang="ca-ES" sz="2000" b="1"/>
              <a:t>b. micra o mil.lèssimes de mm.</a:t>
            </a:r>
          </a:p>
          <a:p>
            <a:r>
              <a:rPr lang="ca-ES" sz="2000" b="1"/>
              <a:t>c. Citologia, Fisiologia cel.lular</a:t>
            </a:r>
          </a:p>
          <a:p>
            <a:r>
              <a:rPr lang="ca-ES" sz="2000" b="1"/>
              <a:t>	La cèl.lula és la base de tota l'organització de la vida. Per els microorganismes aquest és el nivell de màxima complexitat.</a:t>
            </a:r>
          </a:p>
          <a:p>
            <a:r>
              <a:rPr lang="ca-ES" sz="2000" b="1"/>
              <a:t> </a:t>
            </a:r>
            <a:endParaRPr lang="es-ES" sz="2000" b="1"/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44047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44049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44050" name="Text Box 18"/>
          <p:cNvSpPr txBox="1">
            <a:spLocks noChangeArrowheads="1"/>
          </p:cNvSpPr>
          <p:nvPr/>
        </p:nvSpPr>
        <p:spPr bwMode="auto">
          <a:xfrm>
            <a:off x="539750" y="1557338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45059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>
                <a:solidFill>
                  <a:srgbClr val="003399"/>
                </a:solidFill>
              </a:rPr>
              <a:t> </a:t>
            </a:r>
            <a:r>
              <a:rPr lang="es-ES" sz="2400" b="1" dirty="0" smtClean="0">
                <a:solidFill>
                  <a:srgbClr val="003399"/>
                </a:solidFill>
              </a:rPr>
              <a:t>1.9. </a:t>
            </a:r>
            <a:r>
              <a:rPr lang="es-ES" sz="2400" b="1" dirty="0" err="1" smtClean="0">
                <a:solidFill>
                  <a:srgbClr val="003399"/>
                </a:solidFill>
              </a:rPr>
              <a:t>Nivells</a:t>
            </a:r>
            <a:r>
              <a:rPr lang="es-ES" sz="2400" b="1" dirty="0" smtClean="0">
                <a:solidFill>
                  <a:srgbClr val="003399"/>
                </a:solidFill>
              </a:rPr>
              <a:t> </a:t>
            </a:r>
            <a:r>
              <a:rPr lang="es-ES" sz="2400" b="1" dirty="0" err="1">
                <a:solidFill>
                  <a:srgbClr val="003399"/>
                </a:solidFill>
              </a:rPr>
              <a:t>d’organització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488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 </a:t>
            </a:r>
            <a:r>
              <a:rPr lang="ca-ES" b="1"/>
              <a:t>3. NIVELL DE TEIXIT</a:t>
            </a:r>
          </a:p>
          <a:p>
            <a:r>
              <a:rPr lang="ca-ES" b="1"/>
              <a:t>a. Teixit, que es format per un conjunt de cèl.lules</a:t>
            </a:r>
          </a:p>
          <a:p>
            <a:r>
              <a:rPr lang="ca-ES" b="1"/>
              <a:t>b. 0,1 mm</a:t>
            </a:r>
          </a:p>
          <a:p>
            <a:r>
              <a:rPr lang="ca-ES" b="1"/>
              <a:t>c. Histologia</a:t>
            </a:r>
          </a:p>
          <a:p>
            <a:r>
              <a:rPr lang="ca-ES" b="1"/>
              <a:t>	Totes les cèlules que constitueixen un teixit tenen el mateix orígen embrionari, la mateixa estructura i fan la mateixa funció en un organisme.</a:t>
            </a:r>
            <a:endParaRPr lang="es-ES" b="1"/>
          </a:p>
          <a:p>
            <a:endParaRPr lang="ca-ES" sz="2000" b="1"/>
          </a:p>
          <a:p>
            <a:r>
              <a:rPr lang="ca-ES" b="1"/>
              <a:t> 4. NIVELL D'ÒRGAN</a:t>
            </a:r>
          </a:p>
          <a:p>
            <a:r>
              <a:rPr lang="ca-ES" b="1"/>
              <a:t>a. Òrgan, format per un conjunt de teixits.</a:t>
            </a:r>
          </a:p>
          <a:p>
            <a:r>
              <a:rPr lang="ca-ES" b="1"/>
              <a:t>b. cm.</a:t>
            </a:r>
          </a:p>
          <a:p>
            <a:r>
              <a:rPr lang="ca-ES" b="1"/>
              <a:t>c. Organografia, Anatomia.</a:t>
            </a:r>
          </a:p>
          <a:p>
            <a:r>
              <a:rPr lang="ca-ES" b="1"/>
              <a:t>	Un conjunt de teixits diferents formen una òrgan que realitze una funció pròpia i, normalment, és fàcilment identificable en l'organisme.</a:t>
            </a:r>
          </a:p>
          <a:p>
            <a:pPr algn="l"/>
            <a:endParaRPr lang="ca-ES" sz="2000" b="1"/>
          </a:p>
          <a:p>
            <a:r>
              <a:rPr lang="ca-ES" sz="2000" b="1"/>
              <a:t> </a:t>
            </a:r>
            <a:endParaRPr lang="es-ES" sz="2000" b="1"/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2987675" y="3357563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45074" name="Text Box 18"/>
          <p:cNvSpPr txBox="1">
            <a:spLocks noChangeArrowheads="1"/>
          </p:cNvSpPr>
          <p:nvPr/>
        </p:nvSpPr>
        <p:spPr bwMode="auto">
          <a:xfrm>
            <a:off x="539750" y="1618754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46083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 smtClean="0">
                <a:solidFill>
                  <a:srgbClr val="003399"/>
                </a:solidFill>
              </a:rPr>
              <a:t>1.9.  </a:t>
            </a:r>
            <a:r>
              <a:rPr lang="es-ES" sz="2400" b="1" dirty="0" err="1">
                <a:solidFill>
                  <a:srgbClr val="003399"/>
                </a:solidFill>
              </a:rPr>
              <a:t>Nivells</a:t>
            </a:r>
            <a:r>
              <a:rPr lang="es-ES" sz="2400" b="1" dirty="0">
                <a:solidFill>
                  <a:srgbClr val="003399"/>
                </a:solidFill>
              </a:rPr>
              <a:t> </a:t>
            </a:r>
            <a:r>
              <a:rPr lang="es-ES" sz="2400" b="1" dirty="0" err="1">
                <a:solidFill>
                  <a:srgbClr val="003399"/>
                </a:solidFill>
              </a:rPr>
              <a:t>d’organització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 </a:t>
            </a:r>
            <a:r>
              <a:rPr lang="ca-ES" b="1"/>
              <a:t> 5. NIVELL DE SISTEMA</a:t>
            </a:r>
          </a:p>
          <a:p>
            <a:r>
              <a:rPr lang="ca-ES" b="1"/>
              <a:t>a. Sistema, format per un conjunt d'òrgans.</a:t>
            </a:r>
          </a:p>
          <a:p>
            <a:r>
              <a:rPr lang="ca-ES" b="1"/>
              <a:t>b. De cm a m.</a:t>
            </a:r>
          </a:p>
          <a:p>
            <a:r>
              <a:rPr lang="ca-ES" b="1"/>
              <a:t>c. Anatomia, Fisiologia</a:t>
            </a:r>
          </a:p>
          <a:p>
            <a:endParaRPr lang="ca-ES" b="1"/>
          </a:p>
          <a:p>
            <a:r>
              <a:rPr lang="ca-ES" b="1"/>
              <a:t>6. NIVELL D'ORGANISME</a:t>
            </a:r>
          </a:p>
          <a:p>
            <a:r>
              <a:rPr lang="ca-ES" b="1"/>
              <a:t>a. Individu. </a:t>
            </a:r>
          </a:p>
          <a:p>
            <a:r>
              <a:rPr lang="ca-ES" b="1"/>
              <a:t>b. De cm. a m.</a:t>
            </a:r>
          </a:p>
          <a:p>
            <a:r>
              <a:rPr lang="ca-ES" b="1"/>
              <a:t>c. Anatomia, Fisiologia, Embriologia, Ontogènia, Etologia, Genètica, Taxonomia</a:t>
            </a:r>
          </a:p>
          <a:p>
            <a:endParaRPr lang="ca-ES" b="1"/>
          </a:p>
          <a:p>
            <a:r>
              <a:rPr lang="ca-ES" b="1"/>
              <a:t>En aquest nivell és quan tenim individus independents que solen ser les unitats d’actuació en biologia</a:t>
            </a:r>
            <a:endParaRPr lang="es-ES" b="1"/>
          </a:p>
          <a:p>
            <a:pPr algn="l"/>
            <a:endParaRPr lang="ca-ES" sz="2000" b="1"/>
          </a:p>
          <a:p>
            <a:r>
              <a:rPr lang="ca-ES" sz="2000" b="1"/>
              <a:t> </a:t>
            </a:r>
            <a:endParaRPr lang="es-ES" sz="2000" b="1"/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2987675" y="3357563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46097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539750" y="1557338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47107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>
                <a:solidFill>
                  <a:srgbClr val="003399"/>
                </a:solidFill>
              </a:rPr>
              <a:t> </a:t>
            </a:r>
            <a:r>
              <a:rPr lang="es-ES" sz="2400" b="1" dirty="0" smtClean="0">
                <a:solidFill>
                  <a:srgbClr val="003399"/>
                </a:solidFill>
              </a:rPr>
              <a:t>1.9. </a:t>
            </a:r>
            <a:r>
              <a:rPr lang="es-ES" sz="2400" b="1" dirty="0" err="1" smtClean="0">
                <a:solidFill>
                  <a:srgbClr val="003399"/>
                </a:solidFill>
              </a:rPr>
              <a:t>Nivells</a:t>
            </a:r>
            <a:r>
              <a:rPr lang="es-ES" sz="2400" b="1" dirty="0" smtClean="0">
                <a:solidFill>
                  <a:srgbClr val="003399"/>
                </a:solidFill>
              </a:rPr>
              <a:t> </a:t>
            </a:r>
            <a:r>
              <a:rPr lang="es-ES" sz="2400" b="1" dirty="0" err="1">
                <a:solidFill>
                  <a:srgbClr val="003399"/>
                </a:solidFill>
              </a:rPr>
              <a:t>d’organització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 </a:t>
            </a:r>
            <a:r>
              <a:rPr lang="ca-ES" b="1"/>
              <a:t>  7. NIVELL DE POBLACIÓ</a:t>
            </a:r>
          </a:p>
          <a:p>
            <a:r>
              <a:rPr lang="ca-ES" b="1"/>
              <a:t>a. Conjunt d'organismes de la mateixa espècie.</a:t>
            </a:r>
          </a:p>
          <a:p>
            <a:r>
              <a:rPr lang="ca-ES" b="1"/>
              <a:t>c. Genètica de poblacions, Evolució, Filogènia, Etologia</a:t>
            </a:r>
          </a:p>
          <a:p>
            <a:r>
              <a:rPr lang="ca-ES" b="1"/>
              <a:t>	És la forma habitual primera d'organitzar-se els èssers vius. Un conjunt d'individus de la mateixa espècie viuen en relació i fan front a les seves necessitats de forma col.lectiva.</a:t>
            </a:r>
          </a:p>
          <a:p>
            <a:endParaRPr lang="ca-ES" b="1"/>
          </a:p>
          <a:p>
            <a:r>
              <a:rPr lang="ca-ES" b="1"/>
              <a:t>8. NIVELL D'ECOSISTEMA</a:t>
            </a:r>
          </a:p>
          <a:p>
            <a:r>
              <a:rPr lang="ca-ES" b="1"/>
              <a:t>a. Ecosistema, conjunt de poblacions i medi físic en el que viuen.</a:t>
            </a:r>
          </a:p>
          <a:p>
            <a:r>
              <a:rPr lang="ca-ES" b="1"/>
              <a:t>c. Ecologia</a:t>
            </a:r>
          </a:p>
          <a:p>
            <a:r>
              <a:rPr lang="ca-ES" b="1"/>
              <a:t>	En aquest nivell es considera no sols organismes, sinó l'escenari en el qual desenvolupen la seva activitat biològica amb tots els components físics i químics.</a:t>
            </a:r>
            <a:endParaRPr lang="es-ES" b="1"/>
          </a:p>
          <a:p>
            <a:pPr algn="l"/>
            <a:endParaRPr lang="ca-ES" sz="2000" b="1"/>
          </a:p>
          <a:p>
            <a:r>
              <a:rPr lang="ca-ES" sz="2000" b="1"/>
              <a:t> </a:t>
            </a:r>
            <a:endParaRPr lang="es-ES" sz="2000" b="1"/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2987675" y="3357563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7116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7117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47118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47119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7120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47121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47122" name="Text Box 18"/>
          <p:cNvSpPr txBox="1">
            <a:spLocks noChangeArrowheads="1"/>
          </p:cNvSpPr>
          <p:nvPr/>
        </p:nvSpPr>
        <p:spPr bwMode="auto">
          <a:xfrm>
            <a:off x="1908175" y="2492375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48131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>
                <a:solidFill>
                  <a:srgbClr val="003399"/>
                </a:solidFill>
              </a:rPr>
              <a:t>1.9. Nivells d’organització</a:t>
            </a:r>
            <a:endParaRPr lang="es-ES" sz="2400" b="1" i="1">
              <a:solidFill>
                <a:srgbClr val="003399"/>
              </a:solidFill>
            </a:endParaRP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 </a:t>
            </a:r>
            <a:r>
              <a:rPr lang="ca-ES" b="1"/>
              <a:t>   </a:t>
            </a:r>
            <a:endParaRPr lang="es-ES" sz="2000" b="1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2987675" y="3357563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8144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48145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48146" name="Text Box 18"/>
          <p:cNvSpPr txBox="1">
            <a:spLocks noChangeArrowheads="1"/>
          </p:cNvSpPr>
          <p:nvPr/>
        </p:nvSpPr>
        <p:spPr bwMode="auto">
          <a:xfrm>
            <a:off x="1908175" y="2492375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  <p:pic>
        <p:nvPicPr>
          <p:cNvPr id="48147" name="Picture 19" descr="nivells organització vi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1412875"/>
            <a:ext cx="5616575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49155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>
                <a:solidFill>
                  <a:srgbClr val="003399"/>
                </a:solidFill>
              </a:rPr>
              <a:t>1.9. Nivells d’organització</a:t>
            </a:r>
            <a:endParaRPr lang="es-ES" sz="2400" b="1" i="1">
              <a:solidFill>
                <a:srgbClr val="003399"/>
              </a:solidFill>
            </a:endParaRP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49166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49167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9168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49169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49170" name="Text Box 18"/>
          <p:cNvSpPr txBox="1">
            <a:spLocks noChangeArrowheads="1"/>
          </p:cNvSpPr>
          <p:nvPr/>
        </p:nvSpPr>
        <p:spPr bwMode="auto">
          <a:xfrm>
            <a:off x="539750" y="1557338"/>
            <a:ext cx="7920038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Les característiques essencials d'aquests nivells són:</a:t>
            </a:r>
          </a:p>
          <a:p>
            <a:endParaRPr lang="ca-ES" sz="2000" b="1"/>
          </a:p>
          <a:p>
            <a:r>
              <a:rPr lang="ca-ES" sz="2000" b="1"/>
              <a:t>	1. La natura els ha aconseguit de manera lenta i progressiva.</a:t>
            </a:r>
          </a:p>
          <a:p>
            <a:r>
              <a:rPr lang="ca-ES" sz="2000" b="1"/>
              <a:t>	2. Cada nivell presenta una organització i propietats superiors als nivells inferiors.</a:t>
            </a:r>
          </a:p>
          <a:p>
            <a:r>
              <a:rPr lang="ca-ES" sz="2000" b="1"/>
              <a:t>	3. Com més complex és el nivell d'organització més energia es necessita per mantenir-lo</a:t>
            </a:r>
          </a:p>
          <a:p>
            <a:r>
              <a:rPr lang="ca-ES" sz="2000" b="1"/>
              <a:t>	4. L'estabilitat d'un nivell és inversament proporcional a la seva complexitat.</a:t>
            </a:r>
          </a:p>
          <a:p>
            <a:r>
              <a:rPr lang="ca-ES" sz="2000" b="1"/>
              <a:t>	5. El nombre d'unitats funcionals és inversament proporcional a la complexitat.</a:t>
            </a:r>
            <a:endParaRPr lang="es-ES" sz="2000" b="1"/>
          </a:p>
          <a:p>
            <a:pPr algn="l"/>
            <a:endParaRPr lang="es-E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50179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>
                <a:solidFill>
                  <a:srgbClr val="003399"/>
                </a:solidFill>
              </a:rPr>
              <a:t>1.9. Nivells d’organització</a:t>
            </a:r>
            <a:endParaRPr lang="es-ES" sz="2400" b="1" i="1">
              <a:solidFill>
                <a:srgbClr val="003399"/>
              </a:solidFill>
            </a:endParaRP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 </a:t>
            </a:r>
            <a:r>
              <a:rPr lang="ca-ES" b="1"/>
              <a:t>   </a:t>
            </a:r>
            <a:endParaRPr lang="es-ES" sz="2000" b="1"/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2987675" y="3357563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50190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50193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1908175" y="2492375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  <p:pic>
        <p:nvPicPr>
          <p:cNvPr id="50195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1628775"/>
            <a:ext cx="7200900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51203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>
                <a:solidFill>
                  <a:srgbClr val="003399"/>
                </a:solidFill>
              </a:rPr>
              <a:t> 1.9. Nivells d’organització</a:t>
            </a:r>
            <a:endParaRPr lang="es-ES" sz="2400" b="1" i="1">
              <a:solidFill>
                <a:srgbClr val="003399"/>
              </a:solidFill>
            </a:endParaRP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 </a:t>
            </a:r>
            <a:r>
              <a:rPr lang="ca-ES" b="1"/>
              <a:t>   </a:t>
            </a:r>
            <a:endParaRPr lang="es-ES" sz="2000" b="1"/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2987675" y="3357563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51217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51218" name="Text Box 18"/>
          <p:cNvSpPr txBox="1">
            <a:spLocks noChangeArrowheads="1"/>
          </p:cNvSpPr>
          <p:nvPr/>
        </p:nvSpPr>
        <p:spPr bwMode="auto">
          <a:xfrm>
            <a:off x="1908175" y="2492375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  <p:pic>
        <p:nvPicPr>
          <p:cNvPr id="51219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484313"/>
            <a:ext cx="6551612" cy="463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427</Words>
  <Application>Microsoft Office PowerPoint</Application>
  <PresentationFormat>Presentación en pantalla (4:3)</PresentationFormat>
  <Paragraphs>189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Windows7</cp:lastModifiedBy>
  <cp:revision>1</cp:revision>
  <dcterms:created xsi:type="dcterms:W3CDTF">2012-07-03T17:37:25Z</dcterms:created>
  <dcterms:modified xsi:type="dcterms:W3CDTF">2012-07-03T17:39:54Z</dcterms:modified>
</cp:coreProperties>
</file>