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8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104F-5CD3-4D6E-80ED-9157907246F6}" type="datetimeFigureOut">
              <a:rPr lang="es-ES" smtClean="0"/>
              <a:t>15/07/2012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68C8-8CA3-4EE3-8860-7FED4220F23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La ciència és coneixement obtingut i verificat, mitjançant observació i experimentació       i organitzat segons un raonament lògic.</a:t>
            </a:r>
            <a:r>
              <a:rPr lang="es-ES" sz="20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 </a:t>
            </a:r>
            <a:r>
              <a:rPr lang="es-ES" sz="24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 La metodologia es basa en el </a:t>
            </a:r>
            <a:r>
              <a:rPr lang="es-ES" sz="2400" b="1">
                <a:solidFill>
                  <a:srgbClr val="CC0000"/>
                </a:solidFill>
              </a:rPr>
              <a:t>mètode científic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La ciència combina dos tipus de raonament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CC0000"/>
                </a:solidFill>
              </a:rPr>
              <a:t>Inductiu</a:t>
            </a:r>
            <a:r>
              <a:rPr lang="es-ES" sz="2400" b="1"/>
              <a:t>: descripció de la natura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CC0000"/>
                </a:solidFill>
              </a:rPr>
              <a:t>Deductiu</a:t>
            </a:r>
            <a:r>
              <a:rPr lang="es-ES" sz="2400" b="1"/>
              <a:t>: explicació de la natura</a:t>
            </a:r>
          </a:p>
          <a:p>
            <a:pPr>
              <a:spcBef>
                <a:spcPct val="50000"/>
              </a:spcBef>
            </a:pPr>
            <a:endParaRPr lang="es-ES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1.6. Mite, religió i ciència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7906" name="Text Box 19"/>
          <p:cNvSpPr txBox="1">
            <a:spLocks noChangeArrowheads="1"/>
          </p:cNvSpPr>
          <p:nvPr/>
        </p:nvSpPr>
        <p:spPr bwMode="auto">
          <a:xfrm>
            <a:off x="539750" y="1557338"/>
            <a:ext cx="79200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A la biologia just es consideren les explicacions que provenen de la </a:t>
            </a:r>
            <a:r>
              <a:rPr lang="es-ES" sz="2400" b="1">
                <a:solidFill>
                  <a:srgbClr val="CC0000"/>
                </a:solidFill>
              </a:rPr>
              <a:t>ciència</a:t>
            </a:r>
            <a:r>
              <a:rPr lang="es-ES" sz="2400" b="1"/>
              <a:t>, és a dir que són comprovables.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Les afirmacions que provenen de </a:t>
            </a:r>
            <a:r>
              <a:rPr lang="es-ES" sz="2400" b="1">
                <a:solidFill>
                  <a:srgbClr val="CC0000"/>
                </a:solidFill>
              </a:rPr>
              <a:t>mites o religió</a:t>
            </a:r>
            <a:r>
              <a:rPr lang="es-ES" sz="2400" b="1"/>
              <a:t>, i que </a:t>
            </a:r>
            <a:r>
              <a:rPr lang="es-ES" sz="2400" b="1">
                <a:solidFill>
                  <a:srgbClr val="CC0000"/>
                </a:solidFill>
              </a:rPr>
              <a:t>no es poden comprovar</a:t>
            </a:r>
            <a:r>
              <a:rPr lang="es-ES" sz="2400" b="1"/>
              <a:t> experimentalment, sinó que presenten explicacions sobrenaturals no són considerades.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dirty="0">
                <a:solidFill>
                  <a:srgbClr val="003399"/>
                </a:solidFill>
              </a:rPr>
              <a:t>CTS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11188" y="1989138"/>
            <a:ext cx="79200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Ciència,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Tecnologia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societat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smtClean="0">
                <a:solidFill>
                  <a:srgbClr val="003399"/>
                </a:solidFill>
              </a:rPr>
              <a:t>1.6. </a:t>
            </a:r>
            <a:r>
              <a:rPr lang="es-ES" sz="2400" b="1" dirty="0" err="1">
                <a:solidFill>
                  <a:srgbClr val="003399"/>
                </a:solidFill>
              </a:rPr>
              <a:t>Ciència</a:t>
            </a:r>
            <a:r>
              <a:rPr lang="es-ES" sz="2400" b="1" dirty="0">
                <a:solidFill>
                  <a:srgbClr val="003399"/>
                </a:solidFill>
              </a:rPr>
              <a:t>, </a:t>
            </a:r>
            <a:r>
              <a:rPr lang="es-ES" sz="2400" b="1" dirty="0" err="1">
                <a:solidFill>
                  <a:srgbClr val="003399"/>
                </a:solidFill>
              </a:rPr>
              <a:t>tecnologia</a:t>
            </a:r>
            <a:r>
              <a:rPr lang="es-ES" sz="2400" b="1" dirty="0">
                <a:solidFill>
                  <a:srgbClr val="003399"/>
                </a:solidFill>
              </a:rPr>
              <a:t> i </a:t>
            </a:r>
            <a:r>
              <a:rPr lang="es-ES" sz="2400" b="1" dirty="0" err="1">
                <a:solidFill>
                  <a:srgbClr val="003399"/>
                </a:solidFill>
              </a:rPr>
              <a:t>societat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755650" y="1484313"/>
            <a:ext cx="76327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  <a:p>
            <a:pPr>
              <a:spcBef>
                <a:spcPct val="50000"/>
              </a:spcBef>
            </a:pPr>
            <a:r>
              <a:rPr lang="es-ES" sz="2400" b="1"/>
              <a:t> 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1692275" y="1916113"/>
            <a:ext cx="597535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CTS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Tres conceptes que han d’anar lligats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Ciència, és l’avenç del coneixement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Tecnologia, l’aplicació pràctica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Societat, el marc d’aplicació</a:t>
            </a:r>
          </a:p>
          <a:p>
            <a:pPr>
              <a:spcBef>
                <a:spcPct val="50000"/>
              </a:spcBef>
            </a:pPr>
            <a:endParaRPr lang="es-ES" sz="2000" b="1"/>
          </a:p>
          <a:p>
            <a:pPr>
              <a:spcBef>
                <a:spcPct val="50000"/>
              </a:spcBef>
            </a:pPr>
            <a:r>
              <a:rPr lang="es-ES" sz="2000" b="1"/>
              <a:t>C i T, transformen la societat.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El canvi ha de contribuir al benestar social amb solidaritat: geogràfica i amb el futur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1. 6.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/>
              <a:t> </a:t>
            </a:r>
            <a:r>
              <a:rPr lang="es-ES" sz="2400" b="1" dirty="0" err="1"/>
              <a:t>Exemple</a:t>
            </a:r>
            <a:r>
              <a:rPr lang="es-ES" sz="2400" b="1" dirty="0"/>
              <a:t> de </a:t>
            </a:r>
            <a:r>
              <a:rPr lang="es-ES" sz="2400" b="1" dirty="0" err="1"/>
              <a:t>raonament</a:t>
            </a:r>
            <a:r>
              <a:rPr lang="es-ES" sz="2400" b="1" dirty="0"/>
              <a:t> </a:t>
            </a:r>
            <a:r>
              <a:rPr lang="es-ES" sz="2400" b="1" dirty="0" err="1"/>
              <a:t>deductiu</a:t>
            </a:r>
            <a:endParaRPr lang="es-ES" sz="2400" b="1" dirty="0"/>
          </a:p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 smtClean="0"/>
              <a:t>1. </a:t>
            </a:r>
            <a:r>
              <a:rPr lang="es-ES" sz="2400" b="1" dirty="0" err="1" smtClean="0"/>
              <a:t>Tots</a:t>
            </a:r>
            <a:r>
              <a:rPr lang="es-ES" sz="2400" b="1" dirty="0" smtClean="0"/>
              <a:t> </a:t>
            </a: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organismes</a:t>
            </a:r>
            <a:r>
              <a:rPr lang="es-ES" sz="2400" b="1" dirty="0"/>
              <a:t> </a:t>
            </a:r>
            <a:r>
              <a:rPr lang="es-ES" sz="2400" b="1" dirty="0" err="1"/>
              <a:t>són</a:t>
            </a:r>
            <a:r>
              <a:rPr lang="es-ES" sz="2400" b="1" dirty="0"/>
              <a:t> </a:t>
            </a:r>
            <a:r>
              <a:rPr lang="es-ES" sz="2400" b="1" dirty="0" err="1"/>
              <a:t>formats</a:t>
            </a:r>
            <a:r>
              <a:rPr lang="es-ES" sz="2400" b="1" dirty="0"/>
              <a:t> per </a:t>
            </a:r>
            <a:r>
              <a:rPr lang="es-ES" sz="2400" b="1" dirty="0" err="1"/>
              <a:t>cèl·lules</a:t>
            </a: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/>
              <a:t>2. </a:t>
            </a:r>
            <a:r>
              <a:rPr lang="es-ES" sz="2400" b="1" dirty="0" err="1"/>
              <a:t>L’alzina</a:t>
            </a:r>
            <a:r>
              <a:rPr lang="es-ES" sz="2400" b="1" dirty="0"/>
              <a:t> </a:t>
            </a:r>
            <a:r>
              <a:rPr lang="es-ES" sz="2400" b="1" dirty="0" err="1"/>
              <a:t>està</a:t>
            </a:r>
            <a:r>
              <a:rPr lang="es-ES" sz="2400" b="1" dirty="0"/>
              <a:t> formada per </a:t>
            </a:r>
            <a:r>
              <a:rPr lang="es-ES" sz="2400" b="1" dirty="0" err="1"/>
              <a:t>cèl·lules</a:t>
            </a: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/>
              <a:t>3. </a:t>
            </a:r>
            <a:r>
              <a:rPr lang="es-ES" sz="2400" b="1" dirty="0" err="1"/>
              <a:t>Llavors</a:t>
            </a:r>
            <a:r>
              <a:rPr lang="es-ES" sz="2400" b="1" dirty="0"/>
              <a:t> </a:t>
            </a:r>
            <a:r>
              <a:rPr lang="es-ES" sz="2400" b="1" dirty="0" err="1"/>
              <a:t>l’alzina</a:t>
            </a:r>
            <a:r>
              <a:rPr lang="es-ES" sz="2400" b="1" dirty="0"/>
              <a:t> </a:t>
            </a:r>
            <a:r>
              <a:rPr lang="es-ES" sz="2400" b="1" dirty="0" err="1"/>
              <a:t>és</a:t>
            </a:r>
            <a:r>
              <a:rPr lang="es-ES" sz="2400" b="1" dirty="0"/>
              <a:t> un </a:t>
            </a:r>
            <a:r>
              <a:rPr lang="es-ES" sz="2400" b="1" dirty="0" err="1"/>
              <a:t>organisme</a:t>
            </a:r>
            <a:endParaRPr lang="es-E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r>
              <a:rPr lang="es-ES" sz="2400" b="1" i="1" dirty="0">
                <a:solidFill>
                  <a:srgbClr val="003399"/>
                </a:solidFill>
              </a:rPr>
              <a:t>. </a:t>
            </a:r>
            <a:r>
              <a:rPr lang="es-ES" sz="2400" b="1" i="1" dirty="0" err="1">
                <a:solidFill>
                  <a:srgbClr val="003399"/>
                </a:solidFill>
              </a:rPr>
              <a:t>Teories</a:t>
            </a:r>
            <a:r>
              <a:rPr lang="es-ES" sz="2400" b="1" i="1" dirty="0">
                <a:solidFill>
                  <a:srgbClr val="003399"/>
                </a:solidFill>
              </a:rPr>
              <a:t> </a:t>
            </a:r>
            <a:r>
              <a:rPr lang="es-ES" sz="2400" b="1" i="1" dirty="0" err="1">
                <a:solidFill>
                  <a:srgbClr val="003399"/>
                </a:solidFill>
              </a:rPr>
              <a:t>científiques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pic>
        <p:nvPicPr>
          <p:cNvPr id="32786" name="Picture 20" descr="Esquema metode cientific negr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710" y="1419381"/>
            <a:ext cx="5329238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377032" y="1437637"/>
            <a:ext cx="273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El </a:t>
            </a:r>
            <a:r>
              <a:rPr lang="es-ES" b="1" dirty="0" err="1" smtClean="0"/>
              <a:t>mètode</a:t>
            </a:r>
            <a:r>
              <a:rPr lang="es-ES" b="1" dirty="0" smtClean="0"/>
              <a:t> </a:t>
            </a:r>
            <a:r>
              <a:rPr lang="es-ES" b="1" dirty="0" err="1" smtClean="0"/>
              <a:t>científic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r>
              <a:rPr lang="es-ES" sz="2400" b="1" i="1" dirty="0">
                <a:solidFill>
                  <a:srgbClr val="003399"/>
                </a:solidFill>
              </a:rPr>
              <a:t>. </a:t>
            </a:r>
            <a:r>
              <a:rPr lang="es-ES" sz="2400" b="1" i="1" dirty="0" err="1">
                <a:solidFill>
                  <a:srgbClr val="003399"/>
                </a:solidFill>
              </a:rPr>
              <a:t>Teories</a:t>
            </a:r>
            <a:r>
              <a:rPr lang="es-ES" sz="2400" b="1" i="1" dirty="0">
                <a:solidFill>
                  <a:srgbClr val="003399"/>
                </a:solidFill>
              </a:rPr>
              <a:t> </a:t>
            </a:r>
            <a:r>
              <a:rPr lang="es-ES" sz="2400" b="1" i="1" dirty="0" err="1">
                <a:solidFill>
                  <a:srgbClr val="003399"/>
                </a:solidFill>
              </a:rPr>
              <a:t>científiques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pic>
        <p:nvPicPr>
          <p:cNvPr id="32786" name="Picture 20" descr="Esquema metode cientific negr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629" y="2054946"/>
            <a:ext cx="2973746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4143375" y="2097088"/>
            <a:ext cx="41370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El </a:t>
            </a:r>
            <a:r>
              <a:rPr lang="es-ES" sz="2000" b="1" dirty="0" err="1" smtClean="0"/>
              <a:t>mètode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científic</a:t>
            </a:r>
            <a:r>
              <a:rPr lang="es-ES" sz="2000" b="1" dirty="0" smtClean="0"/>
              <a:t> no </a:t>
            </a:r>
            <a:r>
              <a:rPr lang="es-ES" sz="2000" b="1" dirty="0" err="1" smtClean="0"/>
              <a:t>és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l’únic</a:t>
            </a:r>
            <a:r>
              <a:rPr lang="es-ES" sz="2000" b="1" dirty="0" smtClean="0"/>
              <a:t> que </a:t>
            </a:r>
            <a:r>
              <a:rPr lang="es-ES" sz="2000" b="1" dirty="0" err="1" smtClean="0"/>
              <a:t>s’usa</a:t>
            </a:r>
            <a:r>
              <a:rPr lang="es-ES" sz="2000" b="1" dirty="0" smtClean="0"/>
              <a:t> en </a:t>
            </a:r>
            <a:r>
              <a:rPr lang="es-ES" sz="2000" b="1" dirty="0" err="1" smtClean="0"/>
              <a:t>ciència</a:t>
            </a:r>
            <a:r>
              <a:rPr lang="es-ES" sz="2000" b="1" dirty="0" smtClean="0"/>
              <a:t>. Hi ha </a:t>
            </a:r>
            <a:r>
              <a:rPr lang="es-ES" sz="2000" b="1" dirty="0" err="1" smtClean="0"/>
              <a:t>altres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estratègies</a:t>
            </a:r>
            <a:r>
              <a:rPr lang="es-ES" sz="2000" b="1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44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r>
              <a:rPr lang="es-ES" sz="2400" b="1" i="1" dirty="0">
                <a:solidFill>
                  <a:srgbClr val="003399"/>
                </a:solidFill>
              </a:rPr>
              <a:t>. </a:t>
            </a:r>
            <a:r>
              <a:rPr lang="es-ES" sz="2400" b="1" i="1" dirty="0" err="1">
                <a:solidFill>
                  <a:srgbClr val="003399"/>
                </a:solidFill>
              </a:rPr>
              <a:t>Teories</a:t>
            </a:r>
            <a:r>
              <a:rPr lang="es-ES" sz="2400" b="1" i="1" dirty="0">
                <a:solidFill>
                  <a:srgbClr val="003399"/>
                </a:solidFill>
              </a:rPr>
              <a:t> </a:t>
            </a:r>
            <a:r>
              <a:rPr lang="es-ES" sz="2400" b="1" i="1" dirty="0" err="1">
                <a:solidFill>
                  <a:srgbClr val="003399"/>
                </a:solidFill>
              </a:rPr>
              <a:t>científiques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143375" y="2097088"/>
            <a:ext cx="4137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403648" y="2139950"/>
            <a:ext cx="66247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Estudiarem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biologia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com</a:t>
            </a:r>
            <a:r>
              <a:rPr lang="es-ES" sz="2400" b="1" dirty="0" smtClean="0"/>
              <a:t> un </a:t>
            </a:r>
            <a:r>
              <a:rPr lang="es-ES" sz="2400" b="1" dirty="0" err="1" smtClean="0"/>
              <a:t>caspecífic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l’estudi</a:t>
            </a:r>
            <a:r>
              <a:rPr lang="es-ES" sz="2400" b="1" dirty="0" smtClean="0"/>
              <a:t> de la </a:t>
            </a:r>
            <a:r>
              <a:rPr lang="es-ES" sz="2400" b="1" dirty="0" err="1" smtClean="0"/>
              <a:t>ciència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b="1" dirty="0" err="1" smtClean="0"/>
              <a:t>Estudiarem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detall</a:t>
            </a:r>
            <a:r>
              <a:rPr lang="es-ES" sz="2400" b="1" dirty="0" smtClean="0"/>
              <a:t> </a:t>
            </a:r>
          </a:p>
          <a:p>
            <a:endParaRPr lang="es-ES" sz="2400" b="1" dirty="0"/>
          </a:p>
          <a:p>
            <a:r>
              <a:rPr lang="es-ES" sz="2400" b="1" dirty="0" smtClean="0"/>
              <a:t>El </a:t>
            </a:r>
            <a:r>
              <a:rPr lang="es-ES" sz="2400" b="1" dirty="0" err="1" smtClean="0"/>
              <a:t>mètode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científic</a:t>
            </a:r>
            <a:r>
              <a:rPr lang="es-ES" sz="2400" b="1" dirty="0" smtClean="0"/>
              <a:t> i</a:t>
            </a:r>
          </a:p>
          <a:p>
            <a:endParaRPr lang="es-ES" sz="2400" b="1" dirty="0"/>
          </a:p>
          <a:p>
            <a:r>
              <a:rPr lang="es-ES" sz="2400" b="1" dirty="0" smtClean="0"/>
              <a:t>La </a:t>
            </a:r>
            <a:r>
              <a:rPr lang="es-ES" sz="2400" b="1" dirty="0" err="1" smtClean="0"/>
              <a:t>naturalesa</a:t>
            </a:r>
            <a:r>
              <a:rPr lang="es-ES" sz="2400" b="1" dirty="0" smtClean="0"/>
              <a:t> de la </a:t>
            </a:r>
            <a:r>
              <a:rPr lang="es-ES" sz="2400" b="1" dirty="0" err="1" smtClean="0"/>
              <a:t>ciència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s-ES" sz="2400" b="1" dirty="0" err="1" smtClean="0"/>
              <a:t>Aquest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estudi</a:t>
            </a:r>
            <a:r>
              <a:rPr lang="es-ES" sz="2400" b="1" dirty="0" smtClean="0"/>
              <a:t> es </a:t>
            </a:r>
            <a:r>
              <a:rPr lang="es-ES" sz="2400" b="1" dirty="0" err="1" smtClean="0"/>
              <a:t>farà</a:t>
            </a:r>
            <a:r>
              <a:rPr lang="es-ES" sz="2400" b="1" dirty="0" smtClean="0"/>
              <a:t> en </a:t>
            </a:r>
            <a:r>
              <a:rPr lang="es-ES" sz="2400" b="1" dirty="0" err="1" smtClean="0"/>
              <a:t>sessions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seminaris</a:t>
            </a:r>
            <a:endParaRPr lang="es-ES" sz="2400" b="1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1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1835150" y="1989138"/>
            <a:ext cx="4968875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2400" b="1"/>
              <a:t>[Una bona obra de divulgació sobre ciència i mètode científic és: </a:t>
            </a:r>
          </a:p>
          <a:p>
            <a:pPr>
              <a:spcBef>
                <a:spcPct val="50000"/>
              </a:spcBef>
            </a:pPr>
            <a:r>
              <a:rPr lang="ca-ES" sz="2400" b="1"/>
              <a:t>Chalmers, AF. (1988). </a:t>
            </a:r>
          </a:p>
          <a:p>
            <a:pPr>
              <a:spcBef>
                <a:spcPct val="50000"/>
              </a:spcBef>
            </a:pPr>
            <a:r>
              <a:rPr lang="ca-ES" sz="2400" b="1" i="1"/>
              <a:t>¿Qué es esa cosa llamada ciencia?</a:t>
            </a:r>
            <a:r>
              <a:rPr lang="ca-ES" sz="2400" b="1"/>
              <a:t>. Siglo XXI. </a:t>
            </a:r>
          </a:p>
          <a:p>
            <a:pPr>
              <a:spcBef>
                <a:spcPct val="50000"/>
              </a:spcBef>
            </a:pPr>
            <a:r>
              <a:rPr lang="ca-ES" sz="2400" b="1"/>
              <a:t>Als documents de la lliçó s’adjunta un resum d’aquest llibre.</a:t>
            </a: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>
                <a:solidFill>
                  <a:srgbClr val="003399"/>
                </a:solidFill>
              </a:rPr>
              <a:t>Concepte</a:t>
            </a:r>
            <a:r>
              <a:rPr lang="es-ES" sz="2400" b="1" i="1" dirty="0">
                <a:solidFill>
                  <a:srgbClr val="003399"/>
                </a:solidFill>
              </a:rPr>
              <a:t> 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r>
              <a:rPr lang="es-ES" sz="2400" b="1" i="1" dirty="0">
                <a:solidFill>
                  <a:srgbClr val="003399"/>
                </a:solidFill>
              </a:rPr>
              <a:t>. </a:t>
            </a:r>
            <a:r>
              <a:rPr lang="es-ES" sz="2400" b="1" i="1" dirty="0" err="1">
                <a:solidFill>
                  <a:srgbClr val="003399"/>
                </a:solidFill>
              </a:rPr>
              <a:t>Teories</a:t>
            </a:r>
            <a:r>
              <a:rPr lang="es-ES" sz="2400" b="1" i="1" dirty="0">
                <a:solidFill>
                  <a:srgbClr val="003399"/>
                </a:solidFill>
              </a:rPr>
              <a:t> </a:t>
            </a:r>
            <a:r>
              <a:rPr lang="es-ES" sz="2400" b="1" i="1" dirty="0" err="1">
                <a:solidFill>
                  <a:srgbClr val="003399"/>
                </a:solidFill>
              </a:rPr>
              <a:t>científiques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pic>
        <p:nvPicPr>
          <p:cNvPr id="34834" name="Picture 19" descr="TEORIA CIENTIF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916113"/>
            <a:ext cx="7515225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dirty="0"/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5858" name="Text Box 19"/>
          <p:cNvSpPr txBox="1">
            <a:spLocks noChangeArrowheads="1"/>
          </p:cNvSpPr>
          <p:nvPr/>
        </p:nvSpPr>
        <p:spPr bwMode="auto">
          <a:xfrm>
            <a:off x="1187450" y="2205038"/>
            <a:ext cx="70564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Lectura recomenada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James Watson.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La doble hélice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Alianza Editorial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smtClean="0">
                <a:solidFill>
                  <a:srgbClr val="003399"/>
                </a:solidFill>
              </a:rPr>
              <a:t>1.6. </a:t>
            </a:r>
            <a:r>
              <a:rPr lang="es-ES" sz="2400" b="1" dirty="0" err="1">
                <a:solidFill>
                  <a:srgbClr val="003399"/>
                </a:solidFill>
              </a:rPr>
              <a:t>Límits</a:t>
            </a:r>
            <a:r>
              <a:rPr lang="es-ES" sz="2400" b="1" dirty="0">
                <a:solidFill>
                  <a:srgbClr val="003399"/>
                </a:solidFill>
              </a:rPr>
              <a:t> de la </a:t>
            </a:r>
            <a:r>
              <a:rPr lang="es-ES" sz="2400" b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187450" y="2205038"/>
            <a:ext cx="7056438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La ciència no és ilimitada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El que avui tenim per cert,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demà?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La ciència és una construcció humana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657</Words>
  <Application>Microsoft Office PowerPoint</Application>
  <PresentationFormat>Presentación en pantalla (4:3)</PresentationFormat>
  <Paragraphs>190</Paragraphs>
  <Slides>12</Slides>
  <Notes>0</Notes>
  <HiddenSlides>6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usuario</cp:lastModifiedBy>
  <cp:revision>7</cp:revision>
  <dcterms:created xsi:type="dcterms:W3CDTF">2012-07-03T16:45:02Z</dcterms:created>
  <dcterms:modified xsi:type="dcterms:W3CDTF">2012-07-15T15:05:03Z</dcterms:modified>
</cp:coreProperties>
</file>