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41DCB-8131-4760-935E-58A007707BFD}" type="datetimeFigureOut">
              <a:rPr lang="es-ES" smtClean="0"/>
              <a:t>24/09/2012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84B2-167E-4D33-8BDE-E991292683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9191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41DCB-8131-4760-935E-58A007707BFD}" type="datetimeFigureOut">
              <a:rPr lang="es-ES" smtClean="0"/>
              <a:t>24/09/2012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84B2-167E-4D33-8BDE-E991292683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9905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41DCB-8131-4760-935E-58A007707BFD}" type="datetimeFigureOut">
              <a:rPr lang="es-ES" smtClean="0"/>
              <a:t>24/09/2012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84B2-167E-4D33-8BDE-E991292683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900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41DCB-8131-4760-935E-58A007707BFD}" type="datetimeFigureOut">
              <a:rPr lang="es-ES" smtClean="0"/>
              <a:t>24/09/2012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84B2-167E-4D33-8BDE-E991292683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473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41DCB-8131-4760-935E-58A007707BFD}" type="datetimeFigureOut">
              <a:rPr lang="es-ES" smtClean="0"/>
              <a:t>24/09/2012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84B2-167E-4D33-8BDE-E991292683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4453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41DCB-8131-4760-935E-58A007707BFD}" type="datetimeFigureOut">
              <a:rPr lang="es-ES" smtClean="0"/>
              <a:t>24/09/2012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84B2-167E-4D33-8BDE-E991292683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3762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41DCB-8131-4760-935E-58A007707BFD}" type="datetimeFigureOut">
              <a:rPr lang="es-ES" smtClean="0"/>
              <a:t>24/09/2012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84B2-167E-4D33-8BDE-E991292683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7000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41DCB-8131-4760-935E-58A007707BFD}" type="datetimeFigureOut">
              <a:rPr lang="es-ES" smtClean="0"/>
              <a:t>24/09/2012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84B2-167E-4D33-8BDE-E991292683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1730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41DCB-8131-4760-935E-58A007707BFD}" type="datetimeFigureOut">
              <a:rPr lang="es-ES" smtClean="0"/>
              <a:t>24/09/2012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84B2-167E-4D33-8BDE-E991292683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218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41DCB-8131-4760-935E-58A007707BFD}" type="datetimeFigureOut">
              <a:rPr lang="es-ES" smtClean="0"/>
              <a:t>24/09/2012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84B2-167E-4D33-8BDE-E991292683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0388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41DCB-8131-4760-935E-58A007707BFD}" type="datetimeFigureOut">
              <a:rPr lang="es-ES" smtClean="0"/>
              <a:t>24/09/2012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84B2-167E-4D33-8BDE-E991292683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8608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41DCB-8131-4760-935E-58A007707BFD}" type="datetimeFigureOut">
              <a:rPr lang="es-ES" smtClean="0"/>
              <a:t>24/09/2012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584B2-167E-4D33-8BDE-E991292683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5921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 dirty="0">
                <a:solidFill>
                  <a:srgbClr val="003399"/>
                </a:solidFill>
              </a:rPr>
              <a:t>UD. I. INTRODUCCIÓ. Ll. 1. </a:t>
            </a:r>
            <a:r>
              <a:rPr lang="es-ES" sz="2000" b="1" i="1" dirty="0" err="1">
                <a:solidFill>
                  <a:srgbClr val="003399"/>
                </a:solidFill>
              </a:rPr>
              <a:t>Què</a:t>
            </a:r>
            <a:r>
              <a:rPr lang="es-ES" sz="2000" b="1" i="1" dirty="0">
                <a:solidFill>
                  <a:srgbClr val="003399"/>
                </a:solidFill>
              </a:rPr>
              <a:t> </a:t>
            </a:r>
            <a:r>
              <a:rPr lang="es-ES" sz="2000" b="1" i="1" dirty="0" err="1">
                <a:solidFill>
                  <a:srgbClr val="003399"/>
                </a:solidFill>
              </a:rPr>
              <a:t>és</a:t>
            </a:r>
            <a:r>
              <a:rPr lang="es-ES" sz="2000" b="1" i="1" dirty="0">
                <a:solidFill>
                  <a:srgbClr val="003399"/>
                </a:solidFill>
              </a:rPr>
              <a:t> la </a:t>
            </a:r>
            <a:r>
              <a:rPr lang="es-ES" sz="2000" b="1" i="1" dirty="0" err="1">
                <a:solidFill>
                  <a:srgbClr val="003399"/>
                </a:solidFill>
              </a:rPr>
              <a:t>biologia</a:t>
            </a:r>
            <a:r>
              <a:rPr lang="es-ES" sz="2000" b="1" i="1" dirty="0">
                <a:solidFill>
                  <a:srgbClr val="003399"/>
                </a:solidFill>
              </a:rPr>
              <a:t>?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>
                <a:solidFill>
                  <a:srgbClr val="003399"/>
                </a:solidFill>
              </a:rPr>
              <a:t> </a:t>
            </a:r>
            <a:r>
              <a:rPr lang="es-ES" sz="2400" b="1" dirty="0" smtClean="0">
                <a:solidFill>
                  <a:srgbClr val="003399"/>
                </a:solidFill>
              </a:rPr>
              <a:t>1.6. </a:t>
            </a:r>
            <a:r>
              <a:rPr lang="es-ES" sz="2400" b="1" i="1" dirty="0" err="1" smtClean="0">
                <a:solidFill>
                  <a:srgbClr val="003399"/>
                </a:solidFill>
              </a:rPr>
              <a:t>Concepte</a:t>
            </a:r>
            <a:r>
              <a:rPr lang="es-ES" sz="2400" b="1" i="1" dirty="0" smtClean="0">
                <a:solidFill>
                  <a:srgbClr val="003399"/>
                </a:solidFill>
              </a:rPr>
              <a:t> </a:t>
            </a:r>
            <a:r>
              <a:rPr lang="es-ES" sz="2400" b="1" i="1" dirty="0">
                <a:solidFill>
                  <a:srgbClr val="003399"/>
                </a:solidFill>
              </a:rPr>
              <a:t>de </a:t>
            </a:r>
            <a:r>
              <a:rPr lang="es-ES" sz="2400" b="1" i="1" dirty="0" err="1">
                <a:solidFill>
                  <a:srgbClr val="003399"/>
                </a:solidFill>
              </a:rPr>
              <a:t>ciència</a:t>
            </a:r>
            <a:endParaRPr lang="es-ES" sz="2400" b="1" i="1" dirty="0">
              <a:solidFill>
                <a:srgbClr val="003399"/>
              </a:solidFill>
            </a:endParaRPr>
          </a:p>
        </p:txBody>
      </p:sp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611188" y="1557338"/>
            <a:ext cx="7993062" cy="5021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b="1" dirty="0"/>
              <a:t>La </a:t>
            </a:r>
            <a:r>
              <a:rPr lang="es-ES" sz="2400" b="1" dirty="0" err="1"/>
              <a:t>ciència</a:t>
            </a:r>
            <a:r>
              <a:rPr lang="es-ES" sz="2400" b="1" dirty="0"/>
              <a:t> </a:t>
            </a:r>
            <a:r>
              <a:rPr lang="es-ES" sz="2400" b="1" dirty="0" err="1"/>
              <a:t>és</a:t>
            </a:r>
            <a:r>
              <a:rPr lang="es-ES" sz="2400" b="1" dirty="0"/>
              <a:t> </a:t>
            </a:r>
            <a:r>
              <a:rPr lang="es-ES" sz="2400" b="1" dirty="0" err="1"/>
              <a:t>coneixement</a:t>
            </a:r>
            <a:r>
              <a:rPr lang="es-ES" sz="2400" b="1" dirty="0"/>
              <a:t> </a:t>
            </a:r>
            <a:r>
              <a:rPr lang="es-ES" sz="2400" b="1" dirty="0" err="1"/>
              <a:t>obtingut</a:t>
            </a:r>
            <a:r>
              <a:rPr lang="es-ES" sz="2400" b="1" dirty="0"/>
              <a:t> i </a:t>
            </a:r>
            <a:r>
              <a:rPr lang="es-ES" sz="2400" b="1" dirty="0" err="1"/>
              <a:t>verificat</a:t>
            </a:r>
            <a:r>
              <a:rPr lang="es-ES" sz="2400" b="1" dirty="0"/>
              <a:t>, </a:t>
            </a:r>
            <a:r>
              <a:rPr lang="es-ES" sz="2400" b="1" dirty="0" err="1"/>
              <a:t>mitjançant</a:t>
            </a:r>
            <a:r>
              <a:rPr lang="es-ES" sz="2400" b="1" dirty="0"/>
              <a:t> </a:t>
            </a:r>
            <a:r>
              <a:rPr lang="es-ES" sz="2400" b="1" dirty="0" err="1"/>
              <a:t>observació</a:t>
            </a:r>
            <a:r>
              <a:rPr lang="es-ES" sz="2400" b="1" dirty="0"/>
              <a:t> i </a:t>
            </a:r>
            <a:r>
              <a:rPr lang="es-ES" sz="2400" b="1" dirty="0" err="1"/>
              <a:t>experimentació</a:t>
            </a:r>
            <a:r>
              <a:rPr lang="es-ES" sz="2400" b="1" dirty="0"/>
              <a:t>       i </a:t>
            </a:r>
            <a:r>
              <a:rPr lang="es-ES" sz="2400" b="1" dirty="0" err="1"/>
              <a:t>organitzat</a:t>
            </a:r>
            <a:r>
              <a:rPr lang="es-ES" sz="2400" b="1" dirty="0"/>
              <a:t> </a:t>
            </a:r>
            <a:r>
              <a:rPr lang="es-ES" sz="2400" b="1" dirty="0" err="1"/>
              <a:t>segons</a:t>
            </a:r>
            <a:r>
              <a:rPr lang="es-ES" sz="2400" b="1" dirty="0"/>
              <a:t> un </a:t>
            </a:r>
            <a:r>
              <a:rPr lang="es-ES" sz="2400" b="1" dirty="0" err="1"/>
              <a:t>raonament</a:t>
            </a:r>
            <a:r>
              <a:rPr lang="es-ES" sz="2400" b="1" dirty="0"/>
              <a:t> </a:t>
            </a:r>
            <a:r>
              <a:rPr lang="es-ES" sz="2400" b="1" dirty="0" err="1"/>
              <a:t>lògic</a:t>
            </a:r>
            <a:r>
              <a:rPr lang="es-ES" sz="2400" b="1" dirty="0"/>
              <a:t>.</a:t>
            </a:r>
            <a:r>
              <a:rPr lang="es-ES" sz="2000" b="1" dirty="0"/>
              <a:t> </a:t>
            </a:r>
          </a:p>
          <a:p>
            <a:pPr>
              <a:spcBef>
                <a:spcPct val="50000"/>
              </a:spcBef>
            </a:pPr>
            <a:r>
              <a:rPr lang="es-ES" sz="2000" b="1" dirty="0"/>
              <a:t> </a:t>
            </a:r>
            <a:r>
              <a:rPr lang="es-ES" sz="2400" b="1" dirty="0"/>
              <a:t> </a:t>
            </a:r>
          </a:p>
          <a:p>
            <a:pPr>
              <a:spcBef>
                <a:spcPct val="50000"/>
              </a:spcBef>
            </a:pPr>
            <a:r>
              <a:rPr lang="es-ES" sz="2400" b="1" dirty="0"/>
              <a:t> La </a:t>
            </a:r>
            <a:r>
              <a:rPr lang="es-ES" sz="2400" b="1" dirty="0" err="1"/>
              <a:t>metodologia</a:t>
            </a:r>
            <a:r>
              <a:rPr lang="es-ES" sz="2400" b="1" dirty="0"/>
              <a:t> es basa en el </a:t>
            </a:r>
            <a:r>
              <a:rPr lang="es-ES" sz="2400" b="1" dirty="0" err="1">
                <a:solidFill>
                  <a:srgbClr val="CC0000"/>
                </a:solidFill>
              </a:rPr>
              <a:t>mètode</a:t>
            </a:r>
            <a:r>
              <a:rPr lang="es-ES" sz="2400" b="1" dirty="0">
                <a:solidFill>
                  <a:srgbClr val="CC0000"/>
                </a:solidFill>
              </a:rPr>
              <a:t> </a:t>
            </a:r>
            <a:r>
              <a:rPr lang="es-ES" sz="2400" b="1" dirty="0" err="1">
                <a:solidFill>
                  <a:srgbClr val="CC0000"/>
                </a:solidFill>
              </a:rPr>
              <a:t>científic</a:t>
            </a:r>
            <a:endParaRPr lang="es-ES" sz="2400" b="1" dirty="0">
              <a:solidFill>
                <a:srgbClr val="CC0000"/>
              </a:solidFill>
            </a:endParaRPr>
          </a:p>
          <a:p>
            <a:pPr>
              <a:spcBef>
                <a:spcPct val="50000"/>
              </a:spcBef>
            </a:pPr>
            <a:endParaRPr lang="es-ES" sz="2400" b="1" dirty="0"/>
          </a:p>
          <a:p>
            <a:pPr>
              <a:spcBef>
                <a:spcPct val="50000"/>
              </a:spcBef>
            </a:pPr>
            <a:r>
              <a:rPr lang="es-ES" sz="2400" b="1" dirty="0"/>
              <a:t>La </a:t>
            </a:r>
            <a:r>
              <a:rPr lang="es-ES" sz="2400" b="1" dirty="0" err="1"/>
              <a:t>ciència</a:t>
            </a:r>
            <a:r>
              <a:rPr lang="es-ES" sz="2400" b="1" dirty="0"/>
              <a:t> combina dos </a:t>
            </a:r>
            <a:r>
              <a:rPr lang="es-ES" sz="2400" b="1" dirty="0" err="1"/>
              <a:t>tipus</a:t>
            </a:r>
            <a:r>
              <a:rPr lang="es-ES" sz="2400" b="1" dirty="0"/>
              <a:t> de </a:t>
            </a:r>
            <a:r>
              <a:rPr lang="es-ES" sz="2400" b="1" dirty="0" err="1"/>
              <a:t>raonament</a:t>
            </a:r>
            <a:endParaRPr lang="es-ES" sz="2400" b="1" dirty="0"/>
          </a:p>
          <a:p>
            <a:pPr>
              <a:spcBef>
                <a:spcPct val="50000"/>
              </a:spcBef>
            </a:pPr>
            <a:r>
              <a:rPr lang="es-ES" sz="2400" b="1" dirty="0" err="1">
                <a:solidFill>
                  <a:srgbClr val="CC0000"/>
                </a:solidFill>
              </a:rPr>
              <a:t>Inductiu</a:t>
            </a:r>
            <a:r>
              <a:rPr lang="es-ES" sz="2400" b="1" dirty="0"/>
              <a:t>: </a:t>
            </a:r>
            <a:r>
              <a:rPr lang="es-ES" sz="2400" b="1" dirty="0" err="1"/>
              <a:t>descripció</a:t>
            </a:r>
            <a:r>
              <a:rPr lang="es-ES" sz="2400" b="1" dirty="0"/>
              <a:t> de la natura</a:t>
            </a:r>
          </a:p>
          <a:p>
            <a:pPr>
              <a:spcBef>
                <a:spcPct val="50000"/>
              </a:spcBef>
            </a:pPr>
            <a:r>
              <a:rPr lang="es-ES" sz="2400" b="1" dirty="0" err="1">
                <a:solidFill>
                  <a:srgbClr val="CC0000"/>
                </a:solidFill>
              </a:rPr>
              <a:t>Deductiu</a:t>
            </a:r>
            <a:r>
              <a:rPr lang="es-ES" sz="2400" b="1" dirty="0"/>
              <a:t>: </a:t>
            </a:r>
            <a:r>
              <a:rPr lang="es-ES" sz="2400" b="1" dirty="0" err="1"/>
              <a:t>explicació</a:t>
            </a:r>
            <a:r>
              <a:rPr lang="es-ES" sz="2400" b="1" dirty="0"/>
              <a:t> de la natura</a:t>
            </a:r>
          </a:p>
          <a:p>
            <a:pPr>
              <a:spcBef>
                <a:spcPct val="50000"/>
              </a:spcBef>
            </a:pPr>
            <a:endParaRPr lang="es-ES" sz="2400" b="1" i="1" dirty="0"/>
          </a:p>
        </p:txBody>
      </p:sp>
    </p:spTree>
    <p:extLst>
      <p:ext uri="{BB962C8B-B14F-4D97-AF65-F5344CB8AC3E}">
        <p14:creationId xmlns:p14="http://schemas.microsoft.com/office/powerpoint/2010/main" val="3819380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 smtClean="0">
                <a:solidFill>
                  <a:srgbClr val="003399"/>
                </a:solidFill>
              </a:rPr>
              <a:t>1.6. </a:t>
            </a:r>
            <a:r>
              <a:rPr lang="es-ES" sz="2400" b="1" i="1" dirty="0" err="1">
                <a:solidFill>
                  <a:srgbClr val="003399"/>
                </a:solidFill>
              </a:rPr>
              <a:t>Concepte</a:t>
            </a:r>
            <a:r>
              <a:rPr lang="es-ES" sz="2400" b="1" i="1" dirty="0">
                <a:solidFill>
                  <a:srgbClr val="003399"/>
                </a:solidFill>
              </a:rPr>
              <a:t> de </a:t>
            </a:r>
            <a:r>
              <a:rPr lang="es-ES" sz="2400" b="1" i="1" dirty="0" err="1">
                <a:solidFill>
                  <a:srgbClr val="003399"/>
                </a:solidFill>
              </a:rPr>
              <a:t>ciència</a:t>
            </a:r>
            <a:r>
              <a:rPr lang="es-ES" sz="2400" b="1" i="1" dirty="0">
                <a:solidFill>
                  <a:srgbClr val="003399"/>
                </a:solidFill>
              </a:rPr>
              <a:t>. </a:t>
            </a:r>
            <a:r>
              <a:rPr lang="es-ES" sz="2400" b="1" i="1" dirty="0" err="1">
                <a:solidFill>
                  <a:srgbClr val="003399"/>
                </a:solidFill>
              </a:rPr>
              <a:t>Teories</a:t>
            </a:r>
            <a:r>
              <a:rPr lang="es-ES" sz="2400" b="1" i="1" dirty="0">
                <a:solidFill>
                  <a:srgbClr val="003399"/>
                </a:solidFill>
              </a:rPr>
              <a:t> </a:t>
            </a:r>
            <a:r>
              <a:rPr lang="es-ES" sz="2400" b="1" i="1" dirty="0" err="1">
                <a:solidFill>
                  <a:srgbClr val="003399"/>
                </a:solidFill>
              </a:rPr>
              <a:t>científiques</a:t>
            </a:r>
            <a:endParaRPr lang="es-ES" sz="2400" b="1" i="1" dirty="0">
              <a:solidFill>
                <a:srgbClr val="003399"/>
              </a:solidFill>
            </a:endParaRPr>
          </a:p>
        </p:txBody>
      </p:sp>
      <p:pic>
        <p:nvPicPr>
          <p:cNvPr id="4" name="Picture 20" descr="Esquema metode cientific negre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6710" y="1419381"/>
            <a:ext cx="5329238" cy="496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377032" y="1437637"/>
            <a:ext cx="2735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El </a:t>
            </a:r>
            <a:r>
              <a:rPr lang="es-ES" b="1" dirty="0" err="1" smtClean="0"/>
              <a:t>mètode</a:t>
            </a:r>
            <a:r>
              <a:rPr lang="es-ES" b="1" dirty="0" smtClean="0"/>
              <a:t> </a:t>
            </a:r>
            <a:r>
              <a:rPr lang="es-ES" b="1" dirty="0" err="1" smtClean="0"/>
              <a:t>científic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1775894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95</Words>
  <Application>Microsoft Office PowerPoint</Application>
  <PresentationFormat>Presentación en pantalla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1</cp:revision>
  <dcterms:created xsi:type="dcterms:W3CDTF">2012-09-24T09:26:02Z</dcterms:created>
  <dcterms:modified xsi:type="dcterms:W3CDTF">2012-09-24T09:28:16Z</dcterms:modified>
</cp:coreProperties>
</file>