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9" r:id="rId3"/>
    <p:sldId id="276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3" r:id="rId19"/>
    <p:sldId id="274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9933E-D2E5-4FCB-B216-9189D2D5A7BF}" type="datetimeFigureOut">
              <a:rPr lang="es-ES" smtClean="0"/>
              <a:t>12/12/2012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CBFE6-1E6F-4754-8ABB-90296B2328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1852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fld id="{4861B0F2-681B-46D4-9874-7DAAB99733C1}" type="slidenum">
              <a:rPr lang="en-US" sz="1200" smtClean="0"/>
              <a:pPr/>
              <a:t>5</a:t>
            </a:fld>
            <a:endParaRPr lang="en-US" sz="1200" smtClean="0"/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20.19 Research Method: Reproductive Cloning of a Mammal by Nuclear Transplantation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fld id="{38EE1719-653D-4EC1-9BBF-B798767163C9}" type="slidenum">
              <a:rPr lang="en-US" sz="1200" smtClean="0"/>
              <a:pPr/>
              <a:t>6</a:t>
            </a:fld>
            <a:endParaRPr lang="en-US" sz="1200" smtClean="0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20.19 Research Method: Reproductive Cloning of a Mammal by Nuclear Transplantation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fld id="{8DD21EE4-1819-4CDD-976A-2C3054ACB524}" type="slidenum">
              <a:rPr lang="en-US" sz="1200" smtClean="0"/>
              <a:pPr/>
              <a:t>7</a:t>
            </a:fld>
            <a:endParaRPr lang="en-US" sz="1200" smtClean="0"/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Figure 20.19 Research Method: Reproductive Cloning of a Mammal by Nuclear Transplantation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3C10-D132-4702-897D-C295A3D91F05}" type="datetimeFigureOut">
              <a:rPr lang="es-ES" smtClean="0"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BCA1-0060-42A5-B5CD-40431C2272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60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3C10-D132-4702-897D-C295A3D91F05}" type="datetimeFigureOut">
              <a:rPr lang="es-ES" smtClean="0"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BCA1-0060-42A5-B5CD-40431C2272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4078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3C10-D132-4702-897D-C295A3D91F05}" type="datetimeFigureOut">
              <a:rPr lang="es-ES" smtClean="0"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BCA1-0060-42A5-B5CD-40431C2272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909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3C10-D132-4702-897D-C295A3D91F05}" type="datetimeFigureOut">
              <a:rPr lang="es-ES" smtClean="0"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BCA1-0060-42A5-B5CD-40431C2272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2857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3C10-D132-4702-897D-C295A3D91F05}" type="datetimeFigureOut">
              <a:rPr lang="es-ES" smtClean="0"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BCA1-0060-42A5-B5CD-40431C2272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2002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3C10-D132-4702-897D-C295A3D91F05}" type="datetimeFigureOut">
              <a:rPr lang="es-ES" smtClean="0"/>
              <a:t>12/12/2012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BCA1-0060-42A5-B5CD-40431C2272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648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3C10-D132-4702-897D-C295A3D91F05}" type="datetimeFigureOut">
              <a:rPr lang="es-ES" smtClean="0"/>
              <a:t>12/12/2012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BCA1-0060-42A5-B5CD-40431C2272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203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3C10-D132-4702-897D-C295A3D91F05}" type="datetimeFigureOut">
              <a:rPr lang="es-ES" smtClean="0"/>
              <a:t>12/12/2012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BCA1-0060-42A5-B5CD-40431C2272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845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3C10-D132-4702-897D-C295A3D91F05}" type="datetimeFigureOut">
              <a:rPr lang="es-ES" smtClean="0"/>
              <a:t>12/12/2012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BCA1-0060-42A5-B5CD-40431C2272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694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3C10-D132-4702-897D-C295A3D91F05}" type="datetimeFigureOut">
              <a:rPr lang="es-ES" smtClean="0"/>
              <a:t>12/12/2012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BCA1-0060-42A5-B5CD-40431C2272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799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3C10-D132-4702-897D-C295A3D91F05}" type="datetimeFigureOut">
              <a:rPr lang="es-ES" smtClean="0"/>
              <a:t>12/12/2012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BCA1-0060-42A5-B5CD-40431C2272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4153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73C10-D132-4702-897D-C295A3D91F05}" type="datetimeFigureOut">
              <a:rPr lang="es-ES" smtClean="0"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2BCA1-0060-42A5-B5CD-40431C2272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949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260648"/>
            <a:ext cx="8136904" cy="864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260648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UD. IV. GENÈTICA.  Ll. IV. 5. </a:t>
            </a:r>
            <a:r>
              <a:rPr lang="es-ES" dirty="0" err="1" smtClean="0"/>
              <a:t>Biotecnologia</a:t>
            </a:r>
            <a:endParaRPr lang="es-ES" dirty="0" smtClean="0"/>
          </a:p>
          <a:p>
            <a:r>
              <a:rPr lang="es-ES" dirty="0"/>
              <a:t>5. </a:t>
            </a:r>
            <a:r>
              <a:rPr lang="es-ES" dirty="0" err="1"/>
              <a:t>Algunes</a:t>
            </a:r>
            <a:r>
              <a:rPr lang="es-ES" dirty="0"/>
              <a:t> </a:t>
            </a:r>
            <a:r>
              <a:rPr lang="es-ES" dirty="0" err="1"/>
              <a:t>aplicacions</a:t>
            </a:r>
            <a:r>
              <a:rPr lang="es-ES" dirty="0"/>
              <a:t> de </a:t>
            </a:r>
            <a:r>
              <a:rPr lang="es-ES" dirty="0" err="1"/>
              <a:t>l’enginyeria</a:t>
            </a:r>
            <a:r>
              <a:rPr lang="es-ES" dirty="0"/>
              <a:t> </a:t>
            </a:r>
            <a:r>
              <a:rPr lang="es-ES" dirty="0" err="1"/>
              <a:t>genètica</a:t>
            </a:r>
            <a:r>
              <a:rPr lang="es-ES" dirty="0"/>
              <a:t>.</a:t>
            </a:r>
          </a:p>
          <a:p>
            <a:r>
              <a:rPr lang="es-ES" dirty="0"/>
              <a:t>      5.1. </a:t>
            </a:r>
            <a:r>
              <a:rPr lang="es-ES" dirty="0" err="1"/>
              <a:t>Clonació</a:t>
            </a:r>
            <a:r>
              <a:rPr lang="es-ES" dirty="0"/>
              <a:t> </a:t>
            </a:r>
            <a:r>
              <a:rPr lang="es-ES" dirty="0" err="1"/>
              <a:t>d’organismes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438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av32223_17_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11" y="1124744"/>
            <a:ext cx="8686800" cy="44418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83568" y="332656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Vacunes</a:t>
            </a:r>
            <a:endParaRPr lang="es-ES" sz="24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457548" y="611015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Raven</a:t>
            </a:r>
            <a:r>
              <a:rPr lang="es-ES" dirty="0" smtClean="0"/>
              <a:t>, </a:t>
            </a:r>
            <a:r>
              <a:rPr lang="es-ES" i="1" dirty="0" err="1" smtClean="0"/>
              <a:t>Biology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351337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3" y="222250"/>
            <a:ext cx="5413375" cy="641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/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5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041525" y="412750"/>
            <a:ext cx="10445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kumimoji="0" lang="en-US" sz="1200" b="1"/>
              <a:t>Cloned gene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81225" y="2214563"/>
            <a:ext cx="84137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kumimoji="0" lang="en-US" sz="1200" b="1"/>
              <a:t>Retrovirus</a:t>
            </a:r>
          </a:p>
          <a:p>
            <a:r>
              <a:rPr kumimoji="0" lang="en-US" sz="1200" b="1"/>
              <a:t>capsid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2667000" y="1803400"/>
            <a:ext cx="474663" cy="388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2625725" y="4157663"/>
            <a:ext cx="492125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197100" y="4225925"/>
            <a:ext cx="722313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kumimoji="0" lang="en-US" sz="1200" b="1"/>
              <a:t>Bone</a:t>
            </a:r>
          </a:p>
          <a:p>
            <a:r>
              <a:rPr kumimoji="0" lang="en-US" sz="1200" b="1"/>
              <a:t>marrow</a:t>
            </a:r>
          </a:p>
          <a:p>
            <a:r>
              <a:rPr kumimoji="0" lang="en-US" sz="1200" b="1"/>
              <a:t>cell from</a:t>
            </a:r>
          </a:p>
          <a:p>
            <a:r>
              <a:rPr kumimoji="0" lang="en-US" sz="1200" b="1"/>
              <a:t>patient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449513" y="6070600"/>
            <a:ext cx="1339850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kumimoji="0" lang="en-US" sz="1200" b="1"/>
              <a:t>Inject engineered</a:t>
            </a:r>
          </a:p>
          <a:p>
            <a:r>
              <a:rPr kumimoji="0" lang="en-US" sz="1200" b="1"/>
              <a:t>cells into patient.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05313" y="668338"/>
            <a:ext cx="2693987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kumimoji="0" lang="en-US" sz="1200" b="1"/>
              <a:t>Insert RNA version of normal allele</a:t>
            </a:r>
          </a:p>
          <a:p>
            <a:r>
              <a:rPr kumimoji="0" lang="en-US" sz="1200" b="1"/>
              <a:t>into retrovirus.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3886200" y="1531938"/>
            <a:ext cx="3127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221163" y="1436688"/>
            <a:ext cx="798512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kumimoji="0" lang="en-US" sz="1200" b="1"/>
              <a:t>Viral RNA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405313" y="1963738"/>
            <a:ext cx="286385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kumimoji="0" lang="en-US" sz="1200" b="1"/>
              <a:t>Let retrovirus infect bone marrow cells</a:t>
            </a:r>
          </a:p>
          <a:p>
            <a:r>
              <a:rPr kumimoji="0" lang="en-US" sz="1200" b="1"/>
              <a:t>that have been removed from the</a:t>
            </a:r>
          </a:p>
          <a:p>
            <a:r>
              <a:rPr kumimoji="0" lang="en-US" sz="1200" b="1"/>
              <a:t>patient and cultured.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886325" y="3519488"/>
            <a:ext cx="240665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kumimoji="0" lang="en-US" sz="1200" b="1"/>
              <a:t>Viral DNA carrying the normal</a:t>
            </a:r>
          </a:p>
          <a:p>
            <a:r>
              <a:rPr kumimoji="0" lang="en-US" sz="1200" b="1"/>
              <a:t>allele inserts into chromosome.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6202363" y="5930900"/>
            <a:ext cx="688975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kumimoji="0" lang="en-US" sz="1200" b="1"/>
              <a:t>Bone</a:t>
            </a:r>
          </a:p>
          <a:p>
            <a:r>
              <a:rPr kumimoji="0" lang="en-US" sz="1200" b="1"/>
              <a:t>marrow</a:t>
            </a: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859463" y="6019800"/>
            <a:ext cx="3127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323528" y="685800"/>
            <a:ext cx="2548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/>
              <a:t>Teràpia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gènica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7218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av32223_t17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24"/>
            <a:ext cx="5380038" cy="65151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23528" y="548680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Diversos </a:t>
            </a:r>
            <a:r>
              <a:rPr lang="es-ES" sz="2000" b="1" dirty="0" err="1" smtClean="0"/>
              <a:t>exemples</a:t>
            </a:r>
            <a:r>
              <a:rPr lang="es-ES" sz="2000" b="1" dirty="0" smtClean="0"/>
              <a:t> de </a:t>
            </a:r>
            <a:r>
              <a:rPr lang="es-ES" sz="2000" b="1" dirty="0" err="1" smtClean="0"/>
              <a:t>teràpia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gènica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69674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242888"/>
            <a:ext cx="5067300" cy="641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2400" y="0"/>
            <a:ext cx="1981200" cy="304800"/>
          </a:xfrm>
          <a:prstGeom prst="rect">
            <a:avLst/>
          </a:prstGeom>
          <a:noFill/>
          <a:ln/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5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16150" y="242888"/>
            <a:ext cx="9604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kumimoji="0" lang="en-US" sz="1200" b="1"/>
              <a:t>Defendant’s</a:t>
            </a:r>
          </a:p>
          <a:p>
            <a:r>
              <a:rPr kumimoji="0" lang="en-US" sz="1200" b="1"/>
              <a:t>blood (D)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351213" y="242888"/>
            <a:ext cx="181451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/>
            <a:r>
              <a:rPr kumimoji="0" lang="en-US" sz="1200" b="1"/>
              <a:t>Blood from defendant’s</a:t>
            </a:r>
          </a:p>
          <a:p>
            <a:pPr algn="ctr"/>
            <a:r>
              <a:rPr kumimoji="0" lang="en-US" sz="1200" b="1"/>
              <a:t>clothes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448300" y="242888"/>
            <a:ext cx="782638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kumimoji="0" lang="en-US" sz="1200" b="1"/>
              <a:t>Victim’s</a:t>
            </a:r>
          </a:p>
          <a:p>
            <a:r>
              <a:rPr kumimoji="0" lang="en-US" sz="1200" b="1"/>
              <a:t>blood (V)</a:t>
            </a:r>
          </a:p>
        </p:txBody>
      </p:sp>
      <p:sp>
        <p:nvSpPr>
          <p:cNvPr id="7" name="AutoShape 7"/>
          <p:cNvSpPr>
            <a:spLocks/>
          </p:cNvSpPr>
          <p:nvPr/>
        </p:nvSpPr>
        <p:spPr bwMode="auto">
          <a:xfrm rot="16200000">
            <a:off x="4123531" y="-305593"/>
            <a:ext cx="295275" cy="2141538"/>
          </a:xfrm>
          <a:prstGeom prst="rightBrace">
            <a:avLst>
              <a:gd name="adj1" fmla="val 6043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152400" y="1052736"/>
            <a:ext cx="188595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/>
              <a:t>Aplicació</a:t>
            </a:r>
            <a:r>
              <a:rPr lang="es-ES" sz="2400" b="1" dirty="0" smtClean="0"/>
              <a:t> forense</a:t>
            </a:r>
          </a:p>
          <a:p>
            <a:endParaRPr lang="es-ES" b="1" dirty="0"/>
          </a:p>
          <a:p>
            <a:r>
              <a:rPr lang="es-ES" b="1" dirty="0" err="1" smtClean="0"/>
              <a:t>Mètode</a:t>
            </a:r>
            <a:r>
              <a:rPr lang="es-ES" b="1" dirty="0" smtClean="0"/>
              <a:t>:</a:t>
            </a:r>
          </a:p>
          <a:p>
            <a:r>
              <a:rPr lang="es-ES" b="1" dirty="0" err="1" smtClean="0"/>
              <a:t>Southern</a:t>
            </a:r>
            <a:r>
              <a:rPr lang="es-ES" b="1" dirty="0" smtClean="0"/>
              <a:t> </a:t>
            </a:r>
            <a:r>
              <a:rPr lang="es-ES" b="1" dirty="0" err="1"/>
              <a:t>b</a:t>
            </a:r>
            <a:r>
              <a:rPr lang="es-ES" b="1" dirty="0" err="1" smtClean="0"/>
              <a:t>loth</a:t>
            </a:r>
            <a:endParaRPr lang="es-ES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6372200" y="134076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543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260648"/>
            <a:ext cx="8136904" cy="864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260648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UD. IV. GENÈTICA.  Ll. IV. 5. </a:t>
            </a:r>
            <a:r>
              <a:rPr lang="es-ES" dirty="0" err="1" smtClean="0"/>
              <a:t>Biotecnologia</a:t>
            </a:r>
            <a:endParaRPr lang="es-ES" dirty="0" smtClean="0"/>
          </a:p>
          <a:p>
            <a:endParaRPr lang="es-ES" dirty="0"/>
          </a:p>
          <a:p>
            <a:r>
              <a:rPr lang="es-ES" b="1" dirty="0" err="1" smtClean="0"/>
              <a:t>Aplicacions</a:t>
            </a:r>
            <a:r>
              <a:rPr lang="es-ES" b="1" dirty="0" smtClean="0"/>
              <a:t> a </a:t>
            </a:r>
            <a:r>
              <a:rPr lang="es-ES" b="1" dirty="0" err="1" smtClean="0"/>
              <a:t>l’agricultura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683568" y="1700808"/>
            <a:ext cx="78488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En agricultura es fan </a:t>
            </a:r>
            <a:r>
              <a:rPr lang="es-ES" sz="2000" b="1" dirty="0" err="1" smtClean="0"/>
              <a:t>moltes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aplicacions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d’enginyeria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genètica</a:t>
            </a:r>
            <a:r>
              <a:rPr lang="es-ES" sz="2000" b="1" dirty="0" smtClean="0"/>
              <a:t> per </a:t>
            </a:r>
            <a:r>
              <a:rPr lang="es-ES" sz="2000" b="1" dirty="0" err="1" smtClean="0"/>
              <a:t>millorar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certes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característiques</a:t>
            </a:r>
            <a:r>
              <a:rPr lang="es-ES" sz="2000" b="1" dirty="0" smtClean="0"/>
              <a:t> de les plantes. </a:t>
            </a:r>
          </a:p>
          <a:p>
            <a:endParaRPr lang="es-ES" sz="2000" b="1" dirty="0"/>
          </a:p>
          <a:p>
            <a:r>
              <a:rPr lang="es-ES" sz="2000" b="1" dirty="0" err="1" smtClean="0"/>
              <a:t>Normalment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s’introdueixen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els</a:t>
            </a:r>
            <a:r>
              <a:rPr lang="es-ES" sz="2000" b="1" dirty="0" smtClean="0"/>
              <a:t> gens </a:t>
            </a:r>
            <a:r>
              <a:rPr lang="es-ES" sz="2000" b="1" dirty="0" err="1" smtClean="0"/>
              <a:t>desitjats</a:t>
            </a:r>
            <a:r>
              <a:rPr lang="es-ES" sz="2000" b="1" dirty="0" smtClean="0"/>
              <a:t> a la planta. El vector de </a:t>
            </a:r>
            <a:r>
              <a:rPr lang="es-ES" sz="2000" b="1" dirty="0" err="1" smtClean="0"/>
              <a:t>preferència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són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els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plàsmids</a:t>
            </a:r>
            <a:r>
              <a:rPr lang="es-ES" sz="2000" b="1" dirty="0" smtClean="0"/>
              <a:t> Ti, </a:t>
            </a:r>
            <a:r>
              <a:rPr lang="es-ES" sz="2000" b="1" i="1" dirty="0" err="1" smtClean="0"/>
              <a:t>d’Agrobacterium</a:t>
            </a:r>
            <a:r>
              <a:rPr lang="es-ES" sz="2000" b="1" i="1" dirty="0" smtClean="0"/>
              <a:t> </a:t>
            </a:r>
            <a:r>
              <a:rPr lang="es-ES" sz="2000" b="1" i="1" dirty="0" err="1" smtClean="0"/>
              <a:t>tumefaciens</a:t>
            </a:r>
            <a:r>
              <a:rPr lang="es-ES" sz="2000" b="1" dirty="0" smtClean="0"/>
              <a:t>, un </a:t>
            </a:r>
            <a:r>
              <a:rPr lang="es-ES" sz="2000" b="1" dirty="0" err="1" smtClean="0"/>
              <a:t>bacteri</a:t>
            </a:r>
            <a:r>
              <a:rPr lang="es-ES" sz="2000" b="1" dirty="0" smtClean="0"/>
              <a:t> que provoca agalles a les plantes.</a:t>
            </a:r>
          </a:p>
          <a:p>
            <a:endParaRPr lang="es-ES" sz="2000" b="1" dirty="0"/>
          </a:p>
          <a:p>
            <a:r>
              <a:rPr lang="es-ES" sz="2000" b="1" dirty="0" err="1" smtClean="0"/>
              <a:t>S’aconsegueix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resitència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als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herbicides</a:t>
            </a:r>
            <a:r>
              <a:rPr lang="es-ES" sz="2000" b="1" dirty="0" smtClean="0"/>
              <a:t> o </a:t>
            </a:r>
            <a:r>
              <a:rPr lang="es-ES" sz="2000" b="1" dirty="0" err="1" smtClean="0"/>
              <a:t>als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productes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fitosanitaris</a:t>
            </a:r>
            <a:r>
              <a:rPr lang="es-ES" sz="2000" b="1" dirty="0" smtClean="0"/>
              <a:t>.</a:t>
            </a:r>
          </a:p>
          <a:p>
            <a:endParaRPr lang="es-ES" sz="2000" b="1" dirty="0"/>
          </a:p>
          <a:p>
            <a:r>
              <a:rPr lang="es-ES" sz="2000" b="1" dirty="0" err="1" smtClean="0"/>
              <a:t>Resitència</a:t>
            </a:r>
            <a:r>
              <a:rPr lang="es-ES" sz="2000" b="1" dirty="0" smtClean="0"/>
              <a:t> a </a:t>
            </a:r>
            <a:r>
              <a:rPr lang="es-ES" sz="2000" b="1" dirty="0" err="1" smtClean="0"/>
              <a:t>atatcs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fúngics</a:t>
            </a:r>
            <a:r>
              <a:rPr lang="es-ES" sz="2000" b="1" dirty="0" smtClean="0"/>
              <a:t> o plagues</a:t>
            </a:r>
          </a:p>
          <a:p>
            <a:endParaRPr lang="es-ES" sz="2000" b="1" dirty="0"/>
          </a:p>
          <a:p>
            <a:r>
              <a:rPr lang="es-ES" sz="2000" b="1" dirty="0" err="1" smtClean="0"/>
              <a:t>Resitència</a:t>
            </a:r>
            <a:r>
              <a:rPr lang="es-ES" sz="2000" b="1" dirty="0" smtClean="0"/>
              <a:t> a la </a:t>
            </a:r>
            <a:r>
              <a:rPr lang="es-ES" sz="2000" b="1" dirty="0" err="1" smtClean="0"/>
              <a:t>salinitat</a:t>
            </a:r>
            <a:r>
              <a:rPr lang="es-ES" sz="2000" b="1" dirty="0" smtClean="0"/>
              <a:t>.</a:t>
            </a:r>
          </a:p>
          <a:p>
            <a:endParaRPr lang="es-ES" sz="2000" b="1" dirty="0"/>
          </a:p>
          <a:p>
            <a:r>
              <a:rPr lang="es-ES" sz="2000" b="1" dirty="0" err="1" smtClean="0"/>
              <a:t>Millora</a:t>
            </a:r>
            <a:r>
              <a:rPr lang="es-ES" sz="2000" b="1" dirty="0" smtClean="0"/>
              <a:t> del valor </a:t>
            </a:r>
            <a:r>
              <a:rPr lang="es-ES" sz="2000" b="1" dirty="0" err="1" smtClean="0"/>
              <a:t>alimentici</a:t>
            </a:r>
            <a:r>
              <a:rPr lang="es-ES" sz="2000" b="1" dirty="0" smtClean="0"/>
              <a:t>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21976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9_17a-bFigure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9"/>
          <a:stretch>
            <a:fillRect/>
          </a:stretch>
        </p:blipFill>
        <p:spPr bwMode="auto">
          <a:xfrm>
            <a:off x="511175" y="1450632"/>
            <a:ext cx="8099425" cy="49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18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av32223_17_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87" y="1916832"/>
            <a:ext cx="8686800" cy="44196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39552" y="476672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 smtClean="0"/>
              <a:t>Producció</a:t>
            </a:r>
            <a:r>
              <a:rPr lang="es-ES" sz="2000" b="1" dirty="0" smtClean="0"/>
              <a:t> de </a:t>
            </a:r>
            <a:r>
              <a:rPr lang="es-ES" sz="2000" b="1" dirty="0" err="1" smtClean="0"/>
              <a:t>l’arrós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dorat</a:t>
            </a:r>
            <a:r>
              <a:rPr lang="es-ES" sz="2000" b="1" dirty="0" smtClean="0"/>
              <a:t>. </a:t>
            </a:r>
            <a:r>
              <a:rPr lang="es-ES" sz="2000" b="1" dirty="0" err="1" smtClean="0"/>
              <a:t>L’arrós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és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deficient</a:t>
            </a:r>
            <a:r>
              <a:rPr lang="es-ES" sz="2000" b="1" dirty="0" smtClean="0"/>
              <a:t> en provitamina A.</a:t>
            </a:r>
          </a:p>
          <a:p>
            <a:r>
              <a:rPr lang="es-ES" sz="2000" b="1" dirty="0" err="1" smtClean="0"/>
              <a:t>Amb</a:t>
            </a:r>
            <a:r>
              <a:rPr lang="es-ES" sz="2000" b="1" dirty="0" smtClean="0"/>
              <a:t> la </a:t>
            </a:r>
            <a:r>
              <a:rPr lang="es-ES" sz="2000" b="1" dirty="0" err="1" smtClean="0"/>
              <a:t>tècnica</a:t>
            </a:r>
            <a:r>
              <a:rPr lang="es-ES" sz="2000" b="1" dirty="0" smtClean="0"/>
              <a:t> del Ti, </a:t>
            </a:r>
            <a:r>
              <a:rPr lang="es-ES" sz="2000" b="1" i="1" dirty="0" err="1" smtClean="0"/>
              <a:t>d’A</a:t>
            </a:r>
            <a:r>
              <a:rPr lang="es-ES" sz="2000" b="1" i="1" dirty="0" smtClean="0"/>
              <a:t>. </a:t>
            </a:r>
            <a:r>
              <a:rPr lang="es-ES" sz="2000" b="1" i="1" dirty="0" err="1" smtClean="0"/>
              <a:t>tumefaciens</a:t>
            </a:r>
            <a:r>
              <a:rPr lang="es-ES" sz="2000" b="1" i="1" dirty="0" smtClean="0"/>
              <a:t> </a:t>
            </a:r>
            <a:r>
              <a:rPr lang="es-ES" sz="2000" b="1" dirty="0" err="1" smtClean="0"/>
              <a:t>s’introdueixen</a:t>
            </a:r>
            <a:r>
              <a:rPr lang="es-ES" sz="2000" b="1" dirty="0" smtClean="0"/>
              <a:t> al cromosoma </a:t>
            </a:r>
            <a:r>
              <a:rPr lang="es-ES" sz="2000" b="1" dirty="0" err="1" smtClean="0"/>
              <a:t>els</a:t>
            </a:r>
            <a:r>
              <a:rPr lang="es-ES" sz="2000" b="1" dirty="0" smtClean="0"/>
              <a:t> gens </a:t>
            </a:r>
            <a:r>
              <a:rPr lang="es-ES" sz="2000" b="1" dirty="0" err="1" smtClean="0"/>
              <a:t>abaix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indicats</a:t>
            </a:r>
            <a:r>
              <a:rPr lang="es-ES" sz="2000" b="1" dirty="0" smtClean="0"/>
              <a:t> en color. 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49987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Golden R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62000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845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es.campodesanalberto1.climantica.org/files/2012/06/transgenicos-jpjpjpjpjpjpjpjpjpjpjpjpjpjpjpjp-300x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836712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upo de tomates en rama madur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05271"/>
            <a:ext cx="41148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644008" y="393305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Eliminació</a:t>
            </a:r>
            <a:r>
              <a:rPr lang="es-ES" b="1" dirty="0" smtClean="0"/>
              <a:t> de dos </a:t>
            </a:r>
            <a:r>
              <a:rPr lang="es-ES" b="1" dirty="0" err="1" smtClean="0"/>
              <a:t>enzims</a:t>
            </a:r>
            <a:r>
              <a:rPr lang="es-ES" b="1" dirty="0" smtClean="0"/>
              <a:t> que provoquen la </a:t>
            </a:r>
            <a:r>
              <a:rPr lang="es-ES" b="1" dirty="0" err="1" smtClean="0"/>
              <a:t>putrefacció</a:t>
            </a:r>
            <a:r>
              <a:rPr lang="es-ES" b="1" dirty="0" smtClean="0"/>
              <a:t> de la </a:t>
            </a:r>
            <a:r>
              <a:rPr lang="es-ES" b="1" dirty="0" err="1" smtClean="0"/>
              <a:t>tomàtiga</a:t>
            </a:r>
            <a:endParaRPr lang="es-ES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539550" y="3933056"/>
            <a:ext cx="3840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Quimera: </a:t>
            </a:r>
            <a:r>
              <a:rPr lang="es-ES" b="1" dirty="0" err="1" smtClean="0"/>
              <a:t>maduixa</a:t>
            </a:r>
            <a:r>
              <a:rPr lang="es-ES" b="1" dirty="0" smtClean="0"/>
              <a:t> kiwi</a:t>
            </a:r>
          </a:p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12118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260648"/>
            <a:ext cx="8136904" cy="864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260648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UD. IV. GENÈTICA.  Ll. IV. 5. </a:t>
            </a:r>
            <a:r>
              <a:rPr lang="es-ES" dirty="0" err="1" smtClean="0"/>
              <a:t>Biotecnologia</a:t>
            </a:r>
            <a:endParaRPr lang="es-ES" dirty="0" smtClean="0"/>
          </a:p>
          <a:p>
            <a:endParaRPr lang="es-ES" dirty="0"/>
          </a:p>
          <a:p>
            <a:r>
              <a:rPr lang="es-ES" dirty="0" err="1" smtClean="0"/>
              <a:t>Producció</a:t>
            </a:r>
            <a:r>
              <a:rPr lang="es-ES" dirty="0" smtClean="0"/>
              <a:t> </a:t>
            </a:r>
            <a:r>
              <a:rPr lang="es-ES" dirty="0" err="1" smtClean="0"/>
              <a:t>farmacèutica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539552" y="1844824"/>
            <a:ext cx="8136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/>
              <a:t>Producció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d’una</a:t>
            </a:r>
            <a:r>
              <a:rPr lang="es-ES" sz="2400" b="1" dirty="0" smtClean="0"/>
              <a:t> gran </a:t>
            </a:r>
            <a:r>
              <a:rPr lang="es-ES" sz="2400" b="1" dirty="0" err="1" smtClean="0"/>
              <a:t>quantitat</a:t>
            </a:r>
            <a:r>
              <a:rPr lang="es-ES" sz="2400" b="1" dirty="0" smtClean="0"/>
              <a:t> de </a:t>
            </a:r>
            <a:r>
              <a:rPr lang="es-ES" sz="2400" b="1" dirty="0" err="1" smtClean="0"/>
              <a:t>fàmacs</a:t>
            </a:r>
            <a:r>
              <a:rPr lang="es-ES" sz="2400" b="1" dirty="0" smtClean="0"/>
              <a:t>:</a:t>
            </a:r>
          </a:p>
          <a:p>
            <a:endParaRPr lang="es-ES" sz="2400" b="1" dirty="0"/>
          </a:p>
          <a:p>
            <a:r>
              <a:rPr lang="es-ES" sz="2400" b="1" dirty="0" smtClean="0"/>
              <a:t>Drogues contra la </a:t>
            </a:r>
            <a:r>
              <a:rPr lang="es-ES" sz="2400" b="1" dirty="0" err="1" smtClean="0"/>
              <a:t>leucèmia</a:t>
            </a:r>
            <a:r>
              <a:rPr lang="es-ES" sz="2400" b="1" dirty="0" smtClean="0"/>
              <a:t>, insulina, hormona de </a:t>
            </a:r>
            <a:r>
              <a:rPr lang="es-ES" sz="2400" b="1" dirty="0" err="1" smtClean="0"/>
              <a:t>creixement</a:t>
            </a:r>
            <a:r>
              <a:rPr lang="es-ES" sz="2400" b="1" dirty="0" smtClean="0"/>
              <a:t>, vacunes</a:t>
            </a:r>
          </a:p>
          <a:p>
            <a:endParaRPr lang="es-ES" sz="2400" b="1" dirty="0"/>
          </a:p>
          <a:p>
            <a:r>
              <a:rPr lang="es-ES" sz="2400" b="1" dirty="0" err="1" smtClean="0"/>
              <a:t>Els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animals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transgèncis</a:t>
            </a:r>
            <a:r>
              <a:rPr lang="es-ES" sz="2400" b="1" dirty="0" smtClean="0"/>
              <a:t> es </a:t>
            </a:r>
            <a:r>
              <a:rPr lang="es-ES" sz="2400" b="1" dirty="0" err="1" smtClean="0"/>
              <a:t>converteixen</a:t>
            </a:r>
            <a:r>
              <a:rPr lang="es-ES" sz="2400" b="1" dirty="0" smtClean="0"/>
              <a:t> en </a:t>
            </a:r>
            <a:r>
              <a:rPr lang="es-ES" sz="2400" b="1" dirty="0" err="1" smtClean="0"/>
              <a:t>factories</a:t>
            </a:r>
            <a:r>
              <a:rPr lang="es-ES" sz="2400" b="1" dirty="0" smtClean="0"/>
              <a:t> de </a:t>
            </a:r>
            <a:r>
              <a:rPr lang="es-ES" sz="2400" b="1" dirty="0" err="1" smtClean="0"/>
              <a:t>producció</a:t>
            </a:r>
            <a:r>
              <a:rPr lang="es-ES" sz="2400" b="1" dirty="0" smtClean="0"/>
              <a:t> de </a:t>
            </a:r>
            <a:r>
              <a:rPr lang="es-ES" sz="2400" b="1" dirty="0" err="1" smtClean="0"/>
              <a:t>substàncies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diferents</a:t>
            </a:r>
            <a:r>
              <a:rPr lang="es-ES" sz="2400" b="1" dirty="0" smtClean="0"/>
              <a:t>.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95012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2400" y="25400"/>
            <a:ext cx="2590800" cy="304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 smtClean="0">
              <a:latin typeface="Arial" charset="0"/>
            </a:endParaRPr>
          </a:p>
        </p:txBody>
      </p:sp>
      <p:pic>
        <p:nvPicPr>
          <p:cNvPr id="3" name="Picture 19" descr="20_17CloningCarrots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769938"/>
            <a:ext cx="8548687" cy="531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554413" y="793750"/>
            <a:ext cx="127635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b="1"/>
              <a:t>Cross</a:t>
            </a:r>
            <a:br>
              <a:rPr lang="en-US" sz="1700" b="1"/>
            </a:br>
            <a:r>
              <a:rPr lang="en-US" sz="1700" b="1"/>
              <a:t>section of</a:t>
            </a:r>
            <a:br>
              <a:rPr lang="en-US" sz="1700" b="1"/>
            </a:br>
            <a:r>
              <a:rPr lang="en-US" sz="1700" b="1"/>
              <a:t>carrot root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225675" y="2519363"/>
            <a:ext cx="106521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b="1"/>
              <a:t>2-mg</a:t>
            </a:r>
            <a:br>
              <a:rPr lang="en-US" sz="1700" b="1"/>
            </a:br>
            <a:r>
              <a:rPr lang="en-US" sz="1700" b="1"/>
              <a:t>fragments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33375" y="4292600"/>
            <a:ext cx="1685925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b="1"/>
              <a:t>Fragments were</a:t>
            </a:r>
            <a:br>
              <a:rPr lang="en-US" sz="1700" b="1"/>
            </a:br>
            <a:r>
              <a:rPr lang="en-US" sz="1700" b="1"/>
              <a:t>cultured in nu-</a:t>
            </a:r>
            <a:br>
              <a:rPr lang="en-US" sz="1700" b="1"/>
            </a:br>
            <a:r>
              <a:rPr lang="en-US" sz="1700" b="1"/>
              <a:t>trient medium;</a:t>
            </a:r>
            <a:br>
              <a:rPr lang="en-US" sz="1700" b="1"/>
            </a:br>
            <a:r>
              <a:rPr lang="en-US" sz="1700" b="1"/>
              <a:t>stirring caused</a:t>
            </a:r>
            <a:br>
              <a:rPr lang="en-US" sz="1700" b="1"/>
            </a:br>
            <a:r>
              <a:rPr lang="en-US" sz="1700" b="1"/>
              <a:t>single cells to</a:t>
            </a:r>
            <a:br>
              <a:rPr lang="en-US" sz="1700" b="1"/>
            </a:br>
            <a:r>
              <a:rPr lang="en-US" sz="1700" b="1"/>
              <a:t>shear off into</a:t>
            </a:r>
            <a:br>
              <a:rPr lang="en-US" sz="1700" b="1"/>
            </a:br>
            <a:r>
              <a:rPr lang="en-US" sz="1700" b="1"/>
              <a:t>the liquid.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2139950" y="4286250"/>
            <a:ext cx="1316038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b="1"/>
              <a:t>Single cells</a:t>
            </a:r>
            <a:br>
              <a:rPr lang="en-US" sz="1700" b="1"/>
            </a:br>
            <a:r>
              <a:rPr lang="en-US" sz="1700" b="1"/>
              <a:t>free in</a:t>
            </a:r>
            <a:br>
              <a:rPr lang="en-US" sz="1700" b="1"/>
            </a:br>
            <a:r>
              <a:rPr lang="en-US" sz="1700" b="1"/>
              <a:t>suspension</a:t>
            </a:r>
            <a:br>
              <a:rPr lang="en-US" sz="1700" b="1"/>
            </a:br>
            <a:r>
              <a:rPr lang="en-US" sz="1700" b="1"/>
              <a:t>began to</a:t>
            </a:r>
            <a:br>
              <a:rPr lang="en-US" sz="1700" b="1"/>
            </a:br>
            <a:r>
              <a:rPr lang="en-US" sz="1700" b="1"/>
              <a:t>divide.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3462338" y="4286250"/>
            <a:ext cx="1660525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b="1"/>
              <a:t>Embryonic</a:t>
            </a:r>
            <a:br>
              <a:rPr lang="en-US" sz="1700" b="1"/>
            </a:br>
            <a:r>
              <a:rPr lang="en-US" sz="1700" b="1"/>
              <a:t>plant developed</a:t>
            </a:r>
            <a:br>
              <a:rPr lang="en-US" sz="1700" b="1"/>
            </a:br>
            <a:r>
              <a:rPr lang="en-US" sz="1700" b="1"/>
              <a:t>from a cultured</a:t>
            </a:r>
            <a:br>
              <a:rPr lang="en-US" sz="1700" b="1"/>
            </a:br>
            <a:r>
              <a:rPr lang="en-US" sz="1700" b="1"/>
              <a:t>single cell.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5281613" y="4292600"/>
            <a:ext cx="1528762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b="1"/>
              <a:t>Plantlet was</a:t>
            </a:r>
            <a:br>
              <a:rPr lang="en-US" sz="1700" b="1"/>
            </a:br>
            <a:r>
              <a:rPr lang="en-US" sz="1700" b="1"/>
              <a:t>cultured on</a:t>
            </a:r>
            <a:br>
              <a:rPr lang="en-US" sz="1700" b="1"/>
            </a:br>
            <a:r>
              <a:rPr lang="en-US" sz="1700" b="1"/>
              <a:t>agar medium.</a:t>
            </a:r>
            <a:br>
              <a:rPr lang="en-US" sz="1700" b="1"/>
            </a:br>
            <a:r>
              <a:rPr lang="en-US" sz="1700" b="1"/>
              <a:t>Later it was</a:t>
            </a:r>
            <a:br>
              <a:rPr lang="en-US" sz="1700" b="1"/>
            </a:br>
            <a:r>
              <a:rPr lang="en-US" sz="1700" b="1"/>
              <a:t>planted in soil.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7702550" y="4306888"/>
            <a:ext cx="5746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b="1"/>
              <a:t>Adult</a:t>
            </a:r>
            <a:br>
              <a:rPr lang="en-US" sz="1700" b="1"/>
            </a:br>
            <a:r>
              <a:rPr lang="en-US" sz="1700" b="1"/>
              <a:t>plant</a:t>
            </a:r>
          </a:p>
        </p:txBody>
      </p:sp>
    </p:spTree>
    <p:extLst>
      <p:ext uri="{BB962C8B-B14F-4D97-AF65-F5344CB8AC3E}">
        <p14:creationId xmlns:p14="http://schemas.microsoft.com/office/powerpoint/2010/main" val="153092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3/32/Carrots_of_many_colo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48680"/>
            <a:ext cx="3657600" cy="590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043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260648"/>
            <a:ext cx="8136904" cy="864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260648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UD. IV. GENÈTICA.  Ll. IV. 5. </a:t>
            </a:r>
            <a:r>
              <a:rPr lang="es-ES" dirty="0" err="1" smtClean="0"/>
              <a:t>Biotecnologia</a:t>
            </a:r>
            <a:endParaRPr lang="es-ES" dirty="0" smtClean="0"/>
          </a:p>
          <a:p>
            <a:endParaRPr lang="es-ES" dirty="0"/>
          </a:p>
          <a:p>
            <a:r>
              <a:rPr lang="es-ES" dirty="0" err="1" smtClean="0"/>
              <a:t>Clonació</a:t>
            </a:r>
            <a:r>
              <a:rPr lang="es-ES" dirty="0" smtClean="0"/>
              <a:t> de </a:t>
            </a:r>
            <a:r>
              <a:rPr lang="es-ES" dirty="0" err="1" smtClean="0"/>
              <a:t>mamífers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683568" y="1700808"/>
            <a:ext cx="7992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/>
              <a:t>L’any</a:t>
            </a:r>
            <a:r>
              <a:rPr lang="es-ES" sz="2400" b="1" dirty="0" smtClean="0"/>
              <a:t> 1997 es va clonar el primer </a:t>
            </a:r>
            <a:r>
              <a:rPr lang="es-ES" sz="2400" b="1" dirty="0" err="1" smtClean="0"/>
              <a:t>mamífer</a:t>
            </a:r>
            <a:r>
              <a:rPr lang="es-ES" sz="2400" b="1" dirty="0" smtClean="0"/>
              <a:t>, </a:t>
            </a:r>
            <a:r>
              <a:rPr lang="es-ES" sz="2400" b="1" dirty="0" err="1" smtClean="0"/>
              <a:t>l’ovella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Doly</a:t>
            </a:r>
            <a:r>
              <a:rPr lang="es-ES" sz="2400" b="1" dirty="0" smtClean="0"/>
              <a:t>.</a:t>
            </a:r>
          </a:p>
          <a:p>
            <a:r>
              <a:rPr lang="es-ES" sz="2400" b="1" dirty="0" smtClean="0"/>
              <a:t>Va morir </a:t>
            </a:r>
            <a:r>
              <a:rPr lang="es-ES" sz="2400" b="1" dirty="0" err="1" smtClean="0"/>
              <a:t>prematurament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l’any</a:t>
            </a:r>
            <a:r>
              <a:rPr lang="es-ES" sz="2400" b="1" dirty="0" smtClean="0"/>
              <a:t> 2003, </a:t>
            </a:r>
            <a:r>
              <a:rPr lang="es-ES" sz="2400" b="1" dirty="0" err="1" smtClean="0"/>
              <a:t>patint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diverses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malalties</a:t>
            </a:r>
            <a:r>
              <a:rPr lang="es-ES" sz="2400" b="1" dirty="0" smtClean="0"/>
              <a:t>.</a:t>
            </a:r>
          </a:p>
          <a:p>
            <a:endParaRPr lang="es-ES" sz="2400" b="1" dirty="0"/>
          </a:p>
          <a:p>
            <a:r>
              <a:rPr lang="es-ES" sz="2400" b="1" dirty="0" err="1" smtClean="0"/>
              <a:t>Molts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mamífers</a:t>
            </a:r>
            <a:r>
              <a:rPr lang="es-ES" sz="2400" b="1" dirty="0" smtClean="0"/>
              <a:t> han </a:t>
            </a:r>
            <a:r>
              <a:rPr lang="es-ES" sz="2400" b="1" dirty="0" err="1" smtClean="0"/>
              <a:t>estat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clonats</a:t>
            </a:r>
            <a:r>
              <a:rPr lang="es-ES" sz="2400" b="1" dirty="0" smtClean="0"/>
              <a:t>: </a:t>
            </a:r>
            <a:r>
              <a:rPr lang="es-ES" sz="2400" b="1" dirty="0" err="1" smtClean="0"/>
              <a:t>rates</a:t>
            </a:r>
            <a:r>
              <a:rPr lang="es-ES" sz="2400" b="1" dirty="0" smtClean="0"/>
              <a:t>, </a:t>
            </a:r>
            <a:r>
              <a:rPr lang="es-ES" sz="2400" b="1" dirty="0" err="1" smtClean="0"/>
              <a:t>cavalls</a:t>
            </a:r>
            <a:r>
              <a:rPr lang="es-ES" sz="2400" b="1" dirty="0" smtClean="0"/>
              <a:t>, </a:t>
            </a:r>
            <a:r>
              <a:rPr lang="es-ES" sz="2400" b="1" dirty="0" err="1" smtClean="0"/>
              <a:t>cabres</a:t>
            </a:r>
            <a:r>
              <a:rPr lang="es-ES" sz="2400" b="1" dirty="0" smtClean="0"/>
              <a:t>, </a:t>
            </a:r>
            <a:r>
              <a:rPr lang="es-ES" sz="2400" b="1" dirty="0" err="1" smtClean="0"/>
              <a:t>cans</a:t>
            </a:r>
            <a:r>
              <a:rPr lang="es-ES" sz="2400" b="1" dirty="0" smtClean="0"/>
              <a:t>, </a:t>
            </a:r>
            <a:r>
              <a:rPr lang="es-ES" sz="2400" b="1" dirty="0" err="1" smtClean="0"/>
              <a:t>moixos</a:t>
            </a:r>
            <a:r>
              <a:rPr lang="es-ES" sz="2400" b="1" dirty="0" smtClean="0"/>
              <a:t>.</a:t>
            </a:r>
          </a:p>
          <a:p>
            <a:endParaRPr lang="es-ES" sz="2400" b="1" dirty="0"/>
          </a:p>
          <a:p>
            <a:r>
              <a:rPr lang="es-ES" sz="2400" b="1" dirty="0" err="1" smtClean="0"/>
              <a:t>Els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resultats</a:t>
            </a:r>
            <a:r>
              <a:rPr lang="es-ES" sz="2400" b="1" dirty="0" smtClean="0"/>
              <a:t> no es consideren </a:t>
            </a:r>
            <a:r>
              <a:rPr lang="es-ES" sz="2400" b="1" dirty="0" err="1" smtClean="0"/>
              <a:t>plenament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satisfactoris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61945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20.19</a:t>
            </a:r>
          </a:p>
        </p:txBody>
      </p:sp>
      <p:pic>
        <p:nvPicPr>
          <p:cNvPr id="90115" name="Picture 60" descr="20_19_MammalReproCloning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136525"/>
            <a:ext cx="6157913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905000" y="457200"/>
            <a:ext cx="11842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b="1"/>
              <a:t>Mammary</a:t>
            </a:r>
            <a:br>
              <a:rPr lang="en-US" sz="1700" b="1"/>
            </a:br>
            <a:r>
              <a:rPr lang="en-US" sz="1700" b="1"/>
              <a:t>cell donor</a:t>
            </a:r>
          </a:p>
        </p:txBody>
      </p:sp>
      <p:grpSp>
        <p:nvGrpSpPr>
          <p:cNvPr id="90117" name="Group 27"/>
          <p:cNvGrpSpPr>
            <a:grpSpLocks/>
          </p:cNvGrpSpPr>
          <p:nvPr/>
        </p:nvGrpSpPr>
        <p:grpSpPr bwMode="auto">
          <a:xfrm>
            <a:off x="4749800" y="1109663"/>
            <a:ext cx="250825" cy="263525"/>
            <a:chOff x="1059" y="1434"/>
            <a:chExt cx="183" cy="175"/>
          </a:xfrm>
        </p:grpSpPr>
        <p:sp>
          <p:nvSpPr>
            <p:cNvPr id="90148" name="Oval 28"/>
            <p:cNvSpPr>
              <a:spLocks noChangeArrowheads="1"/>
            </p:cNvSpPr>
            <p:nvPr/>
          </p:nvSpPr>
          <p:spPr bwMode="auto">
            <a:xfrm>
              <a:off x="1059" y="1434"/>
              <a:ext cx="183" cy="175"/>
            </a:xfrm>
            <a:prstGeom prst="ellipse">
              <a:avLst/>
            </a:prstGeom>
            <a:solidFill>
              <a:srgbClr val="039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">
                <a:latin typeface="Times" pitchFamily="84" charset="0"/>
              </a:endParaRPr>
            </a:p>
          </p:txBody>
        </p:sp>
        <p:sp>
          <p:nvSpPr>
            <p:cNvPr id="90149" name="Text Box 29"/>
            <p:cNvSpPr txBox="1">
              <a:spLocks noChangeArrowheads="1"/>
            </p:cNvSpPr>
            <p:nvPr/>
          </p:nvSpPr>
          <p:spPr bwMode="auto">
            <a:xfrm>
              <a:off x="1107" y="1435"/>
              <a:ext cx="134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9pPr>
            </a:lstStyle>
            <a:p>
              <a:r>
                <a:rPr lang="en-US" sz="16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90118" name="Group 30"/>
          <p:cNvGrpSpPr>
            <a:grpSpLocks/>
          </p:cNvGrpSpPr>
          <p:nvPr/>
        </p:nvGrpSpPr>
        <p:grpSpPr bwMode="auto">
          <a:xfrm>
            <a:off x="2773363" y="1062038"/>
            <a:ext cx="250825" cy="263525"/>
            <a:chOff x="1059" y="1434"/>
            <a:chExt cx="183" cy="175"/>
          </a:xfrm>
        </p:grpSpPr>
        <p:sp>
          <p:nvSpPr>
            <p:cNvPr id="90146" name="Oval 31"/>
            <p:cNvSpPr>
              <a:spLocks noChangeArrowheads="1"/>
            </p:cNvSpPr>
            <p:nvPr/>
          </p:nvSpPr>
          <p:spPr bwMode="auto">
            <a:xfrm>
              <a:off x="1059" y="1434"/>
              <a:ext cx="183" cy="175"/>
            </a:xfrm>
            <a:prstGeom prst="ellipse">
              <a:avLst/>
            </a:prstGeom>
            <a:solidFill>
              <a:srgbClr val="039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">
                <a:latin typeface="Times" pitchFamily="84" charset="0"/>
              </a:endParaRPr>
            </a:p>
          </p:txBody>
        </p:sp>
        <p:sp>
          <p:nvSpPr>
            <p:cNvPr id="90147" name="Text Box 32"/>
            <p:cNvSpPr txBox="1">
              <a:spLocks noChangeArrowheads="1"/>
            </p:cNvSpPr>
            <p:nvPr/>
          </p:nvSpPr>
          <p:spPr bwMode="auto">
            <a:xfrm>
              <a:off x="1107" y="1435"/>
              <a:ext cx="134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9pPr>
            </a:lstStyle>
            <a:p>
              <a:r>
                <a:rPr lang="en-US" sz="16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90119" name="Group 33"/>
          <p:cNvGrpSpPr>
            <a:grpSpLocks/>
          </p:cNvGrpSpPr>
          <p:nvPr/>
        </p:nvGrpSpPr>
        <p:grpSpPr bwMode="auto">
          <a:xfrm>
            <a:off x="3354388" y="1962150"/>
            <a:ext cx="250825" cy="263525"/>
            <a:chOff x="1059" y="1434"/>
            <a:chExt cx="183" cy="175"/>
          </a:xfrm>
        </p:grpSpPr>
        <p:sp>
          <p:nvSpPr>
            <p:cNvPr id="90144" name="Oval 34"/>
            <p:cNvSpPr>
              <a:spLocks noChangeArrowheads="1"/>
            </p:cNvSpPr>
            <p:nvPr/>
          </p:nvSpPr>
          <p:spPr bwMode="auto">
            <a:xfrm>
              <a:off x="1059" y="1434"/>
              <a:ext cx="183" cy="175"/>
            </a:xfrm>
            <a:prstGeom prst="ellipse">
              <a:avLst/>
            </a:prstGeom>
            <a:solidFill>
              <a:srgbClr val="039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">
                <a:latin typeface="Times" pitchFamily="84" charset="0"/>
              </a:endParaRPr>
            </a:p>
          </p:txBody>
        </p:sp>
        <p:sp>
          <p:nvSpPr>
            <p:cNvPr id="90145" name="Text Box 35"/>
            <p:cNvSpPr txBox="1">
              <a:spLocks noChangeArrowheads="1"/>
            </p:cNvSpPr>
            <p:nvPr/>
          </p:nvSpPr>
          <p:spPr bwMode="auto">
            <a:xfrm>
              <a:off x="1107" y="1435"/>
              <a:ext cx="134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9pPr>
            </a:lstStyle>
            <a:p>
              <a:r>
                <a:rPr lang="en-US" sz="16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90120" name="Group 36"/>
          <p:cNvGrpSpPr>
            <a:grpSpLocks/>
          </p:cNvGrpSpPr>
          <p:nvPr/>
        </p:nvGrpSpPr>
        <p:grpSpPr bwMode="auto">
          <a:xfrm>
            <a:off x="1608138" y="3432175"/>
            <a:ext cx="250825" cy="263525"/>
            <a:chOff x="1059" y="1434"/>
            <a:chExt cx="183" cy="175"/>
          </a:xfrm>
        </p:grpSpPr>
        <p:sp>
          <p:nvSpPr>
            <p:cNvPr id="90142" name="Oval 37"/>
            <p:cNvSpPr>
              <a:spLocks noChangeArrowheads="1"/>
            </p:cNvSpPr>
            <p:nvPr/>
          </p:nvSpPr>
          <p:spPr bwMode="auto">
            <a:xfrm>
              <a:off x="1059" y="1434"/>
              <a:ext cx="183" cy="175"/>
            </a:xfrm>
            <a:prstGeom prst="ellipse">
              <a:avLst/>
            </a:prstGeom>
            <a:solidFill>
              <a:srgbClr val="039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">
                <a:latin typeface="Times" pitchFamily="84" charset="0"/>
              </a:endParaRPr>
            </a:p>
          </p:txBody>
        </p:sp>
        <p:sp>
          <p:nvSpPr>
            <p:cNvPr id="90143" name="Text Box 38"/>
            <p:cNvSpPr txBox="1">
              <a:spLocks noChangeArrowheads="1"/>
            </p:cNvSpPr>
            <p:nvPr/>
          </p:nvSpPr>
          <p:spPr bwMode="auto">
            <a:xfrm>
              <a:off x="1107" y="1435"/>
              <a:ext cx="134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9pPr>
            </a:lstStyle>
            <a:p>
              <a:r>
                <a:rPr lang="en-US" sz="1600" b="1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90121" name="Group 39"/>
          <p:cNvGrpSpPr>
            <a:grpSpLocks/>
          </p:cNvGrpSpPr>
          <p:nvPr/>
        </p:nvGrpSpPr>
        <p:grpSpPr bwMode="auto">
          <a:xfrm>
            <a:off x="1608138" y="4198938"/>
            <a:ext cx="250825" cy="263525"/>
            <a:chOff x="1059" y="1434"/>
            <a:chExt cx="183" cy="175"/>
          </a:xfrm>
        </p:grpSpPr>
        <p:sp>
          <p:nvSpPr>
            <p:cNvPr id="90140" name="Oval 40"/>
            <p:cNvSpPr>
              <a:spLocks noChangeArrowheads="1"/>
            </p:cNvSpPr>
            <p:nvPr/>
          </p:nvSpPr>
          <p:spPr bwMode="auto">
            <a:xfrm>
              <a:off x="1059" y="1434"/>
              <a:ext cx="183" cy="175"/>
            </a:xfrm>
            <a:prstGeom prst="ellipse">
              <a:avLst/>
            </a:prstGeom>
            <a:solidFill>
              <a:srgbClr val="039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">
                <a:latin typeface="Times" pitchFamily="84" charset="0"/>
              </a:endParaRPr>
            </a:p>
          </p:txBody>
        </p:sp>
        <p:sp>
          <p:nvSpPr>
            <p:cNvPr id="90141" name="Text Box 41"/>
            <p:cNvSpPr txBox="1">
              <a:spLocks noChangeArrowheads="1"/>
            </p:cNvSpPr>
            <p:nvPr/>
          </p:nvSpPr>
          <p:spPr bwMode="auto">
            <a:xfrm>
              <a:off x="1107" y="1435"/>
              <a:ext cx="134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9pPr>
            </a:lstStyle>
            <a:p>
              <a:r>
                <a:rPr lang="en-US" sz="1600" b="1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90122" name="Group 42"/>
          <p:cNvGrpSpPr>
            <a:grpSpLocks/>
          </p:cNvGrpSpPr>
          <p:nvPr/>
        </p:nvGrpSpPr>
        <p:grpSpPr bwMode="auto">
          <a:xfrm>
            <a:off x="1608138" y="5495925"/>
            <a:ext cx="250825" cy="263525"/>
            <a:chOff x="1059" y="1434"/>
            <a:chExt cx="183" cy="175"/>
          </a:xfrm>
        </p:grpSpPr>
        <p:sp>
          <p:nvSpPr>
            <p:cNvPr id="90138" name="Oval 43"/>
            <p:cNvSpPr>
              <a:spLocks noChangeArrowheads="1"/>
            </p:cNvSpPr>
            <p:nvPr/>
          </p:nvSpPr>
          <p:spPr bwMode="auto">
            <a:xfrm>
              <a:off x="1059" y="1434"/>
              <a:ext cx="183" cy="175"/>
            </a:xfrm>
            <a:prstGeom prst="ellipse">
              <a:avLst/>
            </a:prstGeom>
            <a:solidFill>
              <a:srgbClr val="039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">
                <a:latin typeface="Times" pitchFamily="84" charset="0"/>
              </a:endParaRPr>
            </a:p>
          </p:txBody>
        </p:sp>
        <p:sp>
          <p:nvSpPr>
            <p:cNvPr id="90139" name="Text Box 44"/>
            <p:cNvSpPr txBox="1">
              <a:spLocks noChangeArrowheads="1"/>
            </p:cNvSpPr>
            <p:nvPr/>
          </p:nvSpPr>
          <p:spPr bwMode="auto">
            <a:xfrm>
              <a:off x="1107" y="1435"/>
              <a:ext cx="134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9pPr>
            </a:lstStyle>
            <a:p>
              <a:r>
                <a:rPr lang="en-US" sz="1600" b="1">
                  <a:solidFill>
                    <a:schemeClr val="bg1"/>
                  </a:solidFill>
                </a:rPr>
                <a:t>6</a:t>
              </a:r>
            </a:p>
          </p:txBody>
        </p:sp>
      </p:grpSp>
      <p:sp>
        <p:nvSpPr>
          <p:cNvPr id="90123" name="Text Box 45"/>
          <p:cNvSpPr txBox="1">
            <a:spLocks noChangeArrowheads="1"/>
          </p:cNvSpPr>
          <p:nvPr/>
        </p:nvSpPr>
        <p:spPr bwMode="auto">
          <a:xfrm>
            <a:off x="1528763" y="160338"/>
            <a:ext cx="12255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b="1">
                <a:solidFill>
                  <a:srgbClr val="B52D33"/>
                </a:solidFill>
              </a:rPr>
              <a:t>TECHNIQUE</a:t>
            </a:r>
          </a:p>
        </p:txBody>
      </p:sp>
      <p:sp>
        <p:nvSpPr>
          <p:cNvPr id="90124" name="Text Box 46"/>
          <p:cNvSpPr txBox="1">
            <a:spLocks noChangeArrowheads="1"/>
          </p:cNvSpPr>
          <p:nvPr/>
        </p:nvSpPr>
        <p:spPr bwMode="auto">
          <a:xfrm>
            <a:off x="1522413" y="6107113"/>
            <a:ext cx="10255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b="1">
                <a:solidFill>
                  <a:srgbClr val="B52D33"/>
                </a:solidFill>
              </a:rPr>
              <a:t>RESULTS</a:t>
            </a:r>
          </a:p>
        </p:txBody>
      </p:sp>
      <p:sp>
        <p:nvSpPr>
          <p:cNvPr id="90125" name="Text Box 47"/>
          <p:cNvSpPr txBox="1">
            <a:spLocks noChangeArrowheads="1"/>
          </p:cNvSpPr>
          <p:nvPr/>
        </p:nvSpPr>
        <p:spPr bwMode="auto">
          <a:xfrm>
            <a:off x="2216150" y="2117725"/>
            <a:ext cx="985838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b="1"/>
              <a:t>Cultured</a:t>
            </a:r>
            <a:br>
              <a:rPr lang="en-US" sz="1700" b="1"/>
            </a:br>
            <a:r>
              <a:rPr lang="en-US" sz="1700" b="1"/>
              <a:t>mammary</a:t>
            </a:r>
            <a:br>
              <a:rPr lang="en-US" sz="1700" b="1"/>
            </a:br>
            <a:r>
              <a:rPr lang="en-US" sz="1700" b="1"/>
              <a:t>cells</a:t>
            </a:r>
          </a:p>
        </p:txBody>
      </p:sp>
      <p:sp>
        <p:nvSpPr>
          <p:cNvPr id="90126" name="Text Box 48"/>
          <p:cNvSpPr txBox="1">
            <a:spLocks noChangeArrowheads="1"/>
          </p:cNvSpPr>
          <p:nvPr/>
        </p:nvSpPr>
        <p:spPr bwMode="auto">
          <a:xfrm>
            <a:off x="3810000" y="1171575"/>
            <a:ext cx="90646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b="1"/>
              <a:t>Egg</a:t>
            </a:r>
            <a:br>
              <a:rPr lang="en-US" sz="1700" b="1"/>
            </a:br>
            <a:r>
              <a:rPr lang="en-US" sz="1700" b="1"/>
              <a:t>cell from</a:t>
            </a:r>
            <a:br>
              <a:rPr lang="en-US" sz="1700" b="1"/>
            </a:br>
            <a:r>
              <a:rPr lang="en-US" sz="1700" b="1"/>
              <a:t>ovary</a:t>
            </a:r>
          </a:p>
        </p:txBody>
      </p:sp>
      <p:sp>
        <p:nvSpPr>
          <p:cNvPr id="90127" name="Text Box 49"/>
          <p:cNvSpPr txBox="1">
            <a:spLocks noChangeArrowheads="1"/>
          </p:cNvSpPr>
          <p:nvPr/>
        </p:nvSpPr>
        <p:spPr bwMode="auto">
          <a:xfrm>
            <a:off x="5715000" y="457200"/>
            <a:ext cx="8540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b="1"/>
              <a:t>Egg cell </a:t>
            </a:r>
            <a:br>
              <a:rPr lang="en-US" sz="1700" b="1"/>
            </a:br>
            <a:r>
              <a:rPr lang="en-US" sz="1700" b="1"/>
              <a:t>donor</a:t>
            </a:r>
          </a:p>
        </p:txBody>
      </p:sp>
      <p:sp>
        <p:nvSpPr>
          <p:cNvPr id="90128" name="Text Box 50"/>
          <p:cNvSpPr txBox="1">
            <a:spLocks noChangeArrowheads="1"/>
          </p:cNvSpPr>
          <p:nvPr/>
        </p:nvSpPr>
        <p:spPr bwMode="auto">
          <a:xfrm>
            <a:off x="5211763" y="1685925"/>
            <a:ext cx="9461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b="1"/>
              <a:t>Nucleus</a:t>
            </a:r>
            <a:br>
              <a:rPr lang="en-US" sz="1700" b="1"/>
            </a:br>
            <a:r>
              <a:rPr lang="en-US" sz="1700" b="1"/>
              <a:t>removed</a:t>
            </a:r>
          </a:p>
        </p:txBody>
      </p:sp>
      <p:sp>
        <p:nvSpPr>
          <p:cNvPr id="90129" name="Text Box 51"/>
          <p:cNvSpPr txBox="1">
            <a:spLocks noChangeArrowheads="1"/>
          </p:cNvSpPr>
          <p:nvPr/>
        </p:nvSpPr>
        <p:spPr bwMode="auto">
          <a:xfrm>
            <a:off x="3625850" y="1979613"/>
            <a:ext cx="1184275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b="1"/>
              <a:t>Cells fused</a:t>
            </a:r>
          </a:p>
        </p:txBody>
      </p:sp>
      <p:sp>
        <p:nvSpPr>
          <p:cNvPr id="90130" name="Text Box 52"/>
          <p:cNvSpPr txBox="1">
            <a:spLocks noChangeArrowheads="1"/>
          </p:cNvSpPr>
          <p:nvPr/>
        </p:nvSpPr>
        <p:spPr bwMode="auto">
          <a:xfrm>
            <a:off x="1881188" y="3459163"/>
            <a:ext cx="1712912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b="1" dirty="0"/>
              <a:t>Grown in culture</a:t>
            </a:r>
          </a:p>
        </p:txBody>
      </p:sp>
      <p:sp>
        <p:nvSpPr>
          <p:cNvPr id="90131" name="Text Box 53"/>
          <p:cNvSpPr txBox="1">
            <a:spLocks noChangeArrowheads="1"/>
          </p:cNvSpPr>
          <p:nvPr/>
        </p:nvSpPr>
        <p:spPr bwMode="auto">
          <a:xfrm>
            <a:off x="1892300" y="4213225"/>
            <a:ext cx="20574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b="1"/>
              <a:t>Implanted in uterus</a:t>
            </a:r>
            <a:br>
              <a:rPr lang="en-US" sz="1700" b="1"/>
            </a:br>
            <a:r>
              <a:rPr lang="en-US" sz="1700" b="1"/>
              <a:t>of a third sheep</a:t>
            </a:r>
          </a:p>
        </p:txBody>
      </p:sp>
      <p:sp>
        <p:nvSpPr>
          <p:cNvPr id="90132" name="Text Box 54"/>
          <p:cNvSpPr txBox="1">
            <a:spLocks noChangeArrowheads="1"/>
          </p:cNvSpPr>
          <p:nvPr/>
        </p:nvSpPr>
        <p:spPr bwMode="auto">
          <a:xfrm>
            <a:off x="1892300" y="5524500"/>
            <a:ext cx="14208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b="1"/>
              <a:t>Embryonic</a:t>
            </a:r>
            <a:br>
              <a:rPr lang="en-US" sz="1700" b="1"/>
            </a:br>
            <a:r>
              <a:rPr lang="en-US" sz="1700" b="1"/>
              <a:t>development</a:t>
            </a:r>
          </a:p>
        </p:txBody>
      </p:sp>
      <p:sp>
        <p:nvSpPr>
          <p:cNvPr id="90133" name="Text Box 55"/>
          <p:cNvSpPr txBox="1">
            <a:spLocks noChangeArrowheads="1"/>
          </p:cNvSpPr>
          <p:nvPr/>
        </p:nvSpPr>
        <p:spPr bwMode="auto">
          <a:xfrm>
            <a:off x="4405313" y="3128963"/>
            <a:ext cx="14747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b="1"/>
              <a:t>Nucleus from</a:t>
            </a:r>
            <a:br>
              <a:rPr lang="en-US" sz="1700" b="1"/>
            </a:br>
            <a:r>
              <a:rPr lang="en-US" sz="1700" b="1"/>
              <a:t>mammary cell</a:t>
            </a:r>
          </a:p>
        </p:txBody>
      </p:sp>
      <p:sp>
        <p:nvSpPr>
          <p:cNvPr id="90134" name="Text Box 56"/>
          <p:cNvSpPr txBox="1">
            <a:spLocks noChangeArrowheads="1"/>
          </p:cNvSpPr>
          <p:nvPr/>
        </p:nvSpPr>
        <p:spPr bwMode="auto">
          <a:xfrm>
            <a:off x="4298950" y="3910013"/>
            <a:ext cx="13684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b="1"/>
              <a:t>Early embryo</a:t>
            </a:r>
          </a:p>
        </p:txBody>
      </p:sp>
      <p:sp>
        <p:nvSpPr>
          <p:cNvPr id="90135" name="Text Box 57"/>
          <p:cNvSpPr txBox="1">
            <a:spLocks noChangeArrowheads="1"/>
          </p:cNvSpPr>
          <p:nvPr/>
        </p:nvSpPr>
        <p:spPr bwMode="auto">
          <a:xfrm>
            <a:off x="4538663" y="4981575"/>
            <a:ext cx="98583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b="1"/>
              <a:t>Surrogate</a:t>
            </a:r>
            <a:br>
              <a:rPr lang="en-US" sz="1700" b="1"/>
            </a:br>
            <a:r>
              <a:rPr lang="en-US" sz="1700" b="1"/>
              <a:t>mother</a:t>
            </a:r>
          </a:p>
        </p:txBody>
      </p:sp>
      <p:sp>
        <p:nvSpPr>
          <p:cNvPr id="90136" name="Text Box 58"/>
          <p:cNvSpPr txBox="1">
            <a:spLocks noChangeArrowheads="1"/>
          </p:cNvSpPr>
          <p:nvPr/>
        </p:nvSpPr>
        <p:spPr bwMode="auto">
          <a:xfrm>
            <a:off x="4379913" y="6092825"/>
            <a:ext cx="33401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700" b="1"/>
              <a:t>Lamb (“Dolly”) genetically</a:t>
            </a:r>
            <a:br>
              <a:rPr lang="en-US" sz="1700" b="1"/>
            </a:br>
            <a:r>
              <a:rPr lang="en-US" sz="1700" b="1"/>
              <a:t>identical to mammary cell donor</a:t>
            </a:r>
          </a:p>
        </p:txBody>
      </p:sp>
      <p:sp>
        <p:nvSpPr>
          <p:cNvPr id="90137" name="Line 59"/>
          <p:cNvSpPr>
            <a:spLocks noChangeShapeType="1"/>
          </p:cNvSpPr>
          <p:nvPr/>
        </p:nvSpPr>
        <p:spPr bwMode="auto">
          <a:xfrm>
            <a:off x="4033838" y="3227388"/>
            <a:ext cx="331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323528" y="1109663"/>
            <a:ext cx="1818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Dolly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07783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20.19a</a:t>
            </a:r>
          </a:p>
        </p:txBody>
      </p:sp>
      <p:pic>
        <p:nvPicPr>
          <p:cNvPr id="91139" name="Picture 40" descr="20_19aMammalReproCloning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255588"/>
            <a:ext cx="8535987" cy="634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1071563" y="828675"/>
            <a:ext cx="16732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/>
              <a:t>Mammary</a:t>
            </a:r>
            <a:br>
              <a:rPr lang="en-US" b="1"/>
            </a:br>
            <a:r>
              <a:rPr lang="en-US" b="1"/>
              <a:t>cell donor</a:t>
            </a:r>
          </a:p>
        </p:txBody>
      </p:sp>
      <p:grpSp>
        <p:nvGrpSpPr>
          <p:cNvPr id="91141" name="Group 5"/>
          <p:cNvGrpSpPr>
            <a:grpSpLocks/>
          </p:cNvGrpSpPr>
          <p:nvPr/>
        </p:nvGrpSpPr>
        <p:grpSpPr bwMode="auto">
          <a:xfrm>
            <a:off x="5994400" y="2022475"/>
            <a:ext cx="354013" cy="355600"/>
            <a:chOff x="1059" y="1434"/>
            <a:chExt cx="183" cy="175"/>
          </a:xfrm>
        </p:grpSpPr>
        <p:sp>
          <p:nvSpPr>
            <p:cNvPr id="91156" name="Oval 6"/>
            <p:cNvSpPr>
              <a:spLocks noChangeArrowheads="1"/>
            </p:cNvSpPr>
            <p:nvPr/>
          </p:nvSpPr>
          <p:spPr bwMode="auto">
            <a:xfrm>
              <a:off x="1059" y="1434"/>
              <a:ext cx="183" cy="175"/>
            </a:xfrm>
            <a:prstGeom prst="ellipse">
              <a:avLst/>
            </a:prstGeom>
            <a:solidFill>
              <a:srgbClr val="039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">
                <a:latin typeface="Times" pitchFamily="84" charset="0"/>
              </a:endParaRPr>
            </a:p>
          </p:txBody>
        </p:sp>
        <p:sp>
          <p:nvSpPr>
            <p:cNvPr id="91157" name="Text Box 7"/>
            <p:cNvSpPr txBox="1">
              <a:spLocks noChangeArrowheads="1"/>
            </p:cNvSpPr>
            <p:nvPr/>
          </p:nvSpPr>
          <p:spPr bwMode="auto">
            <a:xfrm>
              <a:off x="1107" y="1435"/>
              <a:ext cx="134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9pPr>
            </a:lstStyle>
            <a:p>
              <a:r>
                <a:rPr lang="en-US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91142" name="Group 8"/>
          <p:cNvGrpSpPr>
            <a:grpSpLocks/>
          </p:cNvGrpSpPr>
          <p:nvPr/>
        </p:nvGrpSpPr>
        <p:grpSpPr bwMode="auto">
          <a:xfrm>
            <a:off x="2309813" y="1935163"/>
            <a:ext cx="354012" cy="355600"/>
            <a:chOff x="1059" y="1434"/>
            <a:chExt cx="183" cy="175"/>
          </a:xfrm>
        </p:grpSpPr>
        <p:sp>
          <p:nvSpPr>
            <p:cNvPr id="91154" name="Oval 9"/>
            <p:cNvSpPr>
              <a:spLocks noChangeArrowheads="1"/>
            </p:cNvSpPr>
            <p:nvPr/>
          </p:nvSpPr>
          <p:spPr bwMode="auto">
            <a:xfrm>
              <a:off x="1059" y="1434"/>
              <a:ext cx="183" cy="175"/>
            </a:xfrm>
            <a:prstGeom prst="ellipse">
              <a:avLst/>
            </a:prstGeom>
            <a:solidFill>
              <a:srgbClr val="039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">
                <a:latin typeface="Times" pitchFamily="84" charset="0"/>
              </a:endParaRPr>
            </a:p>
          </p:txBody>
        </p:sp>
        <p:sp>
          <p:nvSpPr>
            <p:cNvPr id="91155" name="Text Box 10"/>
            <p:cNvSpPr txBox="1">
              <a:spLocks noChangeArrowheads="1"/>
            </p:cNvSpPr>
            <p:nvPr/>
          </p:nvSpPr>
          <p:spPr bwMode="auto">
            <a:xfrm>
              <a:off x="1107" y="1435"/>
              <a:ext cx="134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9pPr>
            </a:lstStyle>
            <a:p>
              <a:r>
                <a:rPr lang="en-US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91143" name="Group 11"/>
          <p:cNvGrpSpPr>
            <a:grpSpLocks/>
          </p:cNvGrpSpPr>
          <p:nvPr/>
        </p:nvGrpSpPr>
        <p:grpSpPr bwMode="auto">
          <a:xfrm>
            <a:off x="3605213" y="3629025"/>
            <a:ext cx="354012" cy="355600"/>
            <a:chOff x="1059" y="1434"/>
            <a:chExt cx="183" cy="175"/>
          </a:xfrm>
        </p:grpSpPr>
        <p:sp>
          <p:nvSpPr>
            <p:cNvPr id="91152" name="Oval 12"/>
            <p:cNvSpPr>
              <a:spLocks noChangeArrowheads="1"/>
            </p:cNvSpPr>
            <p:nvPr/>
          </p:nvSpPr>
          <p:spPr bwMode="auto">
            <a:xfrm>
              <a:off x="1059" y="1434"/>
              <a:ext cx="183" cy="175"/>
            </a:xfrm>
            <a:prstGeom prst="ellipse">
              <a:avLst/>
            </a:prstGeom>
            <a:solidFill>
              <a:srgbClr val="039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">
                <a:latin typeface="Times" pitchFamily="84" charset="0"/>
              </a:endParaRPr>
            </a:p>
          </p:txBody>
        </p:sp>
        <p:sp>
          <p:nvSpPr>
            <p:cNvPr id="91153" name="Text Box 13"/>
            <p:cNvSpPr txBox="1">
              <a:spLocks noChangeArrowheads="1"/>
            </p:cNvSpPr>
            <p:nvPr/>
          </p:nvSpPr>
          <p:spPr bwMode="auto">
            <a:xfrm>
              <a:off x="1107" y="1435"/>
              <a:ext cx="134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9pPr>
            </a:lstStyle>
            <a:p>
              <a:r>
                <a:rPr lang="en-US" b="1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91144" name="Text Box 23"/>
          <p:cNvSpPr txBox="1">
            <a:spLocks noChangeArrowheads="1"/>
          </p:cNvSpPr>
          <p:nvPr/>
        </p:nvSpPr>
        <p:spPr bwMode="auto">
          <a:xfrm>
            <a:off x="325438" y="280988"/>
            <a:ext cx="17303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>
                <a:solidFill>
                  <a:srgbClr val="B52D33"/>
                </a:solidFill>
              </a:rPr>
              <a:t>TECHNIQUE</a:t>
            </a:r>
          </a:p>
        </p:txBody>
      </p:sp>
      <p:sp>
        <p:nvSpPr>
          <p:cNvPr id="91145" name="Text Box 25"/>
          <p:cNvSpPr txBox="1">
            <a:spLocks noChangeArrowheads="1"/>
          </p:cNvSpPr>
          <p:nvPr/>
        </p:nvSpPr>
        <p:spPr bwMode="auto">
          <a:xfrm>
            <a:off x="1568450" y="3811588"/>
            <a:ext cx="139223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/>
              <a:t>Cultured</a:t>
            </a:r>
            <a:br>
              <a:rPr lang="en-US" b="1"/>
            </a:br>
            <a:r>
              <a:rPr lang="en-US" b="1"/>
              <a:t>mammary</a:t>
            </a:r>
            <a:br>
              <a:rPr lang="en-US" b="1"/>
            </a:br>
            <a:r>
              <a:rPr lang="en-US" b="1"/>
              <a:t>cells</a:t>
            </a:r>
          </a:p>
        </p:txBody>
      </p:sp>
      <p:sp>
        <p:nvSpPr>
          <p:cNvPr id="91146" name="Text Box 26"/>
          <p:cNvSpPr txBox="1">
            <a:spLocks noChangeArrowheads="1"/>
          </p:cNvSpPr>
          <p:nvPr/>
        </p:nvSpPr>
        <p:spPr bwMode="auto">
          <a:xfrm>
            <a:off x="4537075" y="2255838"/>
            <a:ext cx="1266825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/>
              <a:t>Egg</a:t>
            </a:r>
            <a:br>
              <a:rPr lang="en-US" b="1"/>
            </a:br>
            <a:r>
              <a:rPr lang="en-US" b="1"/>
              <a:t>cell from</a:t>
            </a:r>
            <a:br>
              <a:rPr lang="en-US" b="1"/>
            </a:br>
            <a:r>
              <a:rPr lang="en-US" b="1"/>
              <a:t>ovary</a:t>
            </a:r>
          </a:p>
        </p:txBody>
      </p:sp>
      <p:sp>
        <p:nvSpPr>
          <p:cNvPr id="91147" name="Text Box 27"/>
          <p:cNvSpPr txBox="1">
            <a:spLocks noChangeArrowheads="1"/>
          </p:cNvSpPr>
          <p:nvPr/>
        </p:nvSpPr>
        <p:spPr bwMode="auto">
          <a:xfrm>
            <a:off x="7686675" y="828675"/>
            <a:ext cx="12065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/>
              <a:t>Egg cell </a:t>
            </a:r>
            <a:br>
              <a:rPr lang="en-US" b="1"/>
            </a:br>
            <a:r>
              <a:rPr lang="en-US" b="1"/>
              <a:t>donor</a:t>
            </a:r>
          </a:p>
        </p:txBody>
      </p:sp>
      <p:sp>
        <p:nvSpPr>
          <p:cNvPr id="91148" name="Text Box 28"/>
          <p:cNvSpPr txBox="1">
            <a:spLocks noChangeArrowheads="1"/>
          </p:cNvSpPr>
          <p:nvPr/>
        </p:nvSpPr>
        <p:spPr bwMode="auto">
          <a:xfrm>
            <a:off x="6799263" y="3008313"/>
            <a:ext cx="13366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/>
              <a:t>Nucleus</a:t>
            </a:r>
            <a:br>
              <a:rPr lang="en-US" b="1"/>
            </a:br>
            <a:r>
              <a:rPr lang="en-US" b="1"/>
              <a:t>removed</a:t>
            </a:r>
          </a:p>
        </p:txBody>
      </p:sp>
      <p:sp>
        <p:nvSpPr>
          <p:cNvPr id="91149" name="Text Box 29"/>
          <p:cNvSpPr txBox="1">
            <a:spLocks noChangeArrowheads="1"/>
          </p:cNvSpPr>
          <p:nvPr/>
        </p:nvSpPr>
        <p:spPr bwMode="auto">
          <a:xfrm>
            <a:off x="4022725" y="3646488"/>
            <a:ext cx="167322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/>
              <a:t>Cells fused</a:t>
            </a:r>
          </a:p>
        </p:txBody>
      </p:sp>
      <p:sp>
        <p:nvSpPr>
          <p:cNvPr id="91150" name="Text Box 33"/>
          <p:cNvSpPr txBox="1">
            <a:spLocks noChangeArrowheads="1"/>
          </p:cNvSpPr>
          <p:nvPr/>
        </p:nvSpPr>
        <p:spPr bwMode="auto">
          <a:xfrm>
            <a:off x="5305425" y="5775325"/>
            <a:ext cx="20828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/>
              <a:t>Nucleus from</a:t>
            </a:r>
            <a:br>
              <a:rPr lang="en-US" b="1"/>
            </a:br>
            <a:r>
              <a:rPr lang="en-US" b="1"/>
              <a:t>mammary cell</a:t>
            </a:r>
          </a:p>
        </p:txBody>
      </p:sp>
      <p:sp>
        <p:nvSpPr>
          <p:cNvPr id="91151" name="Line 39"/>
          <p:cNvSpPr>
            <a:spLocks noChangeShapeType="1"/>
          </p:cNvSpPr>
          <p:nvPr/>
        </p:nvSpPr>
        <p:spPr bwMode="auto">
          <a:xfrm>
            <a:off x="4603750" y="5913438"/>
            <a:ext cx="647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517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40" descr="20_19bMammalReproCloning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36525"/>
            <a:ext cx="8072437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63" name="Group 14"/>
          <p:cNvGrpSpPr>
            <a:grpSpLocks/>
          </p:cNvGrpSpPr>
          <p:nvPr/>
        </p:nvGrpSpPr>
        <p:grpSpPr bwMode="auto">
          <a:xfrm>
            <a:off x="561975" y="985838"/>
            <a:ext cx="320675" cy="309562"/>
            <a:chOff x="1059" y="1434"/>
            <a:chExt cx="183" cy="175"/>
          </a:xfrm>
        </p:grpSpPr>
        <p:sp>
          <p:nvSpPr>
            <p:cNvPr id="92180" name="Oval 15"/>
            <p:cNvSpPr>
              <a:spLocks noChangeArrowheads="1"/>
            </p:cNvSpPr>
            <p:nvPr/>
          </p:nvSpPr>
          <p:spPr bwMode="auto">
            <a:xfrm>
              <a:off x="1059" y="1434"/>
              <a:ext cx="183" cy="175"/>
            </a:xfrm>
            <a:prstGeom prst="ellipse">
              <a:avLst/>
            </a:prstGeom>
            <a:solidFill>
              <a:srgbClr val="039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">
                <a:latin typeface="Times" pitchFamily="84" charset="0"/>
              </a:endParaRPr>
            </a:p>
          </p:txBody>
        </p:sp>
        <p:sp>
          <p:nvSpPr>
            <p:cNvPr id="92181" name="Text Box 16"/>
            <p:cNvSpPr txBox="1">
              <a:spLocks noChangeArrowheads="1"/>
            </p:cNvSpPr>
            <p:nvPr/>
          </p:nvSpPr>
          <p:spPr bwMode="auto">
            <a:xfrm>
              <a:off x="1107" y="1435"/>
              <a:ext cx="134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9pPr>
            </a:lstStyle>
            <a:p>
              <a:r>
                <a:rPr lang="en-US" sz="2100" b="1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92164" name="Group 17"/>
          <p:cNvGrpSpPr>
            <a:grpSpLocks/>
          </p:cNvGrpSpPr>
          <p:nvPr/>
        </p:nvGrpSpPr>
        <p:grpSpPr bwMode="auto">
          <a:xfrm>
            <a:off x="549275" y="2373313"/>
            <a:ext cx="320675" cy="309562"/>
            <a:chOff x="1059" y="1434"/>
            <a:chExt cx="183" cy="175"/>
          </a:xfrm>
        </p:grpSpPr>
        <p:sp>
          <p:nvSpPr>
            <p:cNvPr id="92178" name="Oval 18"/>
            <p:cNvSpPr>
              <a:spLocks noChangeArrowheads="1"/>
            </p:cNvSpPr>
            <p:nvPr/>
          </p:nvSpPr>
          <p:spPr bwMode="auto">
            <a:xfrm>
              <a:off x="1059" y="1434"/>
              <a:ext cx="183" cy="175"/>
            </a:xfrm>
            <a:prstGeom prst="ellipse">
              <a:avLst/>
            </a:prstGeom>
            <a:solidFill>
              <a:srgbClr val="039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">
                <a:latin typeface="Times" pitchFamily="84" charset="0"/>
              </a:endParaRPr>
            </a:p>
          </p:txBody>
        </p:sp>
        <p:sp>
          <p:nvSpPr>
            <p:cNvPr id="92179" name="Text Box 19"/>
            <p:cNvSpPr txBox="1">
              <a:spLocks noChangeArrowheads="1"/>
            </p:cNvSpPr>
            <p:nvPr/>
          </p:nvSpPr>
          <p:spPr bwMode="auto">
            <a:xfrm>
              <a:off x="1107" y="1435"/>
              <a:ext cx="134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9pPr>
            </a:lstStyle>
            <a:p>
              <a:r>
                <a:rPr lang="en-US" sz="2100" b="1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92165" name="Group 20"/>
          <p:cNvGrpSpPr>
            <a:grpSpLocks/>
          </p:cNvGrpSpPr>
          <p:nvPr/>
        </p:nvGrpSpPr>
        <p:grpSpPr bwMode="auto">
          <a:xfrm>
            <a:off x="561975" y="4754563"/>
            <a:ext cx="320675" cy="309562"/>
            <a:chOff x="1059" y="1434"/>
            <a:chExt cx="183" cy="175"/>
          </a:xfrm>
        </p:grpSpPr>
        <p:sp>
          <p:nvSpPr>
            <p:cNvPr id="92176" name="Oval 21"/>
            <p:cNvSpPr>
              <a:spLocks noChangeArrowheads="1"/>
            </p:cNvSpPr>
            <p:nvPr/>
          </p:nvSpPr>
          <p:spPr bwMode="auto">
            <a:xfrm>
              <a:off x="1059" y="1434"/>
              <a:ext cx="183" cy="175"/>
            </a:xfrm>
            <a:prstGeom prst="ellipse">
              <a:avLst/>
            </a:prstGeom>
            <a:solidFill>
              <a:srgbClr val="0390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">
                <a:latin typeface="Times" pitchFamily="84" charset="0"/>
              </a:endParaRPr>
            </a:p>
          </p:txBody>
        </p:sp>
        <p:sp>
          <p:nvSpPr>
            <p:cNvPr id="92177" name="Text Box 22"/>
            <p:cNvSpPr txBox="1">
              <a:spLocks noChangeArrowheads="1"/>
            </p:cNvSpPr>
            <p:nvPr/>
          </p:nvSpPr>
          <p:spPr bwMode="auto">
            <a:xfrm>
              <a:off x="1107" y="1435"/>
              <a:ext cx="134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84" charset="-128"/>
                </a:defRPr>
              </a:lvl9pPr>
            </a:lstStyle>
            <a:p>
              <a:r>
                <a:rPr lang="en-US" sz="2100" b="1">
                  <a:solidFill>
                    <a:schemeClr val="bg1"/>
                  </a:solidFill>
                </a:rPr>
                <a:t>6</a:t>
              </a:r>
            </a:p>
          </p:txBody>
        </p:sp>
      </p:grpSp>
      <p:sp>
        <p:nvSpPr>
          <p:cNvPr id="92166" name="Text Box 24"/>
          <p:cNvSpPr txBox="1">
            <a:spLocks noChangeArrowheads="1"/>
          </p:cNvSpPr>
          <p:nvPr/>
        </p:nvSpPr>
        <p:spPr bwMode="auto">
          <a:xfrm>
            <a:off x="555625" y="5657850"/>
            <a:ext cx="13112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100" b="1">
                <a:solidFill>
                  <a:srgbClr val="B52D33"/>
                </a:solidFill>
              </a:rPr>
              <a:t>RESULTS</a:t>
            </a:r>
          </a:p>
        </p:txBody>
      </p:sp>
      <p:sp>
        <p:nvSpPr>
          <p:cNvPr id="92167" name="Text Box 30"/>
          <p:cNvSpPr txBox="1">
            <a:spLocks noChangeArrowheads="1"/>
          </p:cNvSpPr>
          <p:nvPr/>
        </p:nvSpPr>
        <p:spPr bwMode="auto">
          <a:xfrm>
            <a:off x="968375" y="1012825"/>
            <a:ext cx="219075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100" b="1"/>
              <a:t>Grown in culture</a:t>
            </a:r>
          </a:p>
        </p:txBody>
      </p:sp>
      <p:sp>
        <p:nvSpPr>
          <p:cNvPr id="92168" name="Text Box 31"/>
          <p:cNvSpPr txBox="1">
            <a:spLocks noChangeArrowheads="1"/>
          </p:cNvSpPr>
          <p:nvPr/>
        </p:nvSpPr>
        <p:spPr bwMode="auto">
          <a:xfrm>
            <a:off x="952500" y="2413000"/>
            <a:ext cx="263048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100" b="1"/>
              <a:t>Implanted in uterus</a:t>
            </a:r>
            <a:br>
              <a:rPr lang="en-US" sz="2100" b="1"/>
            </a:br>
            <a:r>
              <a:rPr lang="en-US" sz="2100" b="1"/>
              <a:t>of a third sheep</a:t>
            </a:r>
          </a:p>
        </p:txBody>
      </p:sp>
      <p:sp>
        <p:nvSpPr>
          <p:cNvPr id="92169" name="Text Box 32"/>
          <p:cNvSpPr txBox="1">
            <a:spLocks noChangeArrowheads="1"/>
          </p:cNvSpPr>
          <p:nvPr/>
        </p:nvSpPr>
        <p:spPr bwMode="auto">
          <a:xfrm>
            <a:off x="952500" y="4783138"/>
            <a:ext cx="18161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100" b="1"/>
              <a:t>Embryonic</a:t>
            </a:r>
            <a:br>
              <a:rPr lang="en-US" sz="2100" b="1"/>
            </a:br>
            <a:r>
              <a:rPr lang="en-US" sz="2100" b="1"/>
              <a:t>development</a:t>
            </a:r>
          </a:p>
        </p:txBody>
      </p:sp>
      <p:sp>
        <p:nvSpPr>
          <p:cNvPr id="92170" name="Text Box 33"/>
          <p:cNvSpPr txBox="1">
            <a:spLocks noChangeArrowheads="1"/>
          </p:cNvSpPr>
          <p:nvPr/>
        </p:nvSpPr>
        <p:spPr bwMode="auto">
          <a:xfrm>
            <a:off x="4538663" y="415925"/>
            <a:ext cx="20828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100" b="1"/>
              <a:t>Nucleus from</a:t>
            </a:r>
            <a:br>
              <a:rPr lang="en-US" sz="2100" b="1"/>
            </a:br>
            <a:r>
              <a:rPr lang="en-US" sz="2100" b="1"/>
              <a:t>mammary cell</a:t>
            </a:r>
          </a:p>
        </p:txBody>
      </p:sp>
      <p:sp>
        <p:nvSpPr>
          <p:cNvPr id="92171" name="Text Box 34"/>
          <p:cNvSpPr txBox="1">
            <a:spLocks noChangeArrowheads="1"/>
          </p:cNvSpPr>
          <p:nvPr/>
        </p:nvSpPr>
        <p:spPr bwMode="auto">
          <a:xfrm>
            <a:off x="4338638" y="1846263"/>
            <a:ext cx="17494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100" b="1"/>
              <a:t>Early embryo</a:t>
            </a:r>
          </a:p>
        </p:txBody>
      </p:sp>
      <p:sp>
        <p:nvSpPr>
          <p:cNvPr id="92172" name="Text Box 35"/>
          <p:cNvSpPr txBox="1">
            <a:spLocks noChangeArrowheads="1"/>
          </p:cNvSpPr>
          <p:nvPr/>
        </p:nvSpPr>
        <p:spPr bwMode="auto">
          <a:xfrm>
            <a:off x="4789488" y="3803650"/>
            <a:ext cx="12604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100" b="1"/>
              <a:t>Surrogate</a:t>
            </a:r>
            <a:br>
              <a:rPr lang="en-US" sz="2100" b="1"/>
            </a:br>
            <a:r>
              <a:rPr lang="en-US" sz="2100" b="1"/>
              <a:t>mother</a:t>
            </a:r>
          </a:p>
        </p:txBody>
      </p:sp>
      <p:sp>
        <p:nvSpPr>
          <p:cNvPr id="92173" name="Text Box 36"/>
          <p:cNvSpPr txBox="1">
            <a:spLocks noChangeArrowheads="1"/>
          </p:cNvSpPr>
          <p:nvPr/>
        </p:nvSpPr>
        <p:spPr bwMode="auto">
          <a:xfrm>
            <a:off x="4498975" y="5867400"/>
            <a:ext cx="427037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100" b="1"/>
              <a:t>Lamb (“Dolly”) genetically</a:t>
            </a:r>
            <a:br>
              <a:rPr lang="en-US" sz="2100" b="1"/>
            </a:br>
            <a:r>
              <a:rPr lang="en-US" sz="2100" b="1"/>
              <a:t>identical to mammary cell donor</a:t>
            </a:r>
          </a:p>
        </p:txBody>
      </p:sp>
      <p:sp>
        <p:nvSpPr>
          <p:cNvPr id="92174" name="Line 39"/>
          <p:cNvSpPr>
            <a:spLocks noChangeShapeType="1"/>
          </p:cNvSpPr>
          <p:nvPr/>
        </p:nvSpPr>
        <p:spPr bwMode="auto">
          <a:xfrm>
            <a:off x="3849688" y="515938"/>
            <a:ext cx="62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9217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pPr eaLnBrk="1" hangingPunct="1"/>
            <a:r>
              <a:rPr lang="en-US" sz="1200" b="0" smtClean="0">
                <a:latin typeface="Arial" charset="0"/>
              </a:rPr>
              <a:t>Figure 20.19b</a:t>
            </a:r>
          </a:p>
        </p:txBody>
      </p:sp>
    </p:spTree>
    <p:extLst>
      <p:ext uri="{BB962C8B-B14F-4D97-AF65-F5344CB8AC3E}">
        <p14:creationId xmlns:p14="http://schemas.microsoft.com/office/powerpoint/2010/main" val="35781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20_20ClonedCatAndParent-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769" y="1052736"/>
            <a:ext cx="6634163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390824" y="369819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CC, </a:t>
            </a:r>
            <a:r>
              <a:rPr lang="es-ES" sz="2000" b="1" dirty="0" err="1" smtClean="0"/>
              <a:t>Carbon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Copy</a:t>
            </a:r>
            <a:r>
              <a:rPr lang="es-ES" sz="2000" b="1" dirty="0" smtClean="0"/>
              <a:t>, el primer </a:t>
            </a:r>
            <a:r>
              <a:rPr lang="es-ES" sz="2000" b="1" dirty="0" err="1" smtClean="0"/>
              <a:t>moix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clonat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83045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260648"/>
            <a:ext cx="8136904" cy="864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260648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UD. IV. GENÈTICA.  Ll. IV. 5. </a:t>
            </a:r>
            <a:r>
              <a:rPr lang="es-ES" dirty="0" err="1" smtClean="0"/>
              <a:t>Biotecnologia</a:t>
            </a:r>
            <a:endParaRPr lang="es-ES" dirty="0" smtClean="0"/>
          </a:p>
          <a:p>
            <a:endParaRPr lang="es-ES" dirty="0"/>
          </a:p>
          <a:p>
            <a:r>
              <a:rPr lang="es-ES" b="1" dirty="0"/>
              <a:t>5.2. </a:t>
            </a:r>
            <a:r>
              <a:rPr lang="es-ES" b="1" dirty="0" err="1"/>
              <a:t>Aplicacions</a:t>
            </a:r>
            <a:r>
              <a:rPr lang="es-ES" b="1" dirty="0"/>
              <a:t> </a:t>
            </a:r>
            <a:r>
              <a:rPr lang="es-ES" b="1" dirty="0" err="1"/>
              <a:t>mèdiques</a:t>
            </a:r>
            <a:endParaRPr lang="es-ES" b="1" dirty="0"/>
          </a:p>
          <a:p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683568" y="1844824"/>
            <a:ext cx="78488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Un </a:t>
            </a:r>
            <a:r>
              <a:rPr lang="es-ES" sz="2000" b="1" dirty="0" err="1" smtClean="0"/>
              <a:t>dels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camps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amb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més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projecció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és</a:t>
            </a:r>
            <a:r>
              <a:rPr lang="es-ES" sz="2000" b="1" dirty="0" smtClean="0"/>
              <a:t> el de les </a:t>
            </a:r>
            <a:r>
              <a:rPr lang="es-ES" sz="2000" b="1" dirty="0" err="1" smtClean="0"/>
              <a:t>aplicacions</a:t>
            </a:r>
            <a:r>
              <a:rPr lang="es-ES" sz="2000" b="1" dirty="0" smtClean="0"/>
              <a:t> de </a:t>
            </a:r>
            <a:r>
              <a:rPr lang="es-ES" sz="2000" b="1" dirty="0" err="1" smtClean="0"/>
              <a:t>biotecnologia</a:t>
            </a:r>
            <a:r>
              <a:rPr lang="es-ES" sz="2000" b="1" dirty="0" smtClean="0"/>
              <a:t> a la </a:t>
            </a:r>
            <a:r>
              <a:rPr lang="es-ES" sz="2000" b="1" dirty="0" err="1" smtClean="0"/>
              <a:t>salut</a:t>
            </a:r>
            <a:r>
              <a:rPr lang="es-ES" sz="2000" b="1" dirty="0" smtClean="0"/>
              <a:t>.</a:t>
            </a:r>
          </a:p>
          <a:p>
            <a:endParaRPr lang="es-ES" sz="2000" b="1" dirty="0"/>
          </a:p>
          <a:p>
            <a:r>
              <a:rPr lang="es-ES" sz="2000" b="1" dirty="0" smtClean="0"/>
              <a:t>Hi ha </a:t>
            </a:r>
            <a:r>
              <a:rPr lang="es-ES" sz="2000" b="1" dirty="0" err="1" smtClean="0"/>
              <a:t>moltes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malalties</a:t>
            </a:r>
            <a:r>
              <a:rPr lang="es-ES" sz="2000" b="1" dirty="0" smtClean="0"/>
              <a:t> que </a:t>
            </a:r>
            <a:r>
              <a:rPr lang="es-ES" sz="2000" b="1" dirty="0" err="1" smtClean="0"/>
              <a:t>són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provocades</a:t>
            </a:r>
            <a:r>
              <a:rPr lang="es-ES" sz="2000" b="1" dirty="0" smtClean="0"/>
              <a:t> per </a:t>
            </a:r>
            <a:r>
              <a:rPr lang="es-ES" sz="2000" b="1" dirty="0" err="1" smtClean="0"/>
              <a:t>mutacions</a:t>
            </a:r>
            <a:r>
              <a:rPr lang="es-ES" sz="2000" b="1" dirty="0" smtClean="0"/>
              <a:t> en </a:t>
            </a:r>
            <a:r>
              <a:rPr lang="es-ES" sz="2000" b="1" dirty="0" err="1" smtClean="0"/>
              <a:t>els</a:t>
            </a:r>
            <a:r>
              <a:rPr lang="es-ES" sz="2000" b="1" dirty="0" smtClean="0"/>
              <a:t> gens. Detectar </a:t>
            </a:r>
            <a:r>
              <a:rPr lang="es-ES" sz="2000" b="1" dirty="0" err="1" smtClean="0"/>
              <a:t>aquests</a:t>
            </a:r>
            <a:r>
              <a:rPr lang="es-ES" sz="2000" b="1" dirty="0" smtClean="0"/>
              <a:t> gens </a:t>
            </a:r>
            <a:r>
              <a:rPr lang="es-ES" sz="2000" b="1" dirty="0" err="1" smtClean="0"/>
              <a:t>permet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lluitar</a:t>
            </a:r>
            <a:r>
              <a:rPr lang="es-ES" sz="2000" b="1" dirty="0" smtClean="0"/>
              <a:t> contra la </a:t>
            </a:r>
            <a:r>
              <a:rPr lang="es-ES" sz="2000" b="1" dirty="0" err="1" smtClean="0"/>
              <a:t>malaltia</a:t>
            </a:r>
            <a:r>
              <a:rPr lang="es-ES" sz="2000" b="1" dirty="0" smtClean="0"/>
              <a:t>.</a:t>
            </a:r>
          </a:p>
          <a:p>
            <a:endParaRPr lang="es-ES" sz="2000" b="1" dirty="0" smtClean="0"/>
          </a:p>
          <a:p>
            <a:r>
              <a:rPr lang="es-ES" sz="2000" b="1" dirty="0" smtClean="0"/>
              <a:t> També hi ha </a:t>
            </a:r>
            <a:r>
              <a:rPr lang="es-ES" sz="2000" b="1" dirty="0" err="1" smtClean="0"/>
              <a:t>malalties</a:t>
            </a:r>
            <a:r>
              <a:rPr lang="es-ES" sz="2000" b="1" dirty="0" smtClean="0"/>
              <a:t> no </a:t>
            </a:r>
            <a:r>
              <a:rPr lang="es-ES" sz="2000" b="1" dirty="0" err="1" smtClean="0"/>
              <a:t>genètiques</a:t>
            </a:r>
            <a:r>
              <a:rPr lang="es-ES" sz="2000" b="1" dirty="0" smtClean="0"/>
              <a:t> (SIDA, artritis), </a:t>
            </a:r>
            <a:r>
              <a:rPr lang="es-ES" sz="2000" b="1" dirty="0" err="1" smtClean="0"/>
              <a:t>però</a:t>
            </a:r>
            <a:r>
              <a:rPr lang="es-ES" sz="2000" b="1" dirty="0" smtClean="0"/>
              <a:t> que la </a:t>
            </a:r>
            <a:r>
              <a:rPr lang="es-ES" sz="2000" b="1" dirty="0" err="1" smtClean="0"/>
              <a:t>constitució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gènica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d’una</a:t>
            </a:r>
            <a:r>
              <a:rPr lang="es-ES" sz="2000" b="1" dirty="0" smtClean="0"/>
              <a:t> persona </a:t>
            </a:r>
            <a:r>
              <a:rPr lang="es-ES" sz="2000" b="1" dirty="0" err="1" smtClean="0"/>
              <a:t>pot</a:t>
            </a:r>
            <a:r>
              <a:rPr lang="es-ES" sz="2000" b="1" dirty="0" smtClean="0"/>
              <a:t> influir en el </a:t>
            </a:r>
            <a:r>
              <a:rPr lang="es-ES" sz="2000" b="1" dirty="0" err="1" smtClean="0"/>
              <a:t>seu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desenvolupament</a:t>
            </a:r>
            <a:r>
              <a:rPr lang="es-ES" sz="2000" b="1" dirty="0" smtClean="0"/>
              <a:t>.</a:t>
            </a:r>
          </a:p>
          <a:p>
            <a:endParaRPr lang="es-ES" sz="2000" b="1" dirty="0"/>
          </a:p>
          <a:p>
            <a:r>
              <a:rPr lang="es-ES" sz="2000" b="1" dirty="0" err="1" smtClean="0"/>
              <a:t>Aplicacions</a:t>
            </a:r>
            <a:r>
              <a:rPr lang="es-ES" sz="2000" b="1" dirty="0" smtClean="0"/>
              <a:t>: </a:t>
            </a:r>
            <a:r>
              <a:rPr lang="es-ES" sz="2000" b="1" dirty="0" err="1" smtClean="0"/>
              <a:t>diagnosi</a:t>
            </a:r>
            <a:r>
              <a:rPr lang="es-ES" sz="2000" b="1" dirty="0" smtClean="0"/>
              <a:t> de </a:t>
            </a:r>
            <a:r>
              <a:rPr lang="es-ES" sz="2000" b="1" dirty="0" err="1" smtClean="0"/>
              <a:t>malalties</a:t>
            </a:r>
            <a:r>
              <a:rPr lang="es-ES" sz="2000" b="1" dirty="0" smtClean="0"/>
              <a:t>, </a:t>
            </a:r>
            <a:r>
              <a:rPr lang="es-ES" sz="2000" b="1" dirty="0" err="1" smtClean="0"/>
              <a:t>teràpia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gènica</a:t>
            </a:r>
            <a:r>
              <a:rPr lang="es-ES" sz="2000" b="1" dirty="0" smtClean="0"/>
              <a:t>, vacunes, medicina forense.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28139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585</Words>
  <Application>Microsoft Office PowerPoint</Application>
  <PresentationFormat>Presentación en pantalla (4:3)</PresentationFormat>
  <Paragraphs>143</Paragraphs>
  <Slides>19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Figure 20.19</vt:lpstr>
      <vt:lpstr>Figure 20.19a</vt:lpstr>
      <vt:lpstr>Figure 20.19b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uib</dc:creator>
  <cp:lastModifiedBy>uib</cp:lastModifiedBy>
  <cp:revision>2</cp:revision>
  <dcterms:created xsi:type="dcterms:W3CDTF">2012-12-09T10:11:48Z</dcterms:created>
  <dcterms:modified xsi:type="dcterms:W3CDTF">2012-12-12T16:10:06Z</dcterms:modified>
</cp:coreProperties>
</file>