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007058-367A-4EC7-AC45-EC9E27D75663}" type="datetimeFigureOut">
              <a:rPr lang="es-ES" smtClean="0"/>
              <a:t>10/12/2012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1BC19-7AD7-4602-9D64-8F38F76410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1078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009227-4693-408E-9E6A-6DBEADBB5BD9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4404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9F86-2F74-4316-A57B-F75DAF4F2BA5}" type="datetimeFigureOut">
              <a:rPr lang="es-ES" smtClean="0"/>
              <a:t>10/12/2012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8CA35-A602-4BCA-BC7A-E6687F3BF4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5875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9F86-2F74-4316-A57B-F75DAF4F2BA5}" type="datetimeFigureOut">
              <a:rPr lang="es-ES" smtClean="0"/>
              <a:t>10/12/2012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8CA35-A602-4BCA-BC7A-E6687F3BF4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8860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9F86-2F74-4316-A57B-F75DAF4F2BA5}" type="datetimeFigureOut">
              <a:rPr lang="es-ES" smtClean="0"/>
              <a:t>10/12/2012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8CA35-A602-4BCA-BC7A-E6687F3BF4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963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9F86-2F74-4316-A57B-F75DAF4F2BA5}" type="datetimeFigureOut">
              <a:rPr lang="es-ES" smtClean="0"/>
              <a:t>10/12/2012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8CA35-A602-4BCA-BC7A-E6687F3BF4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611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9F86-2F74-4316-A57B-F75DAF4F2BA5}" type="datetimeFigureOut">
              <a:rPr lang="es-ES" smtClean="0"/>
              <a:t>10/12/2012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8CA35-A602-4BCA-BC7A-E6687F3BF4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304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9F86-2F74-4316-A57B-F75DAF4F2BA5}" type="datetimeFigureOut">
              <a:rPr lang="es-ES" smtClean="0"/>
              <a:t>10/12/2012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8CA35-A602-4BCA-BC7A-E6687F3BF4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8544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9F86-2F74-4316-A57B-F75DAF4F2BA5}" type="datetimeFigureOut">
              <a:rPr lang="es-ES" smtClean="0"/>
              <a:t>10/12/2012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8CA35-A602-4BCA-BC7A-E6687F3BF4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0725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9F86-2F74-4316-A57B-F75DAF4F2BA5}" type="datetimeFigureOut">
              <a:rPr lang="es-ES" smtClean="0"/>
              <a:t>10/12/2012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8CA35-A602-4BCA-BC7A-E6687F3BF4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4166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9F86-2F74-4316-A57B-F75DAF4F2BA5}" type="datetimeFigureOut">
              <a:rPr lang="es-ES" smtClean="0"/>
              <a:t>10/12/2012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8CA35-A602-4BCA-BC7A-E6687F3BF4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2003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9F86-2F74-4316-A57B-F75DAF4F2BA5}" type="datetimeFigureOut">
              <a:rPr lang="es-ES" smtClean="0"/>
              <a:t>10/12/2012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8CA35-A602-4BCA-BC7A-E6687F3BF4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2113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9F86-2F74-4316-A57B-F75DAF4F2BA5}" type="datetimeFigureOut">
              <a:rPr lang="es-ES" smtClean="0"/>
              <a:t>10/12/2012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8CA35-A602-4BCA-BC7A-E6687F3BF4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0394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09F86-2F74-4316-A57B-F75DAF4F2BA5}" type="datetimeFigureOut">
              <a:rPr lang="es-ES" smtClean="0"/>
              <a:t>10/12/2012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8CA35-A602-4BCA-BC7A-E6687F3BF4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759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39552" y="260648"/>
            <a:ext cx="8136904" cy="8640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83568" y="260648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UD. IV. GENÈTICA.  Ll. IV. 5. </a:t>
            </a:r>
            <a:r>
              <a:rPr lang="es-ES" dirty="0" err="1" smtClean="0"/>
              <a:t>Biotecnologia</a:t>
            </a:r>
            <a:endParaRPr lang="es-ES" dirty="0" smtClean="0"/>
          </a:p>
          <a:p>
            <a:endParaRPr lang="es-ES" dirty="0"/>
          </a:p>
          <a:p>
            <a:r>
              <a:rPr lang="es-ES" dirty="0" smtClean="0"/>
              <a:t>3. </a:t>
            </a:r>
            <a:r>
              <a:rPr lang="es-ES" dirty="0" err="1" smtClean="0"/>
              <a:t>Anàlisi</a:t>
            </a:r>
            <a:r>
              <a:rPr lang="es-ES" dirty="0" smtClean="0"/>
              <a:t> de la </a:t>
            </a:r>
            <a:r>
              <a:rPr lang="es-ES" dirty="0" err="1" smtClean="0"/>
              <a:t>fragmentació</a:t>
            </a:r>
            <a:r>
              <a:rPr lang="es-ES" dirty="0" smtClean="0"/>
              <a:t> de </a:t>
            </a:r>
            <a:r>
              <a:rPr lang="es-ES" dirty="0" err="1" smtClean="0"/>
              <a:t>l’ADN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683568" y="1844824"/>
            <a:ext cx="748883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/>
              <a:t>Una vegada </a:t>
            </a:r>
            <a:r>
              <a:rPr lang="es-ES" sz="2400" b="1" dirty="0" err="1" smtClean="0"/>
              <a:t>aconseguida</a:t>
            </a:r>
            <a:r>
              <a:rPr lang="es-ES" sz="2400" b="1" dirty="0" smtClean="0"/>
              <a:t> la </a:t>
            </a:r>
            <a:r>
              <a:rPr lang="es-ES" sz="2400" b="1" dirty="0" err="1" smtClean="0"/>
              <a:t>fragmentació</a:t>
            </a:r>
            <a:r>
              <a:rPr lang="es-ES" sz="2400" b="1" dirty="0" smtClean="0"/>
              <a:t> de </a:t>
            </a:r>
            <a:r>
              <a:rPr lang="es-ES" sz="2400" b="1" dirty="0" err="1" smtClean="0"/>
              <a:t>l’ADN</a:t>
            </a:r>
            <a:r>
              <a:rPr lang="es-ES" sz="2400" b="1" dirty="0" smtClean="0"/>
              <a:t> i </a:t>
            </a:r>
            <a:r>
              <a:rPr lang="es-ES" sz="2400" b="1" dirty="0" err="1" smtClean="0"/>
              <a:t>haver</a:t>
            </a:r>
            <a:r>
              <a:rPr lang="es-ES" sz="2400" b="1" dirty="0" smtClean="0"/>
              <a:t>-se </a:t>
            </a:r>
            <a:r>
              <a:rPr lang="es-ES" sz="2400" b="1" dirty="0" err="1" smtClean="0"/>
              <a:t>aconseguit</a:t>
            </a:r>
            <a:r>
              <a:rPr lang="es-ES" sz="2400" b="1" dirty="0" smtClean="0"/>
              <a:t> la </a:t>
            </a:r>
            <a:r>
              <a:rPr lang="es-ES" sz="2400" b="1" dirty="0" err="1" smtClean="0"/>
              <a:t>replicació</a:t>
            </a:r>
            <a:r>
              <a:rPr lang="es-ES" sz="2400" b="1" dirty="0" smtClean="0"/>
              <a:t> de </a:t>
            </a:r>
            <a:r>
              <a:rPr lang="es-ES" sz="2400" b="1" dirty="0" err="1" smtClean="0"/>
              <a:t>molts</a:t>
            </a:r>
            <a:r>
              <a:rPr lang="es-ES" sz="2400" b="1" dirty="0" smtClean="0"/>
              <a:t> de </a:t>
            </a:r>
            <a:r>
              <a:rPr lang="es-ES" sz="2400" b="1" dirty="0" err="1" smtClean="0"/>
              <a:t>fragments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aquests</a:t>
            </a:r>
            <a:r>
              <a:rPr lang="es-ES" sz="2400" b="1" dirty="0" smtClean="0"/>
              <a:t> es poden </a:t>
            </a:r>
            <a:r>
              <a:rPr lang="es-ES" sz="2400" b="1" dirty="0" err="1" smtClean="0"/>
              <a:t>començar</a:t>
            </a:r>
            <a:r>
              <a:rPr lang="es-ES" sz="2400" b="1" dirty="0" smtClean="0"/>
              <a:t> a estudiar </a:t>
            </a:r>
            <a:r>
              <a:rPr lang="es-ES" sz="2400" b="1" dirty="0" err="1" smtClean="0"/>
              <a:t>amb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dues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tècniques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diferents</a:t>
            </a:r>
            <a:r>
              <a:rPr lang="es-ES" sz="2400" b="1" dirty="0" smtClean="0"/>
              <a:t>:</a:t>
            </a:r>
          </a:p>
          <a:p>
            <a:endParaRPr lang="es-ES" sz="2400" b="1" dirty="0"/>
          </a:p>
          <a:p>
            <a:r>
              <a:rPr lang="es-ES" sz="2400" b="1" dirty="0" smtClean="0"/>
              <a:t>	- </a:t>
            </a:r>
            <a:r>
              <a:rPr lang="es-ES" sz="2400" b="1" dirty="0" err="1" smtClean="0"/>
              <a:t>electroforesi</a:t>
            </a:r>
            <a:r>
              <a:rPr lang="es-ES" sz="2400" b="1" dirty="0" smtClean="0"/>
              <a:t> en gel</a:t>
            </a:r>
          </a:p>
          <a:p>
            <a:endParaRPr lang="es-ES" sz="2400" b="1" dirty="0"/>
          </a:p>
          <a:p>
            <a:r>
              <a:rPr lang="es-ES" sz="2400" b="1" dirty="0" smtClean="0"/>
              <a:t>	- </a:t>
            </a:r>
            <a:r>
              <a:rPr lang="es-ES" sz="2400" b="1" dirty="0" err="1" smtClean="0"/>
              <a:t>southern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blot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194311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738" y="690563"/>
            <a:ext cx="8518525" cy="5475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1027"/>
          <p:cNvSpPr txBox="1">
            <a:spLocks noChangeArrowheads="1"/>
          </p:cNvSpPr>
          <p:nvPr/>
        </p:nvSpPr>
        <p:spPr>
          <a:xfrm>
            <a:off x="152400" y="0"/>
            <a:ext cx="1981200" cy="304800"/>
          </a:xfrm>
          <a:prstGeom prst="rect">
            <a:avLst/>
          </a:prstGeom>
          <a:noFill/>
          <a:ln/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500" dirty="0"/>
          </a:p>
        </p:txBody>
      </p:sp>
      <p:sp>
        <p:nvSpPr>
          <p:cNvPr id="4" name="Text Box 1028"/>
          <p:cNvSpPr txBox="1">
            <a:spLocks noChangeArrowheads="1"/>
          </p:cNvSpPr>
          <p:nvPr/>
        </p:nvSpPr>
        <p:spPr bwMode="auto">
          <a:xfrm>
            <a:off x="1381125" y="1244600"/>
            <a:ext cx="77152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>
              <a:lnSpc>
                <a:spcPct val="90000"/>
              </a:lnSpc>
            </a:pPr>
            <a:r>
              <a:rPr kumimoji="0" lang="en-US" sz="1400" b="1"/>
              <a:t>Cathode</a:t>
            </a:r>
            <a:endParaRPr kumimoji="0" lang="en-US" sz="800" b="1"/>
          </a:p>
        </p:txBody>
      </p:sp>
      <p:sp>
        <p:nvSpPr>
          <p:cNvPr id="5" name="Text Box 1029"/>
          <p:cNvSpPr txBox="1">
            <a:spLocks noChangeArrowheads="1"/>
          </p:cNvSpPr>
          <p:nvPr/>
        </p:nvSpPr>
        <p:spPr bwMode="auto">
          <a:xfrm>
            <a:off x="1328738" y="2597150"/>
            <a:ext cx="712787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>
              <a:lnSpc>
                <a:spcPct val="90000"/>
              </a:lnSpc>
            </a:pPr>
            <a:r>
              <a:rPr kumimoji="0" lang="en-US" sz="1400" b="1"/>
              <a:t>Power</a:t>
            </a:r>
          </a:p>
          <a:p>
            <a:pPr>
              <a:lnSpc>
                <a:spcPct val="90000"/>
              </a:lnSpc>
            </a:pPr>
            <a:r>
              <a:rPr kumimoji="0" lang="en-US" sz="1400" b="1"/>
              <a:t>source</a:t>
            </a:r>
            <a:endParaRPr kumimoji="0" lang="en-US" sz="800" b="1"/>
          </a:p>
        </p:txBody>
      </p:sp>
      <p:sp>
        <p:nvSpPr>
          <p:cNvPr id="6" name="Text Box 1030"/>
          <p:cNvSpPr txBox="1">
            <a:spLocks noChangeArrowheads="1"/>
          </p:cNvSpPr>
          <p:nvPr/>
        </p:nvSpPr>
        <p:spPr bwMode="auto">
          <a:xfrm>
            <a:off x="1541463" y="4283075"/>
            <a:ext cx="636587" cy="23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>
              <a:lnSpc>
                <a:spcPct val="90000"/>
              </a:lnSpc>
            </a:pPr>
            <a:r>
              <a:rPr kumimoji="0" lang="en-US" sz="1400" b="1"/>
              <a:t>Anode</a:t>
            </a:r>
            <a:endParaRPr kumimoji="0" lang="en-US" sz="800" b="1"/>
          </a:p>
        </p:txBody>
      </p:sp>
      <p:sp>
        <p:nvSpPr>
          <p:cNvPr id="7" name="Text Box 1031"/>
          <p:cNvSpPr txBox="1">
            <a:spLocks noChangeArrowheads="1"/>
          </p:cNvSpPr>
          <p:nvPr/>
        </p:nvSpPr>
        <p:spPr bwMode="auto">
          <a:xfrm>
            <a:off x="3878263" y="844550"/>
            <a:ext cx="949325" cy="101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>
              <a:lnSpc>
                <a:spcPct val="90000"/>
              </a:lnSpc>
            </a:pPr>
            <a:r>
              <a:rPr kumimoji="0" lang="en-US" sz="1400" b="1"/>
              <a:t>Mixture</a:t>
            </a:r>
          </a:p>
          <a:p>
            <a:pPr>
              <a:lnSpc>
                <a:spcPct val="90000"/>
              </a:lnSpc>
            </a:pPr>
            <a:r>
              <a:rPr kumimoji="0" lang="en-US" sz="1400" b="1"/>
              <a:t>of DNA</a:t>
            </a:r>
          </a:p>
          <a:p>
            <a:pPr>
              <a:lnSpc>
                <a:spcPct val="90000"/>
              </a:lnSpc>
            </a:pPr>
            <a:r>
              <a:rPr kumimoji="0" lang="en-US" sz="1400" b="1"/>
              <a:t>molecules</a:t>
            </a:r>
          </a:p>
          <a:p>
            <a:pPr>
              <a:lnSpc>
                <a:spcPct val="90000"/>
              </a:lnSpc>
            </a:pPr>
            <a:r>
              <a:rPr kumimoji="0" lang="en-US" sz="1400" b="1"/>
              <a:t>of differ-</a:t>
            </a:r>
          </a:p>
          <a:p>
            <a:pPr>
              <a:lnSpc>
                <a:spcPct val="90000"/>
              </a:lnSpc>
            </a:pPr>
            <a:r>
              <a:rPr kumimoji="0" lang="en-US" sz="1400" b="1"/>
              <a:t>ent sizes</a:t>
            </a:r>
          </a:p>
        </p:txBody>
      </p:sp>
      <p:sp>
        <p:nvSpPr>
          <p:cNvPr id="8" name="Line 1032"/>
          <p:cNvSpPr>
            <a:spLocks noChangeShapeType="1"/>
          </p:cNvSpPr>
          <p:nvPr/>
        </p:nvSpPr>
        <p:spPr bwMode="auto">
          <a:xfrm flipV="1">
            <a:off x="3314700" y="939800"/>
            <a:ext cx="514350" cy="209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9" name="Text Box 1033"/>
          <p:cNvSpPr txBox="1">
            <a:spLocks noChangeArrowheads="1"/>
          </p:cNvSpPr>
          <p:nvPr/>
        </p:nvSpPr>
        <p:spPr bwMode="auto">
          <a:xfrm>
            <a:off x="3878263" y="2921000"/>
            <a:ext cx="403225" cy="23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>
              <a:lnSpc>
                <a:spcPct val="90000"/>
              </a:lnSpc>
            </a:pPr>
            <a:r>
              <a:rPr kumimoji="0" lang="en-US" sz="1400" b="1"/>
              <a:t>Gel</a:t>
            </a:r>
          </a:p>
        </p:txBody>
      </p:sp>
      <p:sp>
        <p:nvSpPr>
          <p:cNvPr id="10" name="Text Box 1034"/>
          <p:cNvSpPr txBox="1">
            <a:spLocks noChangeArrowheads="1"/>
          </p:cNvSpPr>
          <p:nvPr/>
        </p:nvSpPr>
        <p:spPr bwMode="auto">
          <a:xfrm>
            <a:off x="3878263" y="3390900"/>
            <a:ext cx="600075" cy="446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>
              <a:lnSpc>
                <a:spcPct val="90000"/>
              </a:lnSpc>
            </a:pPr>
            <a:r>
              <a:rPr kumimoji="0" lang="en-US" sz="1400" b="1"/>
              <a:t>Glass</a:t>
            </a:r>
          </a:p>
          <a:p>
            <a:pPr>
              <a:lnSpc>
                <a:spcPct val="90000"/>
              </a:lnSpc>
            </a:pPr>
            <a:r>
              <a:rPr kumimoji="0" lang="en-US" sz="1400" b="1"/>
              <a:t>plates</a:t>
            </a:r>
          </a:p>
        </p:txBody>
      </p:sp>
      <p:sp>
        <p:nvSpPr>
          <p:cNvPr id="11" name="Line 1035"/>
          <p:cNvSpPr>
            <a:spLocks noChangeShapeType="1"/>
          </p:cNvSpPr>
          <p:nvPr/>
        </p:nvSpPr>
        <p:spPr bwMode="auto">
          <a:xfrm flipV="1">
            <a:off x="3517900" y="3028950"/>
            <a:ext cx="31115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2" name="Line 1036"/>
          <p:cNvSpPr>
            <a:spLocks noChangeShapeType="1"/>
          </p:cNvSpPr>
          <p:nvPr/>
        </p:nvSpPr>
        <p:spPr bwMode="auto">
          <a:xfrm flipV="1">
            <a:off x="3575050" y="3492500"/>
            <a:ext cx="257175" cy="10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3" name="Line 1037"/>
          <p:cNvSpPr>
            <a:spLocks noChangeShapeType="1"/>
          </p:cNvSpPr>
          <p:nvPr/>
        </p:nvSpPr>
        <p:spPr bwMode="auto">
          <a:xfrm flipH="1">
            <a:off x="3460750" y="3492500"/>
            <a:ext cx="37465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4" name="Text Box 1038"/>
          <p:cNvSpPr txBox="1">
            <a:spLocks noChangeArrowheads="1"/>
          </p:cNvSpPr>
          <p:nvPr/>
        </p:nvSpPr>
        <p:spPr bwMode="auto">
          <a:xfrm>
            <a:off x="7910513" y="914400"/>
            <a:ext cx="955675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>
              <a:lnSpc>
                <a:spcPct val="90000"/>
              </a:lnSpc>
            </a:pPr>
            <a:r>
              <a:rPr kumimoji="0" lang="en-US" sz="1400" b="1"/>
              <a:t>Longer</a:t>
            </a:r>
          </a:p>
          <a:p>
            <a:pPr>
              <a:lnSpc>
                <a:spcPct val="90000"/>
              </a:lnSpc>
            </a:pPr>
            <a:r>
              <a:rPr kumimoji="0" lang="en-US" sz="1400" b="1"/>
              <a:t>molecules</a:t>
            </a:r>
          </a:p>
        </p:txBody>
      </p:sp>
      <p:sp>
        <p:nvSpPr>
          <p:cNvPr id="15" name="Text Box 1039"/>
          <p:cNvSpPr txBox="1">
            <a:spLocks noChangeArrowheads="1"/>
          </p:cNvSpPr>
          <p:nvPr/>
        </p:nvSpPr>
        <p:spPr bwMode="auto">
          <a:xfrm>
            <a:off x="7910513" y="2489200"/>
            <a:ext cx="955675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>
              <a:lnSpc>
                <a:spcPct val="90000"/>
              </a:lnSpc>
            </a:pPr>
            <a:r>
              <a:rPr kumimoji="0" lang="en-US" sz="1400" b="1"/>
              <a:t>Shorter</a:t>
            </a:r>
          </a:p>
          <a:p>
            <a:pPr>
              <a:lnSpc>
                <a:spcPct val="90000"/>
              </a:lnSpc>
            </a:pPr>
            <a:r>
              <a:rPr kumimoji="0" lang="en-US" sz="1400" b="1"/>
              <a:t>molecules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245269" y="152400"/>
            <a:ext cx="3865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3.1. </a:t>
            </a:r>
            <a:r>
              <a:rPr lang="es-ES" b="1" dirty="0" err="1" smtClean="0"/>
              <a:t>Electroforesi</a:t>
            </a:r>
            <a:r>
              <a:rPr lang="es-ES" b="1" dirty="0" smtClean="0"/>
              <a:t> en gel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33164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027"/>
          <p:cNvSpPr txBox="1">
            <a:spLocks noChangeArrowheads="1"/>
          </p:cNvSpPr>
          <p:nvPr/>
        </p:nvSpPr>
        <p:spPr>
          <a:xfrm>
            <a:off x="152400" y="0"/>
            <a:ext cx="1981200" cy="304800"/>
          </a:xfrm>
          <a:prstGeom prst="rect">
            <a:avLst/>
          </a:prstGeom>
          <a:noFill/>
          <a:ln/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500" dirty="0"/>
          </a:p>
        </p:txBody>
      </p:sp>
      <p:sp>
        <p:nvSpPr>
          <p:cNvPr id="14" name="Text Box 1038"/>
          <p:cNvSpPr txBox="1">
            <a:spLocks noChangeArrowheads="1"/>
          </p:cNvSpPr>
          <p:nvPr/>
        </p:nvSpPr>
        <p:spPr bwMode="auto">
          <a:xfrm>
            <a:off x="7668344" y="837839"/>
            <a:ext cx="955675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>
              <a:lnSpc>
                <a:spcPct val="90000"/>
              </a:lnSpc>
            </a:pPr>
            <a:endParaRPr kumimoji="0" lang="en-US" sz="1400" b="1" dirty="0"/>
          </a:p>
        </p:txBody>
      </p:sp>
      <p:pic>
        <p:nvPicPr>
          <p:cNvPr id="16" name="Picture 10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700" y="211478"/>
            <a:ext cx="5054600" cy="6402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027"/>
          <p:cNvSpPr txBox="1">
            <a:spLocks noChangeArrowheads="1"/>
          </p:cNvSpPr>
          <p:nvPr/>
        </p:nvSpPr>
        <p:spPr>
          <a:xfrm>
            <a:off x="152400" y="0"/>
            <a:ext cx="1981200" cy="304800"/>
          </a:xfrm>
          <a:prstGeom prst="rect">
            <a:avLst/>
          </a:prstGeom>
          <a:noFill/>
          <a:ln/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00" smtClean="0"/>
              <a:t>LE 20-9</a:t>
            </a:r>
            <a:endParaRPr lang="en-US" sz="1500"/>
          </a:p>
        </p:txBody>
      </p:sp>
      <p:sp>
        <p:nvSpPr>
          <p:cNvPr id="18" name="Text Box 1028"/>
          <p:cNvSpPr txBox="1">
            <a:spLocks noChangeArrowheads="1"/>
          </p:cNvSpPr>
          <p:nvPr/>
        </p:nvSpPr>
        <p:spPr bwMode="auto">
          <a:xfrm>
            <a:off x="3760788" y="254000"/>
            <a:ext cx="1670050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>
              <a:lnSpc>
                <a:spcPct val="90000"/>
              </a:lnSpc>
            </a:pPr>
            <a:r>
              <a:rPr kumimoji="0" lang="en-US" sz="1200" b="1"/>
              <a:t>Normal </a:t>
            </a:r>
            <a:r>
              <a:rPr kumimoji="0" lang="en-US" sz="1200" b="1">
                <a:latin typeface="Symbol" pitchFamily="18" charset="2"/>
              </a:rPr>
              <a:t>b</a:t>
            </a:r>
            <a:r>
              <a:rPr kumimoji="0" lang="en-US" sz="1200" b="1"/>
              <a:t>-globin allele</a:t>
            </a:r>
            <a:endParaRPr kumimoji="0" lang="en-US" sz="800" b="1"/>
          </a:p>
        </p:txBody>
      </p:sp>
      <p:sp>
        <p:nvSpPr>
          <p:cNvPr id="19" name="Text Box 1029"/>
          <p:cNvSpPr txBox="1">
            <a:spLocks noChangeArrowheads="1"/>
          </p:cNvSpPr>
          <p:nvPr/>
        </p:nvSpPr>
        <p:spPr bwMode="auto">
          <a:xfrm>
            <a:off x="3322638" y="889000"/>
            <a:ext cx="488950" cy="18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ctr">
              <a:lnSpc>
                <a:spcPct val="90000"/>
              </a:lnSpc>
            </a:pPr>
            <a:r>
              <a:rPr kumimoji="0" lang="en-US" sz="1200" b="1"/>
              <a:t>175 bp</a:t>
            </a:r>
            <a:endParaRPr kumimoji="0" lang="en-US" sz="800" b="1"/>
          </a:p>
        </p:txBody>
      </p:sp>
      <p:sp>
        <p:nvSpPr>
          <p:cNvPr id="20" name="Text Box 1030"/>
          <p:cNvSpPr txBox="1">
            <a:spLocks noChangeArrowheads="1"/>
          </p:cNvSpPr>
          <p:nvPr/>
        </p:nvSpPr>
        <p:spPr bwMode="auto">
          <a:xfrm>
            <a:off x="4160838" y="889000"/>
            <a:ext cx="488950" cy="18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ctr">
              <a:lnSpc>
                <a:spcPct val="90000"/>
              </a:lnSpc>
            </a:pPr>
            <a:r>
              <a:rPr kumimoji="0" lang="en-US" sz="1200" b="1"/>
              <a:t>201 bp</a:t>
            </a:r>
            <a:endParaRPr kumimoji="0" lang="en-US" sz="800" b="1"/>
          </a:p>
        </p:txBody>
      </p:sp>
      <p:sp>
        <p:nvSpPr>
          <p:cNvPr id="21" name="Text Box 1031"/>
          <p:cNvSpPr txBox="1">
            <a:spLocks noChangeArrowheads="1"/>
          </p:cNvSpPr>
          <p:nvPr/>
        </p:nvSpPr>
        <p:spPr bwMode="auto">
          <a:xfrm>
            <a:off x="5113338" y="889000"/>
            <a:ext cx="1225550" cy="1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ctr">
              <a:lnSpc>
                <a:spcPct val="90000"/>
              </a:lnSpc>
            </a:pPr>
            <a:r>
              <a:rPr kumimoji="0" lang="en-US" sz="1200" b="1"/>
              <a:t>Large fragment</a:t>
            </a:r>
            <a:endParaRPr kumimoji="0" lang="en-US" sz="800" b="1"/>
          </a:p>
        </p:txBody>
      </p:sp>
      <p:sp>
        <p:nvSpPr>
          <p:cNvPr id="22" name="AutoShape 1032"/>
          <p:cNvSpPr>
            <a:spLocks/>
          </p:cNvSpPr>
          <p:nvPr/>
        </p:nvSpPr>
        <p:spPr bwMode="auto">
          <a:xfrm rot="16200000">
            <a:off x="4448175" y="-327025"/>
            <a:ext cx="190500" cy="1701800"/>
          </a:xfrm>
          <a:prstGeom prst="rightBrace">
            <a:avLst>
              <a:gd name="adj1" fmla="val 74444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23" name="Text Box 1033"/>
          <p:cNvSpPr txBox="1">
            <a:spLocks noChangeArrowheads="1"/>
          </p:cNvSpPr>
          <p:nvPr/>
        </p:nvSpPr>
        <p:spPr bwMode="auto">
          <a:xfrm>
            <a:off x="3392488" y="1701800"/>
            <a:ext cx="2482850" cy="173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>
              <a:lnSpc>
                <a:spcPct val="90000"/>
              </a:lnSpc>
            </a:pPr>
            <a:r>
              <a:rPr kumimoji="0" lang="en-US" sz="1200" b="1"/>
              <a:t>Sickle-cell mutant </a:t>
            </a:r>
            <a:r>
              <a:rPr kumimoji="0" lang="en-US" sz="1200" b="1">
                <a:latin typeface="Symbol" pitchFamily="18" charset="2"/>
              </a:rPr>
              <a:t>b</a:t>
            </a:r>
            <a:r>
              <a:rPr kumimoji="0" lang="en-US" sz="1200" b="1"/>
              <a:t>-globin allele</a:t>
            </a:r>
            <a:endParaRPr kumimoji="0" lang="en-US" sz="800" b="1"/>
          </a:p>
        </p:txBody>
      </p:sp>
      <p:sp>
        <p:nvSpPr>
          <p:cNvPr id="24" name="AutoShape 1034"/>
          <p:cNvSpPr>
            <a:spLocks/>
          </p:cNvSpPr>
          <p:nvPr/>
        </p:nvSpPr>
        <p:spPr bwMode="auto">
          <a:xfrm rot="16200000">
            <a:off x="4448175" y="1120775"/>
            <a:ext cx="190500" cy="1701800"/>
          </a:xfrm>
          <a:prstGeom prst="rightBrace">
            <a:avLst>
              <a:gd name="adj1" fmla="val 74444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25" name="Text Box 1035"/>
          <p:cNvSpPr txBox="1">
            <a:spLocks noChangeArrowheads="1"/>
          </p:cNvSpPr>
          <p:nvPr/>
        </p:nvSpPr>
        <p:spPr bwMode="auto">
          <a:xfrm>
            <a:off x="3798888" y="2355850"/>
            <a:ext cx="488950" cy="18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ctr">
              <a:lnSpc>
                <a:spcPct val="90000"/>
              </a:lnSpc>
            </a:pPr>
            <a:r>
              <a:rPr kumimoji="0" lang="en-US" sz="1200" b="1"/>
              <a:t>376 bp</a:t>
            </a:r>
            <a:endParaRPr kumimoji="0" lang="en-US" sz="800" b="1"/>
          </a:p>
        </p:txBody>
      </p:sp>
      <p:sp>
        <p:nvSpPr>
          <p:cNvPr id="26" name="Text Box 1036"/>
          <p:cNvSpPr txBox="1">
            <a:spLocks noChangeArrowheads="1"/>
          </p:cNvSpPr>
          <p:nvPr/>
        </p:nvSpPr>
        <p:spPr bwMode="auto">
          <a:xfrm>
            <a:off x="5113338" y="2355850"/>
            <a:ext cx="1225550" cy="1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ctr">
              <a:lnSpc>
                <a:spcPct val="90000"/>
              </a:lnSpc>
            </a:pPr>
            <a:r>
              <a:rPr kumimoji="0" lang="en-US" sz="1200" b="1"/>
              <a:t>Large fragment</a:t>
            </a:r>
            <a:endParaRPr kumimoji="0" lang="en-US" sz="800" b="1"/>
          </a:p>
        </p:txBody>
      </p:sp>
      <p:sp>
        <p:nvSpPr>
          <p:cNvPr id="27" name="Text Box 1037"/>
          <p:cNvSpPr txBox="1">
            <a:spLocks noChangeArrowheads="1"/>
          </p:cNvSpPr>
          <p:nvPr/>
        </p:nvSpPr>
        <p:spPr bwMode="auto">
          <a:xfrm>
            <a:off x="2916238" y="1231900"/>
            <a:ext cx="488950" cy="18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ctr">
              <a:lnSpc>
                <a:spcPct val="90000"/>
              </a:lnSpc>
            </a:pPr>
            <a:r>
              <a:rPr kumimoji="0" lang="en-US" sz="1200" b="1" i="1">
                <a:solidFill>
                  <a:srgbClr val="DC1122"/>
                </a:solidFill>
              </a:rPr>
              <a:t>Dd</a:t>
            </a:r>
            <a:r>
              <a:rPr kumimoji="0" lang="en-US" sz="1200" b="1">
                <a:solidFill>
                  <a:srgbClr val="DC1122"/>
                </a:solidFill>
              </a:rPr>
              <a:t>el</a:t>
            </a:r>
            <a:endParaRPr kumimoji="0" lang="en-US" sz="800" b="1">
              <a:solidFill>
                <a:srgbClr val="DC1122"/>
              </a:solidFill>
            </a:endParaRPr>
          </a:p>
        </p:txBody>
      </p:sp>
      <p:sp>
        <p:nvSpPr>
          <p:cNvPr id="28" name="Text Box 1038"/>
          <p:cNvSpPr txBox="1">
            <a:spLocks noChangeArrowheads="1"/>
          </p:cNvSpPr>
          <p:nvPr/>
        </p:nvSpPr>
        <p:spPr bwMode="auto">
          <a:xfrm>
            <a:off x="3697288" y="1231900"/>
            <a:ext cx="488950" cy="18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ctr">
              <a:lnSpc>
                <a:spcPct val="90000"/>
              </a:lnSpc>
            </a:pPr>
            <a:r>
              <a:rPr kumimoji="0" lang="en-US" sz="1200" b="1" i="1">
                <a:solidFill>
                  <a:srgbClr val="DC1122"/>
                </a:solidFill>
              </a:rPr>
              <a:t>Dd</a:t>
            </a:r>
            <a:r>
              <a:rPr kumimoji="0" lang="en-US" sz="1200" b="1">
                <a:solidFill>
                  <a:srgbClr val="DC1122"/>
                </a:solidFill>
              </a:rPr>
              <a:t>el</a:t>
            </a:r>
            <a:endParaRPr kumimoji="0" lang="en-US" sz="800" b="1">
              <a:solidFill>
                <a:srgbClr val="DC1122"/>
              </a:solidFill>
            </a:endParaRPr>
          </a:p>
        </p:txBody>
      </p:sp>
      <p:sp>
        <p:nvSpPr>
          <p:cNvPr id="29" name="Text Box 1039"/>
          <p:cNvSpPr txBox="1">
            <a:spLocks noChangeArrowheads="1"/>
          </p:cNvSpPr>
          <p:nvPr/>
        </p:nvSpPr>
        <p:spPr bwMode="auto">
          <a:xfrm>
            <a:off x="4624388" y="1231900"/>
            <a:ext cx="488950" cy="18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ctr">
              <a:lnSpc>
                <a:spcPct val="90000"/>
              </a:lnSpc>
            </a:pPr>
            <a:r>
              <a:rPr kumimoji="0" lang="en-US" sz="1200" b="1" i="1">
                <a:solidFill>
                  <a:srgbClr val="DC1122"/>
                </a:solidFill>
              </a:rPr>
              <a:t>Dd</a:t>
            </a:r>
            <a:r>
              <a:rPr kumimoji="0" lang="en-US" sz="1200" b="1">
                <a:solidFill>
                  <a:srgbClr val="DC1122"/>
                </a:solidFill>
              </a:rPr>
              <a:t>el</a:t>
            </a:r>
            <a:endParaRPr kumimoji="0" lang="en-US" sz="800" b="1">
              <a:solidFill>
                <a:srgbClr val="DC1122"/>
              </a:solidFill>
            </a:endParaRPr>
          </a:p>
        </p:txBody>
      </p:sp>
      <p:sp>
        <p:nvSpPr>
          <p:cNvPr id="30" name="Text Box 1040"/>
          <p:cNvSpPr txBox="1">
            <a:spLocks noChangeArrowheads="1"/>
          </p:cNvSpPr>
          <p:nvPr/>
        </p:nvSpPr>
        <p:spPr bwMode="auto">
          <a:xfrm>
            <a:off x="6262688" y="1231900"/>
            <a:ext cx="488950" cy="18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ctr">
              <a:lnSpc>
                <a:spcPct val="90000"/>
              </a:lnSpc>
            </a:pPr>
            <a:r>
              <a:rPr kumimoji="0" lang="en-US" sz="1200" b="1" i="1">
                <a:solidFill>
                  <a:srgbClr val="DC1122"/>
                </a:solidFill>
              </a:rPr>
              <a:t>Dd</a:t>
            </a:r>
            <a:r>
              <a:rPr kumimoji="0" lang="en-US" sz="1200" b="1">
                <a:solidFill>
                  <a:srgbClr val="DC1122"/>
                </a:solidFill>
              </a:rPr>
              <a:t>el</a:t>
            </a:r>
            <a:endParaRPr kumimoji="0" lang="en-US" sz="800" b="1">
              <a:solidFill>
                <a:srgbClr val="DC1122"/>
              </a:solidFill>
            </a:endParaRPr>
          </a:p>
        </p:txBody>
      </p:sp>
      <p:sp>
        <p:nvSpPr>
          <p:cNvPr id="31" name="Text Box 1041"/>
          <p:cNvSpPr txBox="1">
            <a:spLocks noChangeArrowheads="1"/>
          </p:cNvSpPr>
          <p:nvPr/>
        </p:nvSpPr>
        <p:spPr bwMode="auto">
          <a:xfrm>
            <a:off x="2916238" y="2698750"/>
            <a:ext cx="488950" cy="18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ctr">
              <a:lnSpc>
                <a:spcPct val="90000"/>
              </a:lnSpc>
            </a:pPr>
            <a:r>
              <a:rPr kumimoji="0" lang="en-US" sz="1200" b="1" i="1">
                <a:solidFill>
                  <a:srgbClr val="DC1122"/>
                </a:solidFill>
              </a:rPr>
              <a:t>Dd</a:t>
            </a:r>
            <a:r>
              <a:rPr kumimoji="0" lang="en-US" sz="1200" b="1">
                <a:solidFill>
                  <a:srgbClr val="DC1122"/>
                </a:solidFill>
              </a:rPr>
              <a:t>el</a:t>
            </a:r>
            <a:endParaRPr kumimoji="0" lang="en-US" sz="800" b="1">
              <a:solidFill>
                <a:srgbClr val="DC1122"/>
              </a:solidFill>
            </a:endParaRPr>
          </a:p>
        </p:txBody>
      </p:sp>
      <p:sp>
        <p:nvSpPr>
          <p:cNvPr id="32" name="Text Box 1042"/>
          <p:cNvSpPr txBox="1">
            <a:spLocks noChangeArrowheads="1"/>
          </p:cNvSpPr>
          <p:nvPr/>
        </p:nvSpPr>
        <p:spPr bwMode="auto">
          <a:xfrm>
            <a:off x="4624388" y="2698750"/>
            <a:ext cx="488950" cy="18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ctr">
              <a:lnSpc>
                <a:spcPct val="90000"/>
              </a:lnSpc>
            </a:pPr>
            <a:r>
              <a:rPr kumimoji="0" lang="en-US" sz="1200" b="1" i="1">
                <a:solidFill>
                  <a:srgbClr val="DC1122"/>
                </a:solidFill>
              </a:rPr>
              <a:t>Dd</a:t>
            </a:r>
            <a:r>
              <a:rPr kumimoji="0" lang="en-US" sz="1200" b="1">
                <a:solidFill>
                  <a:srgbClr val="DC1122"/>
                </a:solidFill>
              </a:rPr>
              <a:t>el</a:t>
            </a:r>
            <a:endParaRPr kumimoji="0" lang="en-US" sz="800" b="1">
              <a:solidFill>
                <a:srgbClr val="DC1122"/>
              </a:solidFill>
            </a:endParaRPr>
          </a:p>
        </p:txBody>
      </p:sp>
      <p:sp>
        <p:nvSpPr>
          <p:cNvPr id="33" name="Text Box 1043"/>
          <p:cNvSpPr txBox="1">
            <a:spLocks noChangeArrowheads="1"/>
          </p:cNvSpPr>
          <p:nvPr/>
        </p:nvSpPr>
        <p:spPr bwMode="auto">
          <a:xfrm>
            <a:off x="6288088" y="2698750"/>
            <a:ext cx="488950" cy="18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ctr">
              <a:lnSpc>
                <a:spcPct val="90000"/>
              </a:lnSpc>
            </a:pPr>
            <a:r>
              <a:rPr kumimoji="0" lang="en-US" sz="1200" b="1" i="1">
                <a:solidFill>
                  <a:srgbClr val="DC1122"/>
                </a:solidFill>
              </a:rPr>
              <a:t>Dd</a:t>
            </a:r>
            <a:r>
              <a:rPr kumimoji="0" lang="en-US" sz="1200" b="1">
                <a:solidFill>
                  <a:srgbClr val="DC1122"/>
                </a:solidFill>
              </a:rPr>
              <a:t>el</a:t>
            </a:r>
            <a:endParaRPr kumimoji="0" lang="en-US" sz="800" b="1">
              <a:solidFill>
                <a:srgbClr val="DC1122"/>
              </a:solidFill>
            </a:endParaRPr>
          </a:p>
        </p:txBody>
      </p:sp>
      <p:sp>
        <p:nvSpPr>
          <p:cNvPr id="34" name="Text Box 1044"/>
          <p:cNvSpPr txBox="1">
            <a:spLocks noChangeArrowheads="1"/>
          </p:cNvSpPr>
          <p:nvPr/>
        </p:nvSpPr>
        <p:spPr bwMode="auto">
          <a:xfrm>
            <a:off x="2459038" y="2952750"/>
            <a:ext cx="4146550" cy="388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>
              <a:lnSpc>
                <a:spcPct val="90000"/>
              </a:lnSpc>
            </a:pPr>
            <a:r>
              <a:rPr kumimoji="0" lang="en-US" sz="1200" b="1" i="1"/>
              <a:t>Dd</a:t>
            </a:r>
            <a:r>
              <a:rPr kumimoji="0" lang="en-US" sz="1200" b="1"/>
              <a:t>el restriction sites in normal and sickle-cell alleles of</a:t>
            </a:r>
          </a:p>
          <a:p>
            <a:pPr>
              <a:lnSpc>
                <a:spcPct val="90000"/>
              </a:lnSpc>
            </a:pPr>
            <a:r>
              <a:rPr kumimoji="0" lang="en-US" sz="1200" b="1">
                <a:latin typeface="Symbol" pitchFamily="18" charset="2"/>
              </a:rPr>
              <a:t></a:t>
            </a:r>
            <a:r>
              <a:rPr kumimoji="0" lang="en-US" sz="1200" b="1"/>
              <a:t>-globin gene</a:t>
            </a:r>
            <a:endParaRPr kumimoji="0" lang="en-US" sz="800" b="1"/>
          </a:p>
        </p:txBody>
      </p:sp>
      <p:sp>
        <p:nvSpPr>
          <p:cNvPr id="35" name="Text Box 1045"/>
          <p:cNvSpPr txBox="1">
            <a:spLocks noChangeArrowheads="1"/>
          </p:cNvSpPr>
          <p:nvPr/>
        </p:nvSpPr>
        <p:spPr bwMode="auto">
          <a:xfrm>
            <a:off x="4059238" y="3581400"/>
            <a:ext cx="609600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>
              <a:lnSpc>
                <a:spcPct val="90000"/>
              </a:lnSpc>
            </a:pPr>
            <a:r>
              <a:rPr kumimoji="0" lang="en-US" sz="1200" b="1"/>
              <a:t>Normal</a:t>
            </a:r>
          </a:p>
          <a:p>
            <a:pPr>
              <a:lnSpc>
                <a:spcPct val="90000"/>
              </a:lnSpc>
            </a:pPr>
            <a:r>
              <a:rPr kumimoji="0" lang="en-US" sz="1200" b="1"/>
              <a:t>allele</a:t>
            </a:r>
            <a:endParaRPr kumimoji="0" lang="en-US" sz="800" b="1"/>
          </a:p>
        </p:txBody>
      </p:sp>
      <p:sp>
        <p:nvSpPr>
          <p:cNvPr id="36" name="Text Box 1046"/>
          <p:cNvSpPr txBox="1">
            <a:spLocks noChangeArrowheads="1"/>
          </p:cNvSpPr>
          <p:nvPr/>
        </p:nvSpPr>
        <p:spPr bwMode="auto">
          <a:xfrm>
            <a:off x="4770438" y="3581400"/>
            <a:ext cx="8255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>
              <a:lnSpc>
                <a:spcPct val="90000"/>
              </a:lnSpc>
            </a:pPr>
            <a:r>
              <a:rPr kumimoji="0" lang="en-US" sz="1200" b="1"/>
              <a:t>Sickle-cell</a:t>
            </a:r>
          </a:p>
          <a:p>
            <a:pPr>
              <a:lnSpc>
                <a:spcPct val="90000"/>
              </a:lnSpc>
            </a:pPr>
            <a:r>
              <a:rPr kumimoji="0" lang="en-US" sz="1200" b="1"/>
              <a:t>allele</a:t>
            </a:r>
            <a:endParaRPr kumimoji="0" lang="en-US" sz="800" b="1"/>
          </a:p>
        </p:txBody>
      </p:sp>
      <p:sp>
        <p:nvSpPr>
          <p:cNvPr id="37" name="Text Box 1047"/>
          <p:cNvSpPr txBox="1">
            <a:spLocks noChangeArrowheads="1"/>
          </p:cNvSpPr>
          <p:nvPr/>
        </p:nvSpPr>
        <p:spPr bwMode="auto">
          <a:xfrm>
            <a:off x="2992438" y="4451350"/>
            <a:ext cx="6858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>
              <a:lnSpc>
                <a:spcPct val="90000"/>
              </a:lnSpc>
            </a:pPr>
            <a:r>
              <a:rPr kumimoji="0" lang="en-US" sz="1200" b="1"/>
              <a:t>Large</a:t>
            </a:r>
          </a:p>
          <a:p>
            <a:pPr>
              <a:lnSpc>
                <a:spcPct val="90000"/>
              </a:lnSpc>
            </a:pPr>
            <a:r>
              <a:rPr kumimoji="0" lang="en-US" sz="1200" b="1"/>
              <a:t>fragment</a:t>
            </a:r>
            <a:endParaRPr kumimoji="0" lang="en-US" sz="800" b="1"/>
          </a:p>
        </p:txBody>
      </p:sp>
      <p:sp>
        <p:nvSpPr>
          <p:cNvPr id="38" name="Text Box 1048"/>
          <p:cNvSpPr txBox="1">
            <a:spLocks noChangeArrowheads="1"/>
          </p:cNvSpPr>
          <p:nvPr/>
        </p:nvSpPr>
        <p:spPr bwMode="auto">
          <a:xfrm>
            <a:off x="5602288" y="5251450"/>
            <a:ext cx="488950" cy="18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ctr">
              <a:lnSpc>
                <a:spcPct val="90000"/>
              </a:lnSpc>
            </a:pPr>
            <a:r>
              <a:rPr kumimoji="0" lang="en-US" sz="1200" b="1"/>
              <a:t>376 bp</a:t>
            </a:r>
            <a:endParaRPr kumimoji="0" lang="en-US" sz="800" b="1"/>
          </a:p>
        </p:txBody>
      </p:sp>
      <p:sp>
        <p:nvSpPr>
          <p:cNvPr id="39" name="Text Box 1049"/>
          <p:cNvSpPr txBox="1">
            <a:spLocks noChangeArrowheads="1"/>
          </p:cNvSpPr>
          <p:nvPr/>
        </p:nvSpPr>
        <p:spPr bwMode="auto">
          <a:xfrm>
            <a:off x="3157538" y="5416550"/>
            <a:ext cx="488950" cy="18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ctr">
              <a:lnSpc>
                <a:spcPct val="90000"/>
              </a:lnSpc>
            </a:pPr>
            <a:r>
              <a:rPr kumimoji="0" lang="en-US" sz="1200" b="1"/>
              <a:t>201 bp</a:t>
            </a:r>
            <a:endParaRPr kumimoji="0" lang="en-US" sz="800" b="1"/>
          </a:p>
        </p:txBody>
      </p:sp>
      <p:sp>
        <p:nvSpPr>
          <p:cNvPr id="40" name="Text Box 1050"/>
          <p:cNvSpPr txBox="1">
            <a:spLocks noChangeArrowheads="1"/>
          </p:cNvSpPr>
          <p:nvPr/>
        </p:nvSpPr>
        <p:spPr bwMode="auto">
          <a:xfrm>
            <a:off x="3157538" y="5607050"/>
            <a:ext cx="488950" cy="18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ctr">
              <a:lnSpc>
                <a:spcPct val="90000"/>
              </a:lnSpc>
            </a:pPr>
            <a:r>
              <a:rPr kumimoji="0" lang="en-US" sz="1200" b="1"/>
              <a:t>175 bp</a:t>
            </a:r>
            <a:endParaRPr kumimoji="0" lang="en-US" sz="800" b="1"/>
          </a:p>
        </p:txBody>
      </p:sp>
      <p:sp>
        <p:nvSpPr>
          <p:cNvPr id="41" name="Text Box 1051"/>
          <p:cNvSpPr txBox="1">
            <a:spLocks noChangeArrowheads="1"/>
          </p:cNvSpPr>
          <p:nvPr/>
        </p:nvSpPr>
        <p:spPr bwMode="auto">
          <a:xfrm>
            <a:off x="2459038" y="6102350"/>
            <a:ext cx="4146550" cy="388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>
              <a:lnSpc>
                <a:spcPct val="90000"/>
              </a:lnSpc>
            </a:pPr>
            <a:r>
              <a:rPr kumimoji="0" lang="en-US" sz="1200" b="1"/>
              <a:t>Electrophoresis of restriction fragments from normal</a:t>
            </a:r>
          </a:p>
          <a:p>
            <a:pPr>
              <a:lnSpc>
                <a:spcPct val="90000"/>
              </a:lnSpc>
            </a:pPr>
            <a:r>
              <a:rPr kumimoji="0" lang="en-US" sz="1200" b="1"/>
              <a:t>and sickle-cell alleles</a:t>
            </a:r>
            <a:endParaRPr kumimoji="0" lang="en-US" sz="800" b="1"/>
          </a:p>
        </p:txBody>
      </p:sp>
      <p:sp>
        <p:nvSpPr>
          <p:cNvPr id="2" name="1 CuadroTexto"/>
          <p:cNvSpPr txBox="1"/>
          <p:nvPr/>
        </p:nvSpPr>
        <p:spPr>
          <a:xfrm>
            <a:off x="152400" y="619125"/>
            <a:ext cx="25473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Aplicació</a:t>
            </a:r>
            <a:r>
              <a:rPr lang="es-ES" dirty="0" smtClean="0"/>
              <a:t> de </a:t>
            </a:r>
            <a:r>
              <a:rPr lang="es-ES" dirty="0" err="1" smtClean="0"/>
              <a:t>l’electroforesi</a:t>
            </a:r>
            <a:r>
              <a:rPr lang="es-ES" dirty="0" smtClean="0"/>
              <a:t> en gel per separar dos </a:t>
            </a:r>
            <a:r>
              <a:rPr lang="es-ES" dirty="0" err="1" smtClean="0"/>
              <a:t>al·lels</a:t>
            </a:r>
            <a:r>
              <a:rPr lang="es-ES" dirty="0" smtClean="0"/>
              <a:t>.</a:t>
            </a:r>
          </a:p>
          <a:p>
            <a:r>
              <a:rPr lang="es-ES" dirty="0" smtClean="0"/>
              <a:t>Cas de </a:t>
            </a:r>
            <a:r>
              <a:rPr lang="es-ES" dirty="0" err="1" smtClean="0"/>
              <a:t>l’anèmia</a:t>
            </a:r>
            <a:r>
              <a:rPr lang="es-ES" dirty="0" smtClean="0"/>
              <a:t> falciforme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8462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0" y="227013"/>
            <a:ext cx="7986713" cy="6402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Box 1028"/>
          <p:cNvSpPr txBox="1">
            <a:spLocks noChangeArrowheads="1"/>
          </p:cNvSpPr>
          <p:nvPr/>
        </p:nvSpPr>
        <p:spPr bwMode="auto">
          <a:xfrm>
            <a:off x="1136650" y="412750"/>
            <a:ext cx="16176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ctr"/>
            <a:r>
              <a:rPr kumimoji="0" lang="en-US" sz="1000" b="1"/>
              <a:t>DNA + restriction enzyme</a:t>
            </a:r>
          </a:p>
        </p:txBody>
      </p:sp>
      <p:sp>
        <p:nvSpPr>
          <p:cNvPr id="5" name="AutoShape 1029"/>
          <p:cNvSpPr>
            <a:spLocks/>
          </p:cNvSpPr>
          <p:nvPr/>
        </p:nvSpPr>
        <p:spPr bwMode="auto">
          <a:xfrm rot="16200000">
            <a:off x="1822450" y="-381000"/>
            <a:ext cx="133350" cy="2044700"/>
          </a:xfrm>
          <a:prstGeom prst="rightBrace">
            <a:avLst>
              <a:gd name="adj1" fmla="val 127778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6" name="Text Box 1030"/>
          <p:cNvSpPr txBox="1">
            <a:spLocks noChangeArrowheads="1"/>
          </p:cNvSpPr>
          <p:nvPr/>
        </p:nvSpPr>
        <p:spPr bwMode="auto">
          <a:xfrm>
            <a:off x="3060700" y="374650"/>
            <a:ext cx="696913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r>
              <a:rPr kumimoji="0" lang="en-US" sz="1000" b="1"/>
              <a:t>Restriction</a:t>
            </a:r>
          </a:p>
          <a:p>
            <a:r>
              <a:rPr kumimoji="0" lang="en-US" sz="1000" b="1"/>
              <a:t>fragments</a:t>
            </a:r>
          </a:p>
        </p:txBody>
      </p:sp>
      <p:sp>
        <p:nvSpPr>
          <p:cNvPr id="7" name="Text Box 1031"/>
          <p:cNvSpPr txBox="1">
            <a:spLocks noChangeArrowheads="1"/>
          </p:cNvSpPr>
          <p:nvPr/>
        </p:nvSpPr>
        <p:spPr bwMode="auto">
          <a:xfrm>
            <a:off x="768350" y="1752600"/>
            <a:ext cx="544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>
              <a:lnSpc>
                <a:spcPct val="90000"/>
              </a:lnSpc>
            </a:pPr>
            <a:r>
              <a:rPr kumimoji="0" lang="en-US" sz="1000" b="1">
                <a:latin typeface="Symbol" pitchFamily="18" charset="2"/>
              </a:rPr>
              <a:t>I</a:t>
            </a:r>
            <a:r>
              <a:rPr kumimoji="0" lang="en-US" sz="1000" b="1"/>
              <a:t> Normal</a:t>
            </a:r>
          </a:p>
          <a:p>
            <a:pPr>
              <a:lnSpc>
                <a:spcPct val="90000"/>
              </a:lnSpc>
            </a:pPr>
            <a:r>
              <a:rPr kumimoji="0" lang="en-US" sz="1000" b="1">
                <a:latin typeface="Symbol" pitchFamily="18" charset="2"/>
              </a:rPr>
              <a:t></a:t>
            </a:r>
            <a:r>
              <a:rPr kumimoji="0" lang="en-US" sz="1000" b="1"/>
              <a:t>-globin</a:t>
            </a:r>
          </a:p>
          <a:p>
            <a:pPr>
              <a:lnSpc>
                <a:spcPct val="90000"/>
              </a:lnSpc>
            </a:pPr>
            <a:r>
              <a:rPr kumimoji="0" lang="en-US" sz="1000" b="1"/>
              <a:t>allele</a:t>
            </a:r>
          </a:p>
        </p:txBody>
      </p:sp>
      <p:sp>
        <p:nvSpPr>
          <p:cNvPr id="8" name="Text Box 1032"/>
          <p:cNvSpPr txBox="1">
            <a:spLocks noChangeArrowheads="1"/>
          </p:cNvSpPr>
          <p:nvPr/>
        </p:nvSpPr>
        <p:spPr bwMode="auto">
          <a:xfrm>
            <a:off x="1574800" y="1752600"/>
            <a:ext cx="760413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>
              <a:lnSpc>
                <a:spcPct val="90000"/>
              </a:lnSpc>
            </a:pPr>
            <a:r>
              <a:rPr kumimoji="0" lang="en-US" sz="1000" b="1">
                <a:latin typeface="Symbol" pitchFamily="18" charset="2"/>
              </a:rPr>
              <a:t>I</a:t>
            </a:r>
            <a:r>
              <a:rPr kumimoji="0" lang="en-US" sz="1000" b="1"/>
              <a:t> Sickle-cell</a:t>
            </a:r>
          </a:p>
          <a:p>
            <a:pPr>
              <a:lnSpc>
                <a:spcPct val="90000"/>
              </a:lnSpc>
            </a:pPr>
            <a:r>
              <a:rPr kumimoji="0" lang="en-US" sz="1000" b="1"/>
              <a:t>allele</a:t>
            </a:r>
          </a:p>
        </p:txBody>
      </p:sp>
      <p:sp>
        <p:nvSpPr>
          <p:cNvPr id="9" name="Text Box 1033"/>
          <p:cNvSpPr txBox="1">
            <a:spLocks noChangeArrowheads="1"/>
          </p:cNvSpPr>
          <p:nvPr/>
        </p:nvSpPr>
        <p:spPr bwMode="auto">
          <a:xfrm>
            <a:off x="2393950" y="17526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>
              <a:lnSpc>
                <a:spcPct val="90000"/>
              </a:lnSpc>
            </a:pPr>
            <a:r>
              <a:rPr kumimoji="0" lang="en-US" sz="1000" b="1">
                <a:latin typeface="Symbol" pitchFamily="18" charset="2"/>
              </a:rPr>
              <a:t>I</a:t>
            </a:r>
            <a:r>
              <a:rPr kumimoji="0" lang="en-US" sz="1000" b="1"/>
              <a:t> Heterozygote</a:t>
            </a:r>
          </a:p>
        </p:txBody>
      </p:sp>
      <p:sp>
        <p:nvSpPr>
          <p:cNvPr id="10" name="Text Box 1034"/>
          <p:cNvSpPr txBox="1">
            <a:spLocks noChangeArrowheads="1"/>
          </p:cNvSpPr>
          <p:nvPr/>
        </p:nvSpPr>
        <p:spPr bwMode="auto">
          <a:xfrm>
            <a:off x="946150" y="2273300"/>
            <a:ext cx="2246313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r>
              <a:rPr kumimoji="0" lang="en-US" sz="1000" b="1"/>
              <a:t>Preparation of restriction fragments.</a:t>
            </a:r>
          </a:p>
        </p:txBody>
      </p:sp>
      <p:sp>
        <p:nvSpPr>
          <p:cNvPr id="11" name="Text Box 1035"/>
          <p:cNvSpPr txBox="1">
            <a:spLocks noChangeArrowheads="1"/>
          </p:cNvSpPr>
          <p:nvPr/>
        </p:nvSpPr>
        <p:spPr bwMode="auto">
          <a:xfrm>
            <a:off x="3613150" y="2273300"/>
            <a:ext cx="1325563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r>
              <a:rPr kumimoji="0" lang="en-US" sz="1000" b="1"/>
              <a:t>Gel electrophoresis.</a:t>
            </a:r>
          </a:p>
        </p:txBody>
      </p:sp>
      <p:sp>
        <p:nvSpPr>
          <p:cNvPr id="12" name="Text Box 1036"/>
          <p:cNvSpPr txBox="1">
            <a:spLocks noChangeArrowheads="1"/>
          </p:cNvSpPr>
          <p:nvPr/>
        </p:nvSpPr>
        <p:spPr bwMode="auto">
          <a:xfrm>
            <a:off x="6191250" y="2273300"/>
            <a:ext cx="595313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r>
              <a:rPr kumimoji="0" lang="en-US" sz="1000" b="1"/>
              <a:t>Blotting.</a:t>
            </a:r>
          </a:p>
        </p:txBody>
      </p:sp>
      <p:sp>
        <p:nvSpPr>
          <p:cNvPr id="13" name="Text Box 1037"/>
          <p:cNvSpPr txBox="1">
            <a:spLocks noChangeArrowheads="1"/>
          </p:cNvSpPr>
          <p:nvPr/>
        </p:nvSpPr>
        <p:spPr bwMode="auto">
          <a:xfrm>
            <a:off x="4216400" y="482600"/>
            <a:ext cx="201613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ctr">
              <a:lnSpc>
                <a:spcPct val="90000"/>
              </a:lnSpc>
            </a:pPr>
            <a:r>
              <a:rPr kumimoji="0" lang="en-US" sz="1000" b="1">
                <a:latin typeface="Symbol" pitchFamily="18" charset="2"/>
              </a:rPr>
              <a:t>I</a:t>
            </a:r>
            <a:endParaRPr kumimoji="0" lang="en-US" sz="1000" b="1"/>
          </a:p>
        </p:txBody>
      </p:sp>
      <p:sp>
        <p:nvSpPr>
          <p:cNvPr id="14" name="Text Box 1038"/>
          <p:cNvSpPr txBox="1">
            <a:spLocks noChangeArrowheads="1"/>
          </p:cNvSpPr>
          <p:nvPr/>
        </p:nvSpPr>
        <p:spPr bwMode="auto">
          <a:xfrm>
            <a:off x="4521200" y="482600"/>
            <a:ext cx="201613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ctr">
              <a:lnSpc>
                <a:spcPct val="90000"/>
              </a:lnSpc>
            </a:pPr>
            <a:r>
              <a:rPr kumimoji="0" lang="en-US" sz="1000" b="1">
                <a:latin typeface="Symbol" pitchFamily="18" charset="2"/>
              </a:rPr>
              <a:t>I</a:t>
            </a:r>
            <a:endParaRPr kumimoji="0" lang="en-US" sz="1000" b="1"/>
          </a:p>
        </p:txBody>
      </p:sp>
      <p:sp>
        <p:nvSpPr>
          <p:cNvPr id="15" name="Text Box 1039"/>
          <p:cNvSpPr txBox="1">
            <a:spLocks noChangeArrowheads="1"/>
          </p:cNvSpPr>
          <p:nvPr/>
        </p:nvSpPr>
        <p:spPr bwMode="auto">
          <a:xfrm>
            <a:off x="4813300" y="482600"/>
            <a:ext cx="201613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ctr">
              <a:lnSpc>
                <a:spcPct val="90000"/>
              </a:lnSpc>
            </a:pPr>
            <a:r>
              <a:rPr kumimoji="0" lang="en-US" sz="1000" b="1">
                <a:latin typeface="Symbol" pitchFamily="18" charset="2"/>
              </a:rPr>
              <a:t>I</a:t>
            </a:r>
            <a:endParaRPr kumimoji="0" lang="en-US" sz="1000" b="1"/>
          </a:p>
        </p:txBody>
      </p:sp>
      <p:sp>
        <p:nvSpPr>
          <p:cNvPr id="16" name="Text Box 1040"/>
          <p:cNvSpPr txBox="1">
            <a:spLocks noChangeArrowheads="1"/>
          </p:cNvSpPr>
          <p:nvPr/>
        </p:nvSpPr>
        <p:spPr bwMode="auto">
          <a:xfrm>
            <a:off x="6153150" y="463550"/>
            <a:ext cx="912813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r>
              <a:rPr kumimoji="0" lang="en-US" sz="1000" b="1"/>
              <a:t>Nitrocellulose</a:t>
            </a:r>
          </a:p>
          <a:p>
            <a:r>
              <a:rPr kumimoji="0" lang="en-US" sz="1000" b="1"/>
              <a:t>paper (blot)</a:t>
            </a:r>
          </a:p>
        </p:txBody>
      </p:sp>
      <p:sp>
        <p:nvSpPr>
          <p:cNvPr id="17" name="Text Box 1041"/>
          <p:cNvSpPr txBox="1">
            <a:spLocks noChangeArrowheads="1"/>
          </p:cNvSpPr>
          <p:nvPr/>
        </p:nvSpPr>
        <p:spPr bwMode="auto">
          <a:xfrm>
            <a:off x="6140450" y="965200"/>
            <a:ext cx="252413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r>
              <a:rPr kumimoji="0" lang="en-US" sz="1000" b="1"/>
              <a:t>Gel</a:t>
            </a:r>
          </a:p>
        </p:txBody>
      </p:sp>
      <p:sp>
        <p:nvSpPr>
          <p:cNvPr id="18" name="Text Box 1042"/>
          <p:cNvSpPr txBox="1">
            <a:spLocks noChangeArrowheads="1"/>
          </p:cNvSpPr>
          <p:nvPr/>
        </p:nvSpPr>
        <p:spPr bwMode="auto">
          <a:xfrm>
            <a:off x="5930900" y="1441450"/>
            <a:ext cx="506413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r>
              <a:rPr kumimoji="0" lang="en-US" sz="1000" b="1"/>
              <a:t>Sponge</a:t>
            </a:r>
          </a:p>
        </p:txBody>
      </p:sp>
      <p:sp>
        <p:nvSpPr>
          <p:cNvPr id="19" name="Text Box 1043"/>
          <p:cNvSpPr txBox="1">
            <a:spLocks noChangeArrowheads="1"/>
          </p:cNvSpPr>
          <p:nvPr/>
        </p:nvSpPr>
        <p:spPr bwMode="auto">
          <a:xfrm>
            <a:off x="6096000" y="1828800"/>
            <a:ext cx="550863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r>
              <a:rPr kumimoji="0" lang="en-US" sz="1000" b="1"/>
              <a:t>Alkaline</a:t>
            </a:r>
          </a:p>
          <a:p>
            <a:r>
              <a:rPr kumimoji="0" lang="en-US" sz="1000" b="1"/>
              <a:t>solution</a:t>
            </a:r>
          </a:p>
        </p:txBody>
      </p:sp>
      <p:sp>
        <p:nvSpPr>
          <p:cNvPr id="20" name="Text Box 1044"/>
          <p:cNvSpPr txBox="1">
            <a:spLocks noChangeArrowheads="1"/>
          </p:cNvSpPr>
          <p:nvPr/>
        </p:nvSpPr>
        <p:spPr bwMode="auto">
          <a:xfrm>
            <a:off x="8096250" y="1689100"/>
            <a:ext cx="449263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r>
              <a:rPr kumimoji="0" lang="en-US" sz="1000" b="1"/>
              <a:t>Paper</a:t>
            </a:r>
          </a:p>
          <a:p>
            <a:r>
              <a:rPr kumimoji="0" lang="en-US" sz="1000" b="1"/>
              <a:t>towels</a:t>
            </a:r>
          </a:p>
        </p:txBody>
      </p:sp>
      <p:sp>
        <p:nvSpPr>
          <p:cNvPr id="21" name="Text Box 1045"/>
          <p:cNvSpPr txBox="1">
            <a:spLocks noChangeArrowheads="1"/>
          </p:cNvSpPr>
          <p:nvPr/>
        </p:nvSpPr>
        <p:spPr bwMode="auto">
          <a:xfrm>
            <a:off x="7766050" y="228600"/>
            <a:ext cx="449263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r>
              <a:rPr kumimoji="0" lang="en-US" sz="1000" b="1"/>
              <a:t>Heavy</a:t>
            </a:r>
          </a:p>
          <a:p>
            <a:r>
              <a:rPr kumimoji="0" lang="en-US" sz="1000" b="1"/>
              <a:t>weight</a:t>
            </a:r>
          </a:p>
        </p:txBody>
      </p:sp>
      <p:sp>
        <p:nvSpPr>
          <p:cNvPr id="22" name="Line 1046"/>
          <p:cNvSpPr>
            <a:spLocks noChangeShapeType="1"/>
          </p:cNvSpPr>
          <p:nvPr/>
        </p:nvSpPr>
        <p:spPr bwMode="auto">
          <a:xfrm flipV="1">
            <a:off x="6608763" y="1858963"/>
            <a:ext cx="168275" cy="63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23" name="Line 1047"/>
          <p:cNvSpPr>
            <a:spLocks noChangeShapeType="1"/>
          </p:cNvSpPr>
          <p:nvPr/>
        </p:nvSpPr>
        <p:spPr bwMode="auto">
          <a:xfrm>
            <a:off x="6430963" y="1535113"/>
            <a:ext cx="163512" cy="123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24" name="Line 1048"/>
          <p:cNvSpPr>
            <a:spLocks noChangeShapeType="1"/>
          </p:cNvSpPr>
          <p:nvPr/>
        </p:nvSpPr>
        <p:spPr bwMode="auto">
          <a:xfrm>
            <a:off x="6367463" y="1060450"/>
            <a:ext cx="315912" cy="547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25" name="Line 1049"/>
          <p:cNvSpPr>
            <a:spLocks noChangeShapeType="1"/>
          </p:cNvSpPr>
          <p:nvPr/>
        </p:nvSpPr>
        <p:spPr bwMode="auto">
          <a:xfrm>
            <a:off x="6503988" y="771525"/>
            <a:ext cx="239712" cy="773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26" name="Line 1050"/>
          <p:cNvSpPr>
            <a:spLocks noChangeShapeType="1"/>
          </p:cNvSpPr>
          <p:nvPr/>
        </p:nvSpPr>
        <p:spPr bwMode="auto">
          <a:xfrm flipH="1">
            <a:off x="7821613" y="530225"/>
            <a:ext cx="98425" cy="146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27" name="Line 1051"/>
          <p:cNvSpPr>
            <a:spLocks noChangeShapeType="1"/>
          </p:cNvSpPr>
          <p:nvPr/>
        </p:nvSpPr>
        <p:spPr bwMode="auto">
          <a:xfrm flipH="1" flipV="1">
            <a:off x="7750175" y="1492250"/>
            <a:ext cx="312738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28" name="Text Box 1052"/>
          <p:cNvSpPr txBox="1">
            <a:spLocks noChangeArrowheads="1"/>
          </p:cNvSpPr>
          <p:nvPr/>
        </p:nvSpPr>
        <p:spPr bwMode="auto">
          <a:xfrm>
            <a:off x="946150" y="6276975"/>
            <a:ext cx="2246313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r>
              <a:rPr kumimoji="0" lang="en-US" sz="1000" b="1"/>
              <a:t>Hybridization with radioactive probe.</a:t>
            </a:r>
          </a:p>
        </p:txBody>
      </p:sp>
      <p:sp>
        <p:nvSpPr>
          <p:cNvPr id="29" name="Text Box 1053"/>
          <p:cNvSpPr txBox="1">
            <a:spLocks noChangeArrowheads="1"/>
          </p:cNvSpPr>
          <p:nvPr/>
        </p:nvSpPr>
        <p:spPr bwMode="auto">
          <a:xfrm>
            <a:off x="2516188" y="4648200"/>
            <a:ext cx="201612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ctr">
              <a:lnSpc>
                <a:spcPct val="90000"/>
              </a:lnSpc>
            </a:pPr>
            <a:r>
              <a:rPr kumimoji="0" lang="en-US" sz="1000" b="1">
                <a:latin typeface="Symbol" pitchFamily="18" charset="2"/>
              </a:rPr>
              <a:t>I</a:t>
            </a:r>
            <a:endParaRPr kumimoji="0" lang="en-US" sz="1000" b="1"/>
          </a:p>
        </p:txBody>
      </p:sp>
      <p:sp>
        <p:nvSpPr>
          <p:cNvPr id="30" name="Text Box 1054"/>
          <p:cNvSpPr txBox="1">
            <a:spLocks noChangeArrowheads="1"/>
          </p:cNvSpPr>
          <p:nvPr/>
        </p:nvSpPr>
        <p:spPr bwMode="auto">
          <a:xfrm>
            <a:off x="2816225" y="4648200"/>
            <a:ext cx="201613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ctr">
              <a:lnSpc>
                <a:spcPct val="90000"/>
              </a:lnSpc>
            </a:pPr>
            <a:r>
              <a:rPr kumimoji="0" lang="en-US" sz="1000" b="1">
                <a:latin typeface="Symbol" pitchFamily="18" charset="2"/>
              </a:rPr>
              <a:t>I</a:t>
            </a:r>
            <a:endParaRPr kumimoji="0" lang="en-US" sz="1000" b="1"/>
          </a:p>
        </p:txBody>
      </p:sp>
      <p:sp>
        <p:nvSpPr>
          <p:cNvPr id="31" name="Text Box 1055"/>
          <p:cNvSpPr txBox="1">
            <a:spLocks noChangeArrowheads="1"/>
          </p:cNvSpPr>
          <p:nvPr/>
        </p:nvSpPr>
        <p:spPr bwMode="auto">
          <a:xfrm>
            <a:off x="3094038" y="4648200"/>
            <a:ext cx="201612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ctr">
              <a:lnSpc>
                <a:spcPct val="90000"/>
              </a:lnSpc>
            </a:pPr>
            <a:r>
              <a:rPr kumimoji="0" lang="en-US" sz="1000" b="1">
                <a:latin typeface="Symbol" pitchFamily="18" charset="2"/>
              </a:rPr>
              <a:t>I</a:t>
            </a:r>
            <a:endParaRPr kumimoji="0" lang="en-US" sz="1000" b="1"/>
          </a:p>
        </p:txBody>
      </p:sp>
      <p:sp>
        <p:nvSpPr>
          <p:cNvPr id="32" name="Text Box 1056"/>
          <p:cNvSpPr txBox="1">
            <a:spLocks noChangeArrowheads="1"/>
          </p:cNvSpPr>
          <p:nvPr/>
        </p:nvSpPr>
        <p:spPr bwMode="auto">
          <a:xfrm>
            <a:off x="1036638" y="4457700"/>
            <a:ext cx="900112" cy="893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>
              <a:lnSpc>
                <a:spcPct val="90000"/>
              </a:lnSpc>
            </a:pPr>
            <a:r>
              <a:rPr kumimoji="0" lang="en-US" sz="1000" b="1"/>
              <a:t>Radioactively</a:t>
            </a:r>
          </a:p>
          <a:p>
            <a:pPr>
              <a:lnSpc>
                <a:spcPct val="90000"/>
              </a:lnSpc>
            </a:pPr>
            <a:r>
              <a:rPr kumimoji="0" lang="en-US" sz="1000" b="1"/>
              <a:t>labeled probe</a:t>
            </a:r>
          </a:p>
          <a:p>
            <a:pPr>
              <a:lnSpc>
                <a:spcPct val="90000"/>
              </a:lnSpc>
            </a:pPr>
            <a:r>
              <a:rPr kumimoji="0" lang="en-US" sz="1000" b="1"/>
              <a:t>for </a:t>
            </a:r>
            <a:r>
              <a:rPr kumimoji="0" lang="en-US" sz="1000" b="1">
                <a:latin typeface="Symbol" pitchFamily="18" charset="2"/>
              </a:rPr>
              <a:t></a:t>
            </a:r>
            <a:r>
              <a:rPr kumimoji="0" lang="en-US" sz="1000" b="1"/>
              <a:t>-globin</a:t>
            </a:r>
          </a:p>
          <a:p>
            <a:pPr>
              <a:lnSpc>
                <a:spcPct val="90000"/>
              </a:lnSpc>
            </a:pPr>
            <a:r>
              <a:rPr kumimoji="0" lang="en-US" sz="1000" b="1"/>
              <a:t>gene is added</a:t>
            </a:r>
          </a:p>
          <a:p>
            <a:pPr>
              <a:lnSpc>
                <a:spcPct val="90000"/>
              </a:lnSpc>
            </a:pPr>
            <a:r>
              <a:rPr kumimoji="0" lang="en-US" sz="1000" b="1"/>
              <a:t>to solution in</a:t>
            </a:r>
          </a:p>
          <a:p>
            <a:pPr>
              <a:lnSpc>
                <a:spcPct val="90000"/>
              </a:lnSpc>
            </a:pPr>
            <a:r>
              <a:rPr kumimoji="0" lang="en-US" sz="1000" b="1"/>
              <a:t>a plastic bag</a:t>
            </a:r>
          </a:p>
        </p:txBody>
      </p:sp>
      <p:sp>
        <p:nvSpPr>
          <p:cNvPr id="33" name="Text Box 1057"/>
          <p:cNvSpPr txBox="1">
            <a:spLocks noChangeArrowheads="1"/>
          </p:cNvSpPr>
          <p:nvPr/>
        </p:nvSpPr>
        <p:spPr bwMode="auto">
          <a:xfrm>
            <a:off x="2143125" y="5980113"/>
            <a:ext cx="655638" cy="16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>
              <a:lnSpc>
                <a:spcPct val="90000"/>
              </a:lnSpc>
            </a:pPr>
            <a:r>
              <a:rPr kumimoji="0" lang="en-US" sz="1000" b="1"/>
              <a:t>Paper blot</a:t>
            </a:r>
          </a:p>
        </p:txBody>
      </p:sp>
      <p:sp>
        <p:nvSpPr>
          <p:cNvPr id="34" name="Line 1058"/>
          <p:cNvSpPr>
            <a:spLocks noChangeShapeType="1"/>
          </p:cNvSpPr>
          <p:nvPr/>
        </p:nvSpPr>
        <p:spPr bwMode="auto">
          <a:xfrm flipV="1">
            <a:off x="2387600" y="5783263"/>
            <a:ext cx="228600" cy="211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35" name="Text Box 1059"/>
          <p:cNvSpPr txBox="1">
            <a:spLocks noChangeArrowheads="1"/>
          </p:cNvSpPr>
          <p:nvPr/>
        </p:nvSpPr>
        <p:spPr bwMode="auto">
          <a:xfrm>
            <a:off x="4232275" y="4137025"/>
            <a:ext cx="1247775" cy="60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>
              <a:lnSpc>
                <a:spcPct val="90000"/>
              </a:lnSpc>
            </a:pPr>
            <a:r>
              <a:rPr kumimoji="0" lang="en-US" sz="1000" b="1"/>
              <a:t>Probe hydrogen-</a:t>
            </a:r>
          </a:p>
          <a:p>
            <a:pPr>
              <a:lnSpc>
                <a:spcPct val="90000"/>
              </a:lnSpc>
            </a:pPr>
            <a:r>
              <a:rPr kumimoji="0" lang="en-US" sz="1000" b="1"/>
              <a:t>bonds to fragments</a:t>
            </a:r>
          </a:p>
          <a:p>
            <a:pPr>
              <a:lnSpc>
                <a:spcPct val="90000"/>
              </a:lnSpc>
            </a:pPr>
            <a:r>
              <a:rPr kumimoji="0" lang="en-US" sz="1000" b="1"/>
              <a:t>containing normal</a:t>
            </a:r>
          </a:p>
          <a:p>
            <a:pPr>
              <a:lnSpc>
                <a:spcPct val="90000"/>
              </a:lnSpc>
            </a:pPr>
            <a:r>
              <a:rPr kumimoji="0" lang="en-US" sz="1000" b="1"/>
              <a:t>or mutant </a:t>
            </a:r>
            <a:r>
              <a:rPr kumimoji="0" lang="en-US" sz="1000" b="1">
                <a:latin typeface="Symbol" pitchFamily="18" charset="2"/>
              </a:rPr>
              <a:t></a:t>
            </a:r>
            <a:r>
              <a:rPr kumimoji="0" lang="en-US" sz="1000" b="1"/>
              <a:t>-globin</a:t>
            </a:r>
          </a:p>
        </p:txBody>
      </p:sp>
      <p:sp>
        <p:nvSpPr>
          <p:cNvPr id="36" name="Line 1060"/>
          <p:cNvSpPr>
            <a:spLocks noChangeShapeType="1"/>
          </p:cNvSpPr>
          <p:nvPr/>
        </p:nvSpPr>
        <p:spPr bwMode="auto">
          <a:xfrm>
            <a:off x="4597400" y="5156200"/>
            <a:ext cx="1063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37" name="Line 1061"/>
          <p:cNvSpPr>
            <a:spLocks noChangeShapeType="1"/>
          </p:cNvSpPr>
          <p:nvPr/>
        </p:nvSpPr>
        <p:spPr bwMode="auto">
          <a:xfrm>
            <a:off x="4562475" y="5694363"/>
            <a:ext cx="84138" cy="66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38" name="Text Box 1062"/>
          <p:cNvSpPr txBox="1">
            <a:spLocks noChangeArrowheads="1"/>
          </p:cNvSpPr>
          <p:nvPr/>
        </p:nvSpPr>
        <p:spPr bwMode="auto">
          <a:xfrm>
            <a:off x="4718050" y="5094288"/>
            <a:ext cx="935038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>
              <a:lnSpc>
                <a:spcPct val="90000"/>
              </a:lnSpc>
            </a:pPr>
            <a:r>
              <a:rPr kumimoji="0" lang="en-US" sz="1000" b="1"/>
              <a:t>Fragment from</a:t>
            </a:r>
          </a:p>
          <a:p>
            <a:pPr>
              <a:lnSpc>
                <a:spcPct val="90000"/>
              </a:lnSpc>
            </a:pPr>
            <a:r>
              <a:rPr kumimoji="0" lang="en-US" sz="1000" b="1"/>
              <a:t>sickle-cell</a:t>
            </a:r>
          </a:p>
          <a:p>
            <a:pPr>
              <a:lnSpc>
                <a:spcPct val="90000"/>
              </a:lnSpc>
            </a:pPr>
            <a:r>
              <a:rPr kumimoji="0" lang="en-US" sz="1000" b="1">
                <a:latin typeface="Symbol" pitchFamily="18" charset="2"/>
              </a:rPr>
              <a:t></a:t>
            </a:r>
            <a:r>
              <a:rPr kumimoji="0" lang="en-US" sz="1000" b="1"/>
              <a:t>-globin allele</a:t>
            </a:r>
          </a:p>
        </p:txBody>
      </p:sp>
      <p:sp>
        <p:nvSpPr>
          <p:cNvPr id="39" name="Text Box 1063"/>
          <p:cNvSpPr txBox="1">
            <a:spLocks noChangeArrowheads="1"/>
          </p:cNvSpPr>
          <p:nvPr/>
        </p:nvSpPr>
        <p:spPr bwMode="auto">
          <a:xfrm>
            <a:off x="4665663" y="5705475"/>
            <a:ext cx="990600" cy="446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>
              <a:lnSpc>
                <a:spcPct val="90000"/>
              </a:lnSpc>
            </a:pPr>
            <a:r>
              <a:rPr kumimoji="0" lang="en-US" sz="1000" b="1"/>
              <a:t>Fragment from</a:t>
            </a:r>
          </a:p>
          <a:p>
            <a:pPr>
              <a:lnSpc>
                <a:spcPct val="90000"/>
              </a:lnSpc>
            </a:pPr>
            <a:r>
              <a:rPr kumimoji="0" lang="en-US" sz="1000" b="1"/>
              <a:t>normal </a:t>
            </a:r>
            <a:r>
              <a:rPr kumimoji="0" lang="en-US" sz="1000" b="1">
                <a:latin typeface="Symbol" pitchFamily="18" charset="2"/>
              </a:rPr>
              <a:t></a:t>
            </a:r>
            <a:r>
              <a:rPr kumimoji="0" lang="en-US" sz="1000" b="1"/>
              <a:t>-globin</a:t>
            </a:r>
          </a:p>
          <a:p>
            <a:pPr>
              <a:lnSpc>
                <a:spcPct val="90000"/>
              </a:lnSpc>
            </a:pPr>
            <a:r>
              <a:rPr kumimoji="0" lang="en-US" sz="1000" b="1"/>
              <a:t>allele</a:t>
            </a:r>
          </a:p>
        </p:txBody>
      </p:sp>
      <p:sp>
        <p:nvSpPr>
          <p:cNvPr id="40" name="Text Box 1064"/>
          <p:cNvSpPr txBox="1">
            <a:spLocks noChangeArrowheads="1"/>
          </p:cNvSpPr>
          <p:nvPr/>
        </p:nvSpPr>
        <p:spPr bwMode="auto">
          <a:xfrm>
            <a:off x="6224588" y="6276975"/>
            <a:ext cx="1149350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r>
              <a:rPr kumimoji="0" lang="en-US" sz="1000" b="1"/>
              <a:t>Autoradiography.</a:t>
            </a:r>
          </a:p>
        </p:txBody>
      </p:sp>
      <p:sp>
        <p:nvSpPr>
          <p:cNvPr id="41" name="Text Box 1065"/>
          <p:cNvSpPr txBox="1">
            <a:spLocks noChangeArrowheads="1"/>
          </p:cNvSpPr>
          <p:nvPr/>
        </p:nvSpPr>
        <p:spPr bwMode="auto">
          <a:xfrm>
            <a:off x="6808788" y="4397375"/>
            <a:ext cx="201612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ctr">
              <a:lnSpc>
                <a:spcPct val="90000"/>
              </a:lnSpc>
            </a:pPr>
            <a:r>
              <a:rPr kumimoji="0" lang="en-US" sz="1000" b="1">
                <a:latin typeface="Symbol" pitchFamily="18" charset="2"/>
              </a:rPr>
              <a:t>I</a:t>
            </a:r>
            <a:endParaRPr kumimoji="0" lang="en-US" sz="1000" b="1"/>
          </a:p>
        </p:txBody>
      </p:sp>
      <p:sp>
        <p:nvSpPr>
          <p:cNvPr id="42" name="Text Box 1066"/>
          <p:cNvSpPr txBox="1">
            <a:spLocks noChangeArrowheads="1"/>
          </p:cNvSpPr>
          <p:nvPr/>
        </p:nvSpPr>
        <p:spPr bwMode="auto">
          <a:xfrm>
            <a:off x="7094538" y="4397375"/>
            <a:ext cx="201612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ctr">
              <a:lnSpc>
                <a:spcPct val="90000"/>
              </a:lnSpc>
            </a:pPr>
            <a:r>
              <a:rPr kumimoji="0" lang="en-US" sz="1000" b="1">
                <a:latin typeface="Symbol" pitchFamily="18" charset="2"/>
              </a:rPr>
              <a:t>I</a:t>
            </a:r>
            <a:endParaRPr kumimoji="0" lang="en-US" sz="1000" b="1"/>
          </a:p>
        </p:txBody>
      </p:sp>
      <p:sp>
        <p:nvSpPr>
          <p:cNvPr id="43" name="Text Box 1067"/>
          <p:cNvSpPr txBox="1">
            <a:spLocks noChangeArrowheads="1"/>
          </p:cNvSpPr>
          <p:nvPr/>
        </p:nvSpPr>
        <p:spPr bwMode="auto">
          <a:xfrm>
            <a:off x="7372350" y="4397375"/>
            <a:ext cx="201613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ctr">
              <a:lnSpc>
                <a:spcPct val="90000"/>
              </a:lnSpc>
            </a:pPr>
            <a:r>
              <a:rPr kumimoji="0" lang="en-US" sz="1000" b="1">
                <a:latin typeface="Symbol" pitchFamily="18" charset="2"/>
              </a:rPr>
              <a:t>I</a:t>
            </a:r>
            <a:endParaRPr kumimoji="0" lang="en-US" sz="1000" b="1"/>
          </a:p>
        </p:txBody>
      </p:sp>
      <p:sp>
        <p:nvSpPr>
          <p:cNvPr id="44" name="Line 1068"/>
          <p:cNvSpPr>
            <a:spLocks noChangeShapeType="1"/>
          </p:cNvSpPr>
          <p:nvPr/>
        </p:nvSpPr>
        <p:spPr bwMode="auto">
          <a:xfrm>
            <a:off x="7620000" y="5037138"/>
            <a:ext cx="233363" cy="160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45" name="Text Box 1069"/>
          <p:cNvSpPr txBox="1">
            <a:spLocks noChangeArrowheads="1"/>
          </p:cNvSpPr>
          <p:nvPr/>
        </p:nvSpPr>
        <p:spPr bwMode="auto">
          <a:xfrm>
            <a:off x="7883525" y="5159375"/>
            <a:ext cx="681038" cy="319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>
              <a:lnSpc>
                <a:spcPct val="90000"/>
              </a:lnSpc>
            </a:pPr>
            <a:r>
              <a:rPr kumimoji="0" lang="en-US" sz="1000" b="1"/>
              <a:t>Film over</a:t>
            </a:r>
          </a:p>
          <a:p>
            <a:pPr>
              <a:lnSpc>
                <a:spcPct val="90000"/>
              </a:lnSpc>
            </a:pPr>
            <a:r>
              <a:rPr kumimoji="0" lang="en-US" sz="1000" b="1"/>
              <a:t>paper blot</a:t>
            </a:r>
          </a:p>
        </p:txBody>
      </p:sp>
      <p:sp>
        <p:nvSpPr>
          <p:cNvPr id="46" name="45 CuadroTexto"/>
          <p:cNvSpPr txBox="1"/>
          <p:nvPr/>
        </p:nvSpPr>
        <p:spPr>
          <a:xfrm>
            <a:off x="323528" y="0"/>
            <a:ext cx="36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3.2. </a:t>
            </a:r>
            <a:r>
              <a:rPr lang="es-ES" sz="2000" b="1" dirty="0" err="1" smtClean="0"/>
              <a:t>Southern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blot</a:t>
            </a:r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184199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263</Words>
  <Application>Microsoft Office PowerPoint</Application>
  <PresentationFormat>Presentación en pantalla (4:3)</PresentationFormat>
  <Paragraphs>109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2</cp:revision>
  <dcterms:created xsi:type="dcterms:W3CDTF">2012-12-09T10:08:47Z</dcterms:created>
  <dcterms:modified xsi:type="dcterms:W3CDTF">2012-12-10T07:42:29Z</dcterms:modified>
</cp:coreProperties>
</file>