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36D-F22A-44EB-8F96-5FD57ED6E3D8}" type="datetimeFigureOut">
              <a:rPr lang="es-ES" smtClean="0"/>
              <a:t>09/12/2012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586-44C8-4D3B-BC27-E95D028527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462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36D-F22A-44EB-8F96-5FD57ED6E3D8}" type="datetimeFigureOut">
              <a:rPr lang="es-ES" smtClean="0"/>
              <a:t>09/12/2012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586-44C8-4D3B-BC27-E95D028527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642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36D-F22A-44EB-8F96-5FD57ED6E3D8}" type="datetimeFigureOut">
              <a:rPr lang="es-ES" smtClean="0"/>
              <a:t>09/12/2012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586-44C8-4D3B-BC27-E95D028527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189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36D-F22A-44EB-8F96-5FD57ED6E3D8}" type="datetimeFigureOut">
              <a:rPr lang="es-ES" smtClean="0"/>
              <a:t>09/12/2012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586-44C8-4D3B-BC27-E95D028527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594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36D-F22A-44EB-8F96-5FD57ED6E3D8}" type="datetimeFigureOut">
              <a:rPr lang="es-ES" smtClean="0"/>
              <a:t>09/12/2012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586-44C8-4D3B-BC27-E95D028527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739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36D-F22A-44EB-8F96-5FD57ED6E3D8}" type="datetimeFigureOut">
              <a:rPr lang="es-ES" smtClean="0"/>
              <a:t>09/12/2012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586-44C8-4D3B-BC27-E95D028527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452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36D-F22A-44EB-8F96-5FD57ED6E3D8}" type="datetimeFigureOut">
              <a:rPr lang="es-ES" smtClean="0"/>
              <a:t>09/12/2012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586-44C8-4D3B-BC27-E95D028527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58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36D-F22A-44EB-8F96-5FD57ED6E3D8}" type="datetimeFigureOut">
              <a:rPr lang="es-ES" smtClean="0"/>
              <a:t>09/12/2012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586-44C8-4D3B-BC27-E95D028527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711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36D-F22A-44EB-8F96-5FD57ED6E3D8}" type="datetimeFigureOut">
              <a:rPr lang="es-ES" smtClean="0"/>
              <a:t>09/12/2012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586-44C8-4D3B-BC27-E95D028527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100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36D-F22A-44EB-8F96-5FD57ED6E3D8}" type="datetimeFigureOut">
              <a:rPr lang="es-ES" smtClean="0"/>
              <a:t>09/12/2012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586-44C8-4D3B-BC27-E95D028527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236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36D-F22A-44EB-8F96-5FD57ED6E3D8}" type="datetimeFigureOut">
              <a:rPr lang="es-ES" smtClean="0"/>
              <a:t>09/12/2012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586-44C8-4D3B-BC27-E95D028527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75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1F36D-F22A-44EB-8F96-5FD57ED6E3D8}" type="datetimeFigureOut">
              <a:rPr lang="es-ES" smtClean="0"/>
              <a:t>09/12/2012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E2586-44C8-4D3B-BC27-E95D028527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673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260648"/>
            <a:ext cx="8136904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26064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UD. IV. GENÈTICA.  Ll. IV. 5. </a:t>
            </a:r>
            <a:r>
              <a:rPr lang="es-ES" b="1" dirty="0" err="1" smtClean="0"/>
              <a:t>Biotecnologia</a:t>
            </a:r>
            <a:endParaRPr lang="es-ES" b="1" dirty="0"/>
          </a:p>
        </p:txBody>
      </p:sp>
      <p:pic>
        <p:nvPicPr>
          <p:cNvPr id="1026" name="Picture 2" descr="http://galeon.hispavista.com/todosobreclonacion/img/dolly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07380"/>
            <a:ext cx="5112568" cy="4357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05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260648"/>
            <a:ext cx="8136904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70132" y="283685"/>
            <a:ext cx="7861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UD. IV. GENÈTICA.  Ll. IV. 5. </a:t>
            </a:r>
            <a:r>
              <a:rPr lang="es-ES" dirty="0" err="1" smtClean="0"/>
              <a:t>Biotecnologia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Índex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539552" y="1484784"/>
            <a:ext cx="813690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pPr marL="342900" indent="-342900">
              <a:buAutoNum type="arabicPeriod"/>
            </a:pPr>
            <a:r>
              <a:rPr lang="es-ES" sz="2000" b="1" dirty="0" err="1" smtClean="0"/>
              <a:t>Biotecnologia</a:t>
            </a:r>
            <a:r>
              <a:rPr lang="es-ES" sz="2000" b="1" dirty="0" smtClean="0"/>
              <a:t>:  </a:t>
            </a:r>
            <a:r>
              <a:rPr lang="es-ES" sz="2000" b="1" dirty="0" err="1" smtClean="0"/>
              <a:t>manipulació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materials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genètics</a:t>
            </a:r>
            <a:endParaRPr lang="es-ES" sz="2000" b="1" dirty="0" smtClean="0"/>
          </a:p>
          <a:p>
            <a:pPr marL="342900" indent="-342900">
              <a:buAutoNum type="arabicPeriod"/>
            </a:pPr>
            <a:r>
              <a:rPr lang="es-ES" sz="2000" b="1" dirty="0" smtClean="0"/>
              <a:t>La </a:t>
            </a:r>
            <a:r>
              <a:rPr lang="es-ES" sz="2000" b="1" dirty="0" err="1" smtClean="0"/>
              <a:t>clonació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l’ADN</a:t>
            </a:r>
            <a:endParaRPr lang="es-ES" sz="2000" b="1" dirty="0" smtClean="0"/>
          </a:p>
          <a:p>
            <a:r>
              <a:rPr lang="es-ES" sz="2000" b="1" dirty="0"/>
              <a:t> </a:t>
            </a:r>
            <a:r>
              <a:rPr lang="es-ES" sz="2000" b="1" dirty="0" smtClean="0"/>
              <a:t>     2.1. ADN </a:t>
            </a:r>
            <a:r>
              <a:rPr lang="es-ES" sz="2000" b="1" dirty="0" err="1" smtClean="0"/>
              <a:t>recombinant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enzims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restricció</a:t>
            </a:r>
            <a:endParaRPr lang="es-ES" sz="2000" b="1" dirty="0" smtClean="0"/>
          </a:p>
          <a:p>
            <a:r>
              <a:rPr lang="es-ES" sz="2000" b="1" dirty="0"/>
              <a:t> </a:t>
            </a:r>
            <a:r>
              <a:rPr lang="es-ES" sz="2000" b="1" dirty="0" smtClean="0"/>
              <a:t>     2.2. </a:t>
            </a:r>
            <a:r>
              <a:rPr lang="es-ES" sz="2000" b="1" dirty="0" err="1" smtClean="0"/>
              <a:t>Clonació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d’un</a:t>
            </a:r>
            <a:r>
              <a:rPr lang="es-ES" sz="2000" b="1" dirty="0" smtClean="0"/>
              <a:t> gen </a:t>
            </a:r>
            <a:r>
              <a:rPr lang="es-ES" sz="2000" b="1" dirty="0" err="1"/>
              <a:t>e</a:t>
            </a:r>
            <a:r>
              <a:rPr lang="es-ES" sz="2000" b="1" dirty="0" err="1" smtClean="0"/>
              <a:t>ucariont</a:t>
            </a:r>
            <a:endParaRPr lang="es-ES" sz="2000" b="1" dirty="0" smtClean="0"/>
          </a:p>
          <a:p>
            <a:r>
              <a:rPr lang="es-ES" sz="2000" b="1" dirty="0"/>
              <a:t> </a:t>
            </a:r>
            <a:r>
              <a:rPr lang="es-ES" sz="2000" b="1" dirty="0" smtClean="0"/>
              <a:t>     2.3. </a:t>
            </a:r>
            <a:r>
              <a:rPr lang="es-ES" sz="2000" b="1" dirty="0" err="1" smtClean="0"/>
              <a:t>Genoteques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d’ADN</a:t>
            </a:r>
            <a:endParaRPr lang="es-ES" sz="2000" b="1" dirty="0" smtClean="0"/>
          </a:p>
          <a:p>
            <a:r>
              <a:rPr lang="es-ES" sz="2000" b="1" dirty="0"/>
              <a:t> </a:t>
            </a:r>
            <a:r>
              <a:rPr lang="es-ES" sz="2000" b="1" dirty="0" smtClean="0"/>
              <a:t>     2.4. </a:t>
            </a:r>
            <a:r>
              <a:rPr lang="es-ES" sz="2000" b="1" dirty="0" err="1" smtClean="0"/>
              <a:t>Amplificació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l’ADN</a:t>
            </a:r>
            <a:r>
              <a:rPr lang="es-ES" sz="2000" b="1" dirty="0" smtClean="0"/>
              <a:t>: </a:t>
            </a:r>
            <a:r>
              <a:rPr lang="es-ES" sz="2000" b="1" dirty="0" err="1" smtClean="0"/>
              <a:t>reacció</a:t>
            </a:r>
            <a:r>
              <a:rPr lang="es-ES" sz="2000" b="1" dirty="0" smtClean="0"/>
              <a:t> en cadena de la polimerasa (PCR)</a:t>
            </a:r>
          </a:p>
          <a:p>
            <a:r>
              <a:rPr lang="es-ES" sz="2000" b="1" dirty="0" smtClean="0"/>
              <a:t>3. </a:t>
            </a:r>
            <a:r>
              <a:rPr lang="es-ES" sz="2000" b="1" dirty="0" err="1" smtClean="0"/>
              <a:t>Anàlisi</a:t>
            </a:r>
            <a:r>
              <a:rPr lang="es-ES" sz="2000" b="1" dirty="0" smtClean="0"/>
              <a:t> de la </a:t>
            </a:r>
            <a:r>
              <a:rPr lang="es-ES" sz="2000" b="1" dirty="0" err="1" smtClean="0"/>
              <a:t>fragmentació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l’ADN</a:t>
            </a:r>
            <a:endParaRPr lang="es-ES" sz="2000" b="1" dirty="0" smtClean="0"/>
          </a:p>
          <a:p>
            <a:r>
              <a:rPr lang="es-ES" sz="2000" b="1" dirty="0"/>
              <a:t> </a:t>
            </a:r>
            <a:r>
              <a:rPr lang="es-ES" sz="2000" b="1" dirty="0" smtClean="0"/>
              <a:t>     3.1. </a:t>
            </a:r>
            <a:r>
              <a:rPr lang="es-ES" sz="2000" b="1" dirty="0" err="1" smtClean="0"/>
              <a:t>Electroforesi</a:t>
            </a:r>
            <a:r>
              <a:rPr lang="es-ES" sz="2000" b="1" dirty="0" smtClean="0"/>
              <a:t> en gel</a:t>
            </a:r>
          </a:p>
          <a:p>
            <a:r>
              <a:rPr lang="es-ES" sz="2000" b="1" dirty="0"/>
              <a:t> </a:t>
            </a:r>
            <a:r>
              <a:rPr lang="es-ES" sz="2000" b="1" dirty="0" smtClean="0"/>
              <a:t>     3.2. </a:t>
            </a:r>
            <a:r>
              <a:rPr lang="es-ES" sz="2000" b="1" dirty="0" err="1" smtClean="0"/>
              <a:t>Southern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blot</a:t>
            </a:r>
            <a:endParaRPr lang="es-ES" sz="2000" b="1" dirty="0" smtClean="0"/>
          </a:p>
          <a:p>
            <a:r>
              <a:rPr lang="es-ES" sz="2000" b="1" dirty="0" smtClean="0"/>
              <a:t>4. </a:t>
            </a:r>
            <a:r>
              <a:rPr lang="es-ES" sz="2000" b="1" dirty="0" err="1" smtClean="0"/>
              <a:t>Estudi</a:t>
            </a:r>
            <a:r>
              <a:rPr lang="es-ES" sz="2000" b="1" dirty="0" smtClean="0"/>
              <a:t> de la </a:t>
            </a:r>
            <a:r>
              <a:rPr lang="es-ES" sz="2000" b="1" dirty="0" err="1" smtClean="0"/>
              <a:t>seqüència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d’ADN</a:t>
            </a:r>
            <a:r>
              <a:rPr lang="es-ES" sz="2000" b="1" dirty="0" smtClean="0"/>
              <a:t>. </a:t>
            </a:r>
            <a:r>
              <a:rPr lang="es-ES" sz="2000" b="1" dirty="0" err="1" smtClean="0"/>
              <a:t>Mètode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didesoxi</a:t>
            </a:r>
            <a:r>
              <a:rPr lang="es-ES" sz="2000" b="1" dirty="0" smtClean="0"/>
              <a:t>.</a:t>
            </a:r>
          </a:p>
          <a:p>
            <a:r>
              <a:rPr lang="es-ES" sz="2000" b="1" dirty="0"/>
              <a:t>5</a:t>
            </a:r>
            <a:r>
              <a:rPr lang="es-ES" sz="2000" b="1" dirty="0" smtClean="0"/>
              <a:t>. </a:t>
            </a:r>
            <a:r>
              <a:rPr lang="es-ES" sz="2000" b="1" dirty="0" err="1" smtClean="0"/>
              <a:t>Algunes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aplicacions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l’enginyeria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genètica</a:t>
            </a:r>
            <a:r>
              <a:rPr lang="es-ES" sz="2000" b="1" dirty="0" smtClean="0"/>
              <a:t>.</a:t>
            </a:r>
          </a:p>
          <a:p>
            <a:r>
              <a:rPr lang="es-ES" sz="2000" b="1" dirty="0" smtClean="0"/>
              <a:t>      5.1. </a:t>
            </a:r>
            <a:r>
              <a:rPr lang="es-ES" sz="2000" b="1" dirty="0" err="1" smtClean="0"/>
              <a:t>Clonació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d’organismes</a:t>
            </a:r>
            <a:endParaRPr lang="es-ES" sz="2000" b="1" dirty="0" smtClean="0"/>
          </a:p>
          <a:p>
            <a:r>
              <a:rPr lang="es-ES" sz="2000" b="1" dirty="0"/>
              <a:t> </a:t>
            </a:r>
            <a:r>
              <a:rPr lang="es-ES" sz="2000" b="1" dirty="0" smtClean="0"/>
              <a:t>     5.2. </a:t>
            </a:r>
            <a:r>
              <a:rPr lang="es-ES" sz="2000" b="1" dirty="0" err="1" smtClean="0"/>
              <a:t>Aplicacions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mèdiques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191216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260648"/>
            <a:ext cx="8136904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260648"/>
            <a:ext cx="784887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UD. IV. GENÈTICA.  Ll. IV. 5. </a:t>
            </a:r>
            <a:r>
              <a:rPr lang="es-ES" dirty="0" err="1" smtClean="0"/>
              <a:t>Biotecnologia</a:t>
            </a:r>
            <a:endParaRPr lang="es-ES" dirty="0" smtClean="0"/>
          </a:p>
          <a:p>
            <a:endParaRPr lang="es-ES" dirty="0"/>
          </a:p>
          <a:p>
            <a:r>
              <a:rPr lang="es-ES" sz="2000" dirty="0" smtClean="0"/>
              <a:t>1. </a:t>
            </a:r>
            <a:r>
              <a:rPr lang="es-ES" sz="2000" dirty="0" err="1" smtClean="0"/>
              <a:t>Biotecnologia</a:t>
            </a:r>
            <a:r>
              <a:rPr lang="es-ES" sz="2000" dirty="0"/>
              <a:t>:  </a:t>
            </a:r>
            <a:r>
              <a:rPr lang="es-ES" sz="2000" dirty="0" err="1"/>
              <a:t>manipulació</a:t>
            </a:r>
            <a:r>
              <a:rPr lang="es-ES" sz="2000" dirty="0"/>
              <a:t> </a:t>
            </a:r>
            <a:r>
              <a:rPr lang="es-ES" sz="2000" dirty="0" err="1"/>
              <a:t>dels</a:t>
            </a:r>
            <a:r>
              <a:rPr lang="es-ES" sz="2000" dirty="0"/>
              <a:t> </a:t>
            </a:r>
            <a:r>
              <a:rPr lang="es-ES" sz="2000" dirty="0" err="1"/>
              <a:t>materials</a:t>
            </a:r>
            <a:r>
              <a:rPr lang="es-ES" sz="2000" dirty="0"/>
              <a:t> </a:t>
            </a:r>
            <a:r>
              <a:rPr lang="es-ES" sz="2000" dirty="0" err="1"/>
              <a:t>genètics</a:t>
            </a:r>
            <a:endParaRPr lang="es-ES" sz="2000" dirty="0"/>
          </a:p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683568" y="1700808"/>
            <a:ext cx="763284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err="1" smtClean="0"/>
              <a:t>Tracta</a:t>
            </a:r>
            <a:r>
              <a:rPr lang="es-ES" sz="2000" b="1" dirty="0" smtClean="0"/>
              <a:t> de la </a:t>
            </a:r>
            <a:r>
              <a:rPr lang="es-ES" sz="2000" b="1" dirty="0" err="1" smtClean="0"/>
              <a:t>manipulació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materials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genètics</a:t>
            </a:r>
            <a:r>
              <a:rPr lang="es-ES" sz="2000" b="1" dirty="0" smtClean="0"/>
              <a:t> per </a:t>
            </a:r>
            <a:r>
              <a:rPr lang="es-ES" sz="2000" b="1" dirty="0" err="1" smtClean="0"/>
              <a:t>aconseguir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productes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útils</a:t>
            </a:r>
            <a:r>
              <a:rPr lang="es-ES" sz="2000" b="1" dirty="0" smtClean="0"/>
              <a:t>. </a:t>
            </a:r>
            <a:r>
              <a:rPr lang="es-ES" sz="2000" b="1" dirty="0" err="1" smtClean="0"/>
              <a:t>Aplicacions</a:t>
            </a:r>
            <a:r>
              <a:rPr lang="es-ES" sz="2000" b="1" dirty="0" smtClean="0"/>
              <a:t> en medicina, agricultura, </a:t>
            </a:r>
            <a:r>
              <a:rPr lang="es-ES" sz="2000" b="1" dirty="0" err="1" smtClean="0"/>
              <a:t>nutrició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ecologia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criminologia</a:t>
            </a:r>
            <a:r>
              <a:rPr lang="es-ES" sz="2000" b="1" dirty="0" smtClean="0"/>
              <a:t>.</a:t>
            </a:r>
          </a:p>
          <a:p>
            <a:endParaRPr lang="es-ES" sz="2000" b="1" dirty="0"/>
          </a:p>
          <a:p>
            <a:r>
              <a:rPr lang="es-ES" sz="2000" b="1" dirty="0" smtClean="0"/>
              <a:t>Un </a:t>
            </a:r>
            <a:r>
              <a:rPr lang="es-ES" sz="2000" b="1" dirty="0" err="1" smtClean="0"/>
              <a:t>altre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nom</a:t>
            </a:r>
            <a:r>
              <a:rPr lang="es-ES" sz="2000" b="1" dirty="0" smtClean="0"/>
              <a:t>: </a:t>
            </a:r>
            <a:r>
              <a:rPr lang="es-ES" sz="2000" b="1" dirty="0" err="1" smtClean="0"/>
              <a:t>enginyeria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genètica</a:t>
            </a:r>
            <a:r>
              <a:rPr lang="es-ES" sz="2000" b="1" dirty="0" smtClean="0"/>
              <a:t>.</a:t>
            </a:r>
          </a:p>
          <a:p>
            <a:endParaRPr lang="es-ES" sz="2000" b="1" dirty="0"/>
          </a:p>
          <a:p>
            <a:r>
              <a:rPr lang="es-ES" sz="2000" b="1" dirty="0" smtClean="0"/>
              <a:t>1960: </a:t>
            </a:r>
            <a:r>
              <a:rPr lang="es-ES" sz="2000" b="1" dirty="0" err="1" smtClean="0"/>
              <a:t>Inici</a:t>
            </a:r>
            <a:r>
              <a:rPr lang="es-ES" sz="2000" b="1" dirty="0" smtClean="0"/>
              <a:t> en la posada a </a:t>
            </a:r>
            <a:r>
              <a:rPr lang="es-ES" sz="2000" b="1" dirty="0" err="1" smtClean="0"/>
              <a:t>punt</a:t>
            </a:r>
            <a:r>
              <a:rPr lang="es-ES" sz="2000" b="1" dirty="0" smtClean="0"/>
              <a:t> de la </a:t>
            </a:r>
            <a:r>
              <a:rPr lang="es-ES" sz="2000" b="1" dirty="0" err="1" smtClean="0"/>
              <a:t>tècnica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l’ADN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recombinant</a:t>
            </a:r>
            <a:r>
              <a:rPr lang="es-ES" sz="2000" b="1" dirty="0" smtClean="0"/>
              <a:t>.</a:t>
            </a:r>
          </a:p>
          <a:p>
            <a:endParaRPr lang="es-ES" sz="2000" b="1" dirty="0"/>
          </a:p>
          <a:p>
            <a:r>
              <a:rPr lang="es-ES" sz="2000" b="1" dirty="0" err="1" smtClean="0"/>
              <a:t>Avenços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constants</a:t>
            </a:r>
            <a:r>
              <a:rPr lang="es-ES" sz="2000" b="1" dirty="0" smtClean="0"/>
              <a:t> en el </a:t>
            </a:r>
            <a:r>
              <a:rPr lang="es-ES" sz="2000" b="1" dirty="0" err="1" smtClean="0"/>
              <a:t>funcionament</a:t>
            </a:r>
            <a:r>
              <a:rPr lang="es-ES" sz="2000" b="1" dirty="0" smtClean="0"/>
              <a:t> del material </a:t>
            </a:r>
            <a:r>
              <a:rPr lang="es-ES" sz="2000" b="1" dirty="0" err="1" smtClean="0"/>
              <a:t>genètic</a:t>
            </a:r>
            <a:endParaRPr lang="es-ES" sz="2000" b="1" dirty="0" smtClean="0"/>
          </a:p>
          <a:p>
            <a:endParaRPr lang="es-ES" sz="2000" b="1" dirty="0"/>
          </a:p>
          <a:p>
            <a:r>
              <a:rPr lang="es-ES" sz="2000" b="1" dirty="0" smtClean="0"/>
              <a:t>1990-2001. </a:t>
            </a:r>
            <a:r>
              <a:rPr lang="es-ES" sz="2000" b="1" dirty="0" err="1" smtClean="0"/>
              <a:t>Projecte</a:t>
            </a:r>
            <a:r>
              <a:rPr lang="es-ES" sz="2000" b="1" dirty="0" smtClean="0"/>
              <a:t> Genoma </a:t>
            </a:r>
            <a:r>
              <a:rPr lang="es-ES" sz="2000" b="1" dirty="0" err="1" smtClean="0"/>
              <a:t>Humà</a:t>
            </a:r>
            <a:r>
              <a:rPr lang="es-ES" sz="2000" b="1" dirty="0" smtClean="0"/>
              <a:t>. </a:t>
            </a:r>
          </a:p>
          <a:p>
            <a:endParaRPr lang="es-ES" sz="2000" b="1" dirty="0"/>
          </a:p>
          <a:p>
            <a:r>
              <a:rPr lang="es-ES" sz="2000" b="1" dirty="0" err="1" smtClean="0"/>
              <a:t>Setembre</a:t>
            </a:r>
            <a:r>
              <a:rPr lang="es-ES" sz="2000" b="1" dirty="0" smtClean="0"/>
              <a:t> 2012. </a:t>
            </a:r>
            <a:r>
              <a:rPr lang="es-ES" sz="2000" b="1" dirty="0" err="1" smtClean="0"/>
              <a:t>Projecte</a:t>
            </a:r>
            <a:r>
              <a:rPr lang="es-ES" sz="2000" b="1" dirty="0" smtClean="0"/>
              <a:t> ENCODE. </a:t>
            </a:r>
            <a:r>
              <a:rPr lang="es-ES" sz="2000" b="1" dirty="0" err="1" smtClean="0"/>
              <a:t>Enciclopèdia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elements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l’ADN</a:t>
            </a:r>
            <a:r>
              <a:rPr lang="es-ES" sz="2000" b="1" dirty="0" smtClean="0"/>
              <a:t>.</a:t>
            </a:r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32846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260648"/>
            <a:ext cx="8136904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260648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UD. IV. GENÈTICA.  Ll. IV. 5. </a:t>
            </a:r>
            <a:r>
              <a:rPr lang="es-ES" dirty="0" err="1" smtClean="0"/>
              <a:t>Biotecnologia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2. La </a:t>
            </a:r>
            <a:r>
              <a:rPr lang="es-ES" dirty="0" err="1" smtClean="0"/>
              <a:t>clonació</a:t>
            </a:r>
            <a:r>
              <a:rPr lang="es-ES" dirty="0" smtClean="0"/>
              <a:t> de </a:t>
            </a:r>
            <a:r>
              <a:rPr lang="es-ES" dirty="0" err="1" smtClean="0"/>
              <a:t>l’ADN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683568" y="1772816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/>
              <a:t>Permet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obtenir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moltes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còpies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d’un</a:t>
            </a:r>
            <a:r>
              <a:rPr lang="es-ES" sz="2400" b="1" dirty="0" smtClean="0"/>
              <a:t> gen.</a:t>
            </a:r>
          </a:p>
          <a:p>
            <a:endParaRPr lang="es-ES" sz="2400" b="1" dirty="0"/>
          </a:p>
          <a:p>
            <a:r>
              <a:rPr lang="es-ES" sz="2400" b="1" dirty="0" smtClean="0"/>
              <a:t>Hi ha </a:t>
            </a:r>
            <a:r>
              <a:rPr lang="es-ES" sz="2400" b="1" dirty="0" err="1" smtClean="0"/>
              <a:t>diverses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tècniques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però</a:t>
            </a:r>
            <a:r>
              <a:rPr lang="es-ES" sz="2400" b="1" dirty="0" smtClean="0"/>
              <a:t> la </a:t>
            </a:r>
            <a:r>
              <a:rPr lang="es-ES" sz="2400" b="1" dirty="0" err="1" smtClean="0"/>
              <a:t>més</a:t>
            </a:r>
            <a:r>
              <a:rPr lang="es-ES" sz="2400" b="1" dirty="0" smtClean="0"/>
              <a:t> comuna </a:t>
            </a:r>
            <a:r>
              <a:rPr lang="es-ES" sz="2400" b="1" dirty="0" err="1" smtClean="0"/>
              <a:t>és</a:t>
            </a:r>
            <a:r>
              <a:rPr lang="es-ES" sz="2400" b="1" dirty="0" smtClean="0"/>
              <a:t> usar </a:t>
            </a:r>
            <a:r>
              <a:rPr lang="es-ES" sz="2400" b="1" dirty="0" err="1" smtClean="0"/>
              <a:t>plàsmids</a:t>
            </a:r>
            <a:r>
              <a:rPr lang="es-ES" sz="2400" b="1" dirty="0" smtClean="0"/>
              <a:t> de </a:t>
            </a:r>
            <a:r>
              <a:rPr lang="es-ES" sz="2400" b="1" i="1" dirty="0" err="1" smtClean="0"/>
              <a:t>Escherichia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coli</a:t>
            </a:r>
            <a:r>
              <a:rPr lang="es-ES" sz="2400" b="1" dirty="0" smtClean="0"/>
              <a:t>.</a:t>
            </a:r>
          </a:p>
          <a:p>
            <a:endParaRPr lang="es-ES" sz="2400" b="1" dirty="0"/>
          </a:p>
          <a:p>
            <a:r>
              <a:rPr lang="es-ES" sz="2400" b="1" dirty="0" smtClean="0"/>
              <a:t>Es forma ADN </a:t>
            </a:r>
            <a:r>
              <a:rPr lang="es-ES" sz="2400" b="1" dirty="0" err="1" smtClean="0"/>
              <a:t>recombinant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és</a:t>
            </a:r>
            <a:r>
              <a:rPr lang="es-ES" sz="2400" b="1" dirty="0" smtClean="0"/>
              <a:t> a </a:t>
            </a:r>
            <a:r>
              <a:rPr lang="es-ES" sz="2400" b="1" dirty="0" err="1" smtClean="0"/>
              <a:t>dir</a:t>
            </a:r>
            <a:r>
              <a:rPr lang="es-ES" sz="2400" b="1" dirty="0" smtClean="0"/>
              <a:t>, ADN que </a:t>
            </a:r>
            <a:r>
              <a:rPr lang="es-ES" sz="2400" b="1" dirty="0" err="1" smtClean="0"/>
              <a:t>s’ha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format</a:t>
            </a:r>
            <a:r>
              <a:rPr lang="es-ES" sz="2400" b="1" dirty="0" smtClean="0"/>
              <a:t> a partir de dos </a:t>
            </a:r>
            <a:r>
              <a:rPr lang="es-ES" sz="2400" b="1" dirty="0" err="1" smtClean="0"/>
              <a:t>organismes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diferents</a:t>
            </a:r>
            <a:r>
              <a:rPr lang="es-ES" sz="2400" b="1" dirty="0" smtClean="0"/>
              <a:t>.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67078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394" y="227013"/>
            <a:ext cx="5481637" cy="640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1027"/>
          <p:cNvSpPr txBox="1">
            <a:spLocks noChangeArrowheads="1"/>
          </p:cNvSpPr>
          <p:nvPr/>
        </p:nvSpPr>
        <p:spPr>
          <a:xfrm>
            <a:off x="152400" y="0"/>
            <a:ext cx="1981200" cy="304800"/>
          </a:xfrm>
          <a:prstGeom prst="rect">
            <a:avLst/>
          </a:prstGeom>
          <a:noFill/>
          <a:ln/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dirty="0" smtClean="0"/>
              <a:t> </a:t>
            </a:r>
            <a:endParaRPr lang="en-US" sz="1500" dirty="0"/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2868613" y="284163"/>
            <a:ext cx="687387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Bacterium</a:t>
            </a:r>
            <a:endParaRPr kumimoji="0" lang="en-US" sz="1200" b="1"/>
          </a:p>
        </p:txBody>
      </p:sp>
      <p:sp>
        <p:nvSpPr>
          <p:cNvPr id="5" name="Text Box 1029"/>
          <p:cNvSpPr txBox="1">
            <a:spLocks noChangeArrowheads="1"/>
          </p:cNvSpPr>
          <p:nvPr/>
        </p:nvSpPr>
        <p:spPr bwMode="auto">
          <a:xfrm>
            <a:off x="2432050" y="1189038"/>
            <a:ext cx="858838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Bacterial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chromosome</a:t>
            </a:r>
            <a:endParaRPr kumimoji="0" lang="en-US" sz="1200" b="1"/>
          </a:p>
        </p:txBody>
      </p:sp>
      <p:sp>
        <p:nvSpPr>
          <p:cNvPr id="6" name="Line 1030"/>
          <p:cNvSpPr>
            <a:spLocks noChangeShapeType="1"/>
          </p:cNvSpPr>
          <p:nvPr/>
        </p:nvSpPr>
        <p:spPr bwMode="auto">
          <a:xfrm flipV="1">
            <a:off x="2713038" y="960438"/>
            <a:ext cx="0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7" name="Line 1031"/>
          <p:cNvSpPr>
            <a:spLocks noChangeShapeType="1"/>
          </p:cNvSpPr>
          <p:nvPr/>
        </p:nvSpPr>
        <p:spPr bwMode="auto">
          <a:xfrm flipV="1">
            <a:off x="3479800" y="935038"/>
            <a:ext cx="0" cy="233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8" name="Text Box 1032"/>
          <p:cNvSpPr txBox="1">
            <a:spLocks noChangeArrowheads="1"/>
          </p:cNvSpPr>
          <p:nvPr/>
        </p:nvSpPr>
        <p:spPr bwMode="auto">
          <a:xfrm>
            <a:off x="3379788" y="1189038"/>
            <a:ext cx="544512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Plasmid</a:t>
            </a:r>
            <a:endParaRPr kumimoji="0" lang="en-US" sz="1200" b="1"/>
          </a:p>
        </p:txBody>
      </p:sp>
      <p:sp>
        <p:nvSpPr>
          <p:cNvPr id="9" name="Text Box 1033"/>
          <p:cNvSpPr txBox="1">
            <a:spLocks noChangeArrowheads="1"/>
          </p:cNvSpPr>
          <p:nvPr/>
        </p:nvSpPr>
        <p:spPr bwMode="auto">
          <a:xfrm>
            <a:off x="4106863" y="485775"/>
            <a:ext cx="118110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Gene inserted into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plasmid</a:t>
            </a:r>
            <a:endParaRPr kumimoji="0" lang="en-US" sz="1200" b="1"/>
          </a:p>
        </p:txBody>
      </p:sp>
      <p:sp>
        <p:nvSpPr>
          <p:cNvPr id="10" name="Text Box 1034"/>
          <p:cNvSpPr txBox="1">
            <a:spLocks noChangeArrowheads="1"/>
          </p:cNvSpPr>
          <p:nvPr/>
        </p:nvSpPr>
        <p:spPr bwMode="auto">
          <a:xfrm>
            <a:off x="5338763" y="258763"/>
            <a:ext cx="1265237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Cell containing gene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of interest</a:t>
            </a:r>
            <a:endParaRPr kumimoji="0" lang="en-US" sz="1200" b="1"/>
          </a:p>
        </p:txBody>
      </p:sp>
      <p:sp>
        <p:nvSpPr>
          <p:cNvPr id="11" name="Text Box 1035"/>
          <p:cNvSpPr txBox="1">
            <a:spLocks noChangeArrowheads="1"/>
          </p:cNvSpPr>
          <p:nvPr/>
        </p:nvSpPr>
        <p:spPr bwMode="auto">
          <a:xfrm>
            <a:off x="5118100" y="1381125"/>
            <a:ext cx="5445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Gene of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interest</a:t>
            </a:r>
            <a:endParaRPr kumimoji="0" lang="en-US" sz="1200" b="1"/>
          </a:p>
        </p:txBody>
      </p:sp>
      <p:sp>
        <p:nvSpPr>
          <p:cNvPr id="12" name="Line 1036"/>
          <p:cNvSpPr>
            <a:spLocks noChangeShapeType="1"/>
          </p:cNvSpPr>
          <p:nvPr/>
        </p:nvSpPr>
        <p:spPr bwMode="auto">
          <a:xfrm flipH="1" flipV="1">
            <a:off x="4813300" y="1338263"/>
            <a:ext cx="282575" cy="109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3" name="Line 1037"/>
          <p:cNvSpPr>
            <a:spLocks noChangeShapeType="1"/>
          </p:cNvSpPr>
          <p:nvPr/>
        </p:nvSpPr>
        <p:spPr bwMode="auto">
          <a:xfrm flipV="1">
            <a:off x="5629275" y="1058863"/>
            <a:ext cx="165100" cy="3508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4" name="Line 1038"/>
          <p:cNvSpPr>
            <a:spLocks noChangeShapeType="1"/>
          </p:cNvSpPr>
          <p:nvPr/>
        </p:nvSpPr>
        <p:spPr bwMode="auto">
          <a:xfrm flipH="1" flipV="1">
            <a:off x="5934075" y="1163638"/>
            <a:ext cx="142875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5" name="Text Box 1039"/>
          <p:cNvSpPr txBox="1">
            <a:spLocks noChangeArrowheads="1"/>
          </p:cNvSpPr>
          <p:nvPr/>
        </p:nvSpPr>
        <p:spPr bwMode="auto">
          <a:xfrm>
            <a:off x="5988050" y="1541463"/>
            <a:ext cx="8540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DNA of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chromosome</a:t>
            </a:r>
            <a:endParaRPr kumimoji="0" lang="en-US" sz="1200" b="1"/>
          </a:p>
        </p:txBody>
      </p:sp>
      <p:sp>
        <p:nvSpPr>
          <p:cNvPr id="16" name="Text Box 1040"/>
          <p:cNvSpPr txBox="1">
            <a:spLocks noChangeArrowheads="1"/>
          </p:cNvSpPr>
          <p:nvPr/>
        </p:nvSpPr>
        <p:spPr bwMode="auto">
          <a:xfrm>
            <a:off x="3468688" y="1460500"/>
            <a:ext cx="922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Recombinant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DNA (plasmid)</a:t>
            </a:r>
            <a:endParaRPr kumimoji="0" lang="en-US" sz="1200" b="1"/>
          </a:p>
        </p:txBody>
      </p:sp>
      <p:sp>
        <p:nvSpPr>
          <p:cNvPr id="17" name="Text Box 1041"/>
          <p:cNvSpPr txBox="1">
            <a:spLocks noChangeArrowheads="1"/>
          </p:cNvSpPr>
          <p:nvPr/>
        </p:nvSpPr>
        <p:spPr bwMode="auto">
          <a:xfrm>
            <a:off x="4772025" y="1766888"/>
            <a:ext cx="10239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Plasmid put into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bacterial cell</a:t>
            </a:r>
            <a:endParaRPr kumimoji="0" lang="en-US" sz="1200" b="1"/>
          </a:p>
        </p:txBody>
      </p:sp>
      <p:sp>
        <p:nvSpPr>
          <p:cNvPr id="18" name="Text Box 1042"/>
          <p:cNvSpPr txBox="1">
            <a:spLocks noChangeArrowheads="1"/>
          </p:cNvSpPr>
          <p:nvPr/>
        </p:nvSpPr>
        <p:spPr bwMode="auto">
          <a:xfrm>
            <a:off x="3063875" y="2239963"/>
            <a:ext cx="842963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Recombinant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bacterium</a:t>
            </a:r>
            <a:endParaRPr kumimoji="0" lang="en-US" sz="1200" b="1"/>
          </a:p>
        </p:txBody>
      </p:sp>
      <p:sp>
        <p:nvSpPr>
          <p:cNvPr id="19" name="Text Box 1043"/>
          <p:cNvSpPr txBox="1">
            <a:spLocks noChangeArrowheads="1"/>
          </p:cNvSpPr>
          <p:nvPr/>
        </p:nvSpPr>
        <p:spPr bwMode="auto">
          <a:xfrm>
            <a:off x="5502275" y="2609850"/>
            <a:ext cx="1612900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Host cell grown in culture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to form a clone of cells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containing the “cloned”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gene of interest</a:t>
            </a:r>
            <a:endParaRPr kumimoji="0" lang="en-US" sz="1200" b="1"/>
          </a:p>
        </p:txBody>
      </p:sp>
      <p:sp>
        <p:nvSpPr>
          <p:cNvPr id="20" name="Text Box 1044"/>
          <p:cNvSpPr txBox="1">
            <a:spLocks noChangeArrowheads="1"/>
          </p:cNvSpPr>
          <p:nvPr/>
        </p:nvSpPr>
        <p:spPr bwMode="auto">
          <a:xfrm>
            <a:off x="5351463" y="3422650"/>
            <a:ext cx="1189037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Protein expressed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by gene of interest</a:t>
            </a:r>
            <a:endParaRPr kumimoji="0" lang="en-US" sz="1200" b="1"/>
          </a:p>
        </p:txBody>
      </p:sp>
      <p:sp>
        <p:nvSpPr>
          <p:cNvPr id="21" name="Line 1045"/>
          <p:cNvSpPr>
            <a:spLocks noChangeShapeType="1"/>
          </p:cNvSpPr>
          <p:nvPr/>
        </p:nvSpPr>
        <p:spPr bwMode="auto">
          <a:xfrm>
            <a:off x="5148263" y="3332163"/>
            <a:ext cx="177800" cy="168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2" name="Line 1046"/>
          <p:cNvSpPr>
            <a:spLocks noChangeShapeType="1"/>
          </p:cNvSpPr>
          <p:nvPr/>
        </p:nvSpPr>
        <p:spPr bwMode="auto">
          <a:xfrm flipH="1" flipV="1">
            <a:off x="3570288" y="3513138"/>
            <a:ext cx="312737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3" name="Text Box 1047"/>
          <p:cNvSpPr txBox="1">
            <a:spLocks noChangeArrowheads="1"/>
          </p:cNvSpPr>
          <p:nvPr/>
        </p:nvSpPr>
        <p:spPr bwMode="auto">
          <a:xfrm>
            <a:off x="5651500" y="3811588"/>
            <a:ext cx="1122363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Protein harvested</a:t>
            </a:r>
            <a:endParaRPr kumimoji="0" lang="en-US" sz="1200" b="1"/>
          </a:p>
        </p:txBody>
      </p:sp>
      <p:sp>
        <p:nvSpPr>
          <p:cNvPr id="24" name="Text Box 1048"/>
          <p:cNvSpPr txBox="1">
            <a:spLocks noChangeArrowheads="1"/>
          </p:cNvSpPr>
          <p:nvPr/>
        </p:nvSpPr>
        <p:spPr bwMode="auto">
          <a:xfrm>
            <a:off x="3054350" y="3435350"/>
            <a:ext cx="541338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80000"/>
              </a:lnSpc>
            </a:pPr>
            <a:r>
              <a:rPr kumimoji="0" lang="en-US" sz="1000" b="1"/>
              <a:t>Gene of</a:t>
            </a:r>
          </a:p>
          <a:p>
            <a:pPr>
              <a:lnSpc>
                <a:spcPct val="80000"/>
              </a:lnSpc>
            </a:pPr>
            <a:r>
              <a:rPr kumimoji="0" lang="en-US" sz="1000" b="1"/>
              <a:t>interest</a:t>
            </a:r>
            <a:endParaRPr kumimoji="0" lang="en-US" sz="1200" b="1"/>
          </a:p>
        </p:txBody>
      </p:sp>
      <p:sp>
        <p:nvSpPr>
          <p:cNvPr id="25" name="Text Box 1049"/>
          <p:cNvSpPr txBox="1">
            <a:spLocks noChangeArrowheads="1"/>
          </p:cNvSpPr>
          <p:nvPr/>
        </p:nvSpPr>
        <p:spPr bwMode="auto">
          <a:xfrm>
            <a:off x="2482850" y="3790950"/>
            <a:ext cx="936625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Copies of gene</a:t>
            </a:r>
            <a:endParaRPr kumimoji="0" lang="en-US" sz="1200" b="1"/>
          </a:p>
        </p:txBody>
      </p:sp>
      <p:sp>
        <p:nvSpPr>
          <p:cNvPr id="26" name="Text Box 1050"/>
          <p:cNvSpPr txBox="1">
            <a:spLocks noChangeArrowheads="1"/>
          </p:cNvSpPr>
          <p:nvPr/>
        </p:nvSpPr>
        <p:spPr bwMode="auto">
          <a:xfrm>
            <a:off x="2173288" y="4276725"/>
            <a:ext cx="604837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Basic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research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on gene</a:t>
            </a:r>
          </a:p>
        </p:txBody>
      </p:sp>
      <p:sp>
        <p:nvSpPr>
          <p:cNvPr id="27" name="Text Box 1051"/>
          <p:cNvSpPr txBox="1">
            <a:spLocks noChangeArrowheads="1"/>
          </p:cNvSpPr>
          <p:nvPr/>
        </p:nvSpPr>
        <p:spPr bwMode="auto">
          <a:xfrm>
            <a:off x="6292850" y="4291013"/>
            <a:ext cx="604838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Basic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research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on protein</a:t>
            </a:r>
          </a:p>
        </p:txBody>
      </p:sp>
      <p:sp>
        <p:nvSpPr>
          <p:cNvPr id="28" name="Text Box 1052"/>
          <p:cNvSpPr txBox="1">
            <a:spLocks noChangeArrowheads="1"/>
          </p:cNvSpPr>
          <p:nvPr/>
        </p:nvSpPr>
        <p:spPr bwMode="auto">
          <a:xfrm>
            <a:off x="4022725" y="4191000"/>
            <a:ext cx="1258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kumimoji="0" lang="en-US" sz="1000" b="1"/>
              <a:t>Basic research and</a:t>
            </a:r>
          </a:p>
          <a:p>
            <a:pPr>
              <a:lnSpc>
                <a:spcPct val="90000"/>
              </a:lnSpc>
            </a:pPr>
            <a:r>
              <a:rPr kumimoji="0" lang="en-US" sz="1000" b="1"/>
              <a:t>various applications</a:t>
            </a:r>
            <a:endParaRPr kumimoji="0" lang="en-US" sz="1200" b="1"/>
          </a:p>
        </p:txBody>
      </p:sp>
      <p:sp>
        <p:nvSpPr>
          <p:cNvPr id="29" name="Text Box 1053"/>
          <p:cNvSpPr txBox="1">
            <a:spLocks noChangeArrowheads="1"/>
          </p:cNvSpPr>
          <p:nvPr/>
        </p:nvSpPr>
        <p:spPr bwMode="auto">
          <a:xfrm>
            <a:off x="2008188" y="5965825"/>
            <a:ext cx="1220787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Gene for pest</a:t>
            </a:r>
          </a:p>
          <a:p>
            <a:r>
              <a:rPr kumimoji="0" lang="en-US" sz="1000" b="1"/>
              <a:t>resistance inserted</a:t>
            </a:r>
          </a:p>
          <a:p>
            <a:r>
              <a:rPr kumimoji="0" lang="en-US" sz="1000" b="1"/>
              <a:t>into plants</a:t>
            </a:r>
          </a:p>
        </p:txBody>
      </p:sp>
      <p:sp>
        <p:nvSpPr>
          <p:cNvPr id="30" name="Text Box 1054"/>
          <p:cNvSpPr txBox="1">
            <a:spLocks noChangeArrowheads="1"/>
          </p:cNvSpPr>
          <p:nvPr/>
        </p:nvSpPr>
        <p:spPr bwMode="auto">
          <a:xfrm>
            <a:off x="3309938" y="5965825"/>
            <a:ext cx="1271587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Gene used to alter</a:t>
            </a:r>
          </a:p>
          <a:p>
            <a:r>
              <a:rPr kumimoji="0" lang="en-US" sz="1000" b="1"/>
              <a:t>bacteria for cleaning</a:t>
            </a:r>
          </a:p>
          <a:p>
            <a:r>
              <a:rPr kumimoji="0" lang="en-US" sz="1000" b="1"/>
              <a:t>up toxic waste</a:t>
            </a:r>
          </a:p>
        </p:txBody>
      </p:sp>
      <p:sp>
        <p:nvSpPr>
          <p:cNvPr id="31" name="Text Box 1055"/>
          <p:cNvSpPr txBox="1">
            <a:spLocks noChangeArrowheads="1"/>
          </p:cNvSpPr>
          <p:nvPr/>
        </p:nvSpPr>
        <p:spPr bwMode="auto">
          <a:xfrm>
            <a:off x="4706938" y="5965825"/>
            <a:ext cx="1271587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Protein dissolves</a:t>
            </a:r>
          </a:p>
          <a:p>
            <a:r>
              <a:rPr kumimoji="0" lang="en-US" sz="1000" b="1"/>
              <a:t>blood clots in heart</a:t>
            </a:r>
          </a:p>
          <a:p>
            <a:r>
              <a:rPr kumimoji="0" lang="en-US" sz="1000" b="1"/>
              <a:t>attack therapy</a:t>
            </a:r>
          </a:p>
        </p:txBody>
      </p:sp>
      <p:sp>
        <p:nvSpPr>
          <p:cNvPr id="32" name="Text Box 1056"/>
          <p:cNvSpPr txBox="1">
            <a:spLocks noChangeArrowheads="1"/>
          </p:cNvSpPr>
          <p:nvPr/>
        </p:nvSpPr>
        <p:spPr bwMode="auto">
          <a:xfrm>
            <a:off x="6027738" y="5965825"/>
            <a:ext cx="1271587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kumimoji="0" lang="en-US" sz="1000" b="1"/>
              <a:t>Human growth hor-</a:t>
            </a:r>
          </a:p>
          <a:p>
            <a:r>
              <a:rPr kumimoji="0" lang="en-US" sz="1000" b="1"/>
              <a:t>mone treats stunted</a:t>
            </a:r>
          </a:p>
          <a:p>
            <a:r>
              <a:rPr kumimoji="0" lang="en-US" sz="1000" b="1"/>
              <a:t>growth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323528" y="373856"/>
            <a:ext cx="2016224" cy="37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Clonació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0760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389</Words>
  <Application>Microsoft Office PowerPoint</Application>
  <PresentationFormat>Presentación en pantalla (4:3)</PresentationFormat>
  <Paragraphs>91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2</cp:revision>
  <dcterms:created xsi:type="dcterms:W3CDTF">2012-12-09T10:02:17Z</dcterms:created>
  <dcterms:modified xsi:type="dcterms:W3CDTF">2012-12-09T11:05:15Z</dcterms:modified>
</cp:coreProperties>
</file>