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C2F0E-EDCD-4F25-B3E7-6A5251EF26E2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26D1-FC7B-4247-AC21-23F16038B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7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088FCEDF-8249-4B73-8C65-73EC1A5589D2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48" charset="0"/>
              </a:rPr>
              <a:t>Figure 20.12 Research Method: Dideoxy Chain Termination Method for Sequencing DNA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01E830D7-9738-49F4-9055-CCF6F1908FF8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48" charset="0"/>
              </a:rPr>
              <a:t>Figure 20.12 Research Method: Dideoxy Chain Termination Method for Sequencing DNA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49270DD5-62BE-4A57-888B-EC4AD1CC1597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48" charset="0"/>
              </a:rPr>
              <a:t>Figure 20.12 Research Method: Dideoxy Chain Termination Method for Sequencing DNA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9394BE1E-CFF1-48EC-998F-41E23F40103B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48" charset="0"/>
              </a:rPr>
              <a:t>Figure 20.12 Research Method: Dideoxy Chain Termination Method for Sequencing DNA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36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53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66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15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78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20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9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75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8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5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3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3DF93-DE5D-4802-A757-8E6A4A73EAD1}" type="datetimeFigureOut">
              <a:rPr lang="es-ES" smtClean="0"/>
              <a:t>10/12/2012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EA7D-1C17-4388-875A-3F2D38ABDF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8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13690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UD. IV. GENÈTICA.  Ll. IV. 5. </a:t>
            </a:r>
            <a:r>
              <a:rPr lang="es-ES" dirty="0" err="1" smtClean="0"/>
              <a:t>Biotecnologia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4. </a:t>
            </a:r>
            <a:r>
              <a:rPr lang="es-ES" b="1" dirty="0" err="1"/>
              <a:t>Estudi</a:t>
            </a:r>
            <a:r>
              <a:rPr lang="es-ES" b="1" dirty="0"/>
              <a:t> de la </a:t>
            </a:r>
            <a:r>
              <a:rPr lang="es-ES" b="1" dirty="0" err="1"/>
              <a:t>seqüència</a:t>
            </a:r>
            <a:r>
              <a:rPr lang="es-ES" b="1" dirty="0"/>
              <a:t> </a:t>
            </a:r>
            <a:r>
              <a:rPr lang="es-ES" b="1" dirty="0" err="1"/>
              <a:t>d’ADN</a:t>
            </a:r>
            <a:r>
              <a:rPr lang="es-ES" b="1" dirty="0"/>
              <a:t>. </a:t>
            </a:r>
            <a:r>
              <a:rPr lang="es-ES" b="1" dirty="0" err="1"/>
              <a:t>Mètode</a:t>
            </a:r>
            <a:r>
              <a:rPr lang="es-ES" b="1" dirty="0"/>
              <a:t> </a:t>
            </a:r>
            <a:r>
              <a:rPr lang="es-ES" b="1" dirty="0" err="1"/>
              <a:t>didesoxi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17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rav32223_17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77800"/>
            <a:ext cx="7115175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7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20.12</a:t>
            </a:r>
          </a:p>
        </p:txBody>
      </p:sp>
      <p:pic>
        <p:nvPicPr>
          <p:cNvPr id="65539" name="Picture 248" descr="20_12_DideoxyChainTer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36525"/>
            <a:ext cx="50244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473325" y="330200"/>
            <a:ext cx="10366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DNA</a:t>
            </a:r>
            <a:br>
              <a:rPr lang="en-US" sz="1000" b="1"/>
            </a:br>
            <a:r>
              <a:rPr lang="en-US" sz="1000" b="1"/>
              <a:t>(template strand)</a:t>
            </a:r>
          </a:p>
        </p:txBody>
      </p:sp>
      <p:sp>
        <p:nvSpPr>
          <p:cNvPr id="65541" name="Text Box 63"/>
          <p:cNvSpPr txBox="1">
            <a:spLocks noChangeArrowheads="1"/>
          </p:cNvSpPr>
          <p:nvPr/>
        </p:nvSpPr>
        <p:spPr bwMode="auto">
          <a:xfrm>
            <a:off x="2109788" y="152400"/>
            <a:ext cx="749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>
                <a:solidFill>
                  <a:srgbClr val="B52D33"/>
                </a:solidFill>
              </a:rPr>
              <a:t>TECHNIQUE</a:t>
            </a:r>
          </a:p>
        </p:txBody>
      </p:sp>
      <p:sp>
        <p:nvSpPr>
          <p:cNvPr id="65542" name="Text Box 64"/>
          <p:cNvSpPr txBox="1">
            <a:spLocks noChangeArrowheads="1"/>
          </p:cNvSpPr>
          <p:nvPr/>
        </p:nvSpPr>
        <p:spPr bwMode="auto">
          <a:xfrm>
            <a:off x="2701925" y="619125"/>
            <a:ext cx="114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5</a:t>
            </a:r>
            <a:r>
              <a:rPr lang="en-US" sz="1000" b="1">
                <a:sym typeface="Symbol" pitchFamily="48" charset="2"/>
              </a:rPr>
              <a:t></a:t>
            </a:r>
            <a:endParaRPr lang="en-US" sz="1000" b="1"/>
          </a:p>
        </p:txBody>
      </p:sp>
      <p:sp>
        <p:nvSpPr>
          <p:cNvPr id="65543" name="Text Box 65"/>
          <p:cNvSpPr txBox="1">
            <a:spLocks noChangeArrowheads="1"/>
          </p:cNvSpPr>
          <p:nvPr/>
        </p:nvSpPr>
        <p:spPr bwMode="auto">
          <a:xfrm>
            <a:off x="2709863" y="1914525"/>
            <a:ext cx="114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3</a:t>
            </a:r>
            <a:r>
              <a:rPr lang="en-US" sz="1000" b="1">
                <a:sym typeface="Symbol" pitchFamily="48" charset="2"/>
              </a:rPr>
              <a:t></a:t>
            </a:r>
            <a:endParaRPr lang="en-US" sz="1000" b="1"/>
          </a:p>
        </p:txBody>
      </p:sp>
      <p:sp>
        <p:nvSpPr>
          <p:cNvPr id="65544" name="Text Box 66"/>
          <p:cNvSpPr txBox="1">
            <a:spLocks noChangeArrowheads="1"/>
          </p:cNvSpPr>
          <p:nvPr/>
        </p:nvSpPr>
        <p:spPr bwMode="auto">
          <a:xfrm>
            <a:off x="2946400" y="6842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545" name="Text Box 67"/>
          <p:cNvSpPr txBox="1">
            <a:spLocks noChangeArrowheads="1"/>
          </p:cNvSpPr>
          <p:nvPr/>
        </p:nvSpPr>
        <p:spPr bwMode="auto">
          <a:xfrm>
            <a:off x="2947988" y="10969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546" name="Text Box 68"/>
          <p:cNvSpPr txBox="1">
            <a:spLocks noChangeArrowheads="1"/>
          </p:cNvSpPr>
          <p:nvPr/>
        </p:nvSpPr>
        <p:spPr bwMode="auto">
          <a:xfrm>
            <a:off x="2946400" y="14017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547" name="Text Box 69"/>
          <p:cNvSpPr txBox="1">
            <a:spLocks noChangeArrowheads="1"/>
          </p:cNvSpPr>
          <p:nvPr/>
        </p:nvSpPr>
        <p:spPr bwMode="auto">
          <a:xfrm>
            <a:off x="2946400" y="17065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548" name="Text Box 70"/>
          <p:cNvSpPr txBox="1">
            <a:spLocks noChangeArrowheads="1"/>
          </p:cNvSpPr>
          <p:nvPr/>
        </p:nvSpPr>
        <p:spPr bwMode="auto">
          <a:xfrm>
            <a:off x="2944813" y="7921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549" name="Text Box 71"/>
          <p:cNvSpPr txBox="1">
            <a:spLocks noChangeArrowheads="1"/>
          </p:cNvSpPr>
          <p:nvPr/>
        </p:nvSpPr>
        <p:spPr bwMode="auto">
          <a:xfrm>
            <a:off x="2944813" y="11969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550" name="Text Box 72"/>
          <p:cNvSpPr txBox="1">
            <a:spLocks noChangeArrowheads="1"/>
          </p:cNvSpPr>
          <p:nvPr/>
        </p:nvSpPr>
        <p:spPr bwMode="auto">
          <a:xfrm>
            <a:off x="2944813" y="12985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551" name="Text Box 73"/>
          <p:cNvSpPr txBox="1">
            <a:spLocks noChangeArrowheads="1"/>
          </p:cNvSpPr>
          <p:nvPr/>
        </p:nvSpPr>
        <p:spPr bwMode="auto">
          <a:xfrm>
            <a:off x="2944813" y="8921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552" name="Text Box 74"/>
          <p:cNvSpPr txBox="1">
            <a:spLocks noChangeArrowheads="1"/>
          </p:cNvSpPr>
          <p:nvPr/>
        </p:nvSpPr>
        <p:spPr bwMode="auto">
          <a:xfrm>
            <a:off x="2944813" y="15081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553" name="Text Box 75"/>
          <p:cNvSpPr txBox="1">
            <a:spLocks noChangeArrowheads="1"/>
          </p:cNvSpPr>
          <p:nvPr/>
        </p:nvSpPr>
        <p:spPr bwMode="auto">
          <a:xfrm>
            <a:off x="2944813" y="9937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554" name="Text Box 76"/>
          <p:cNvSpPr txBox="1">
            <a:spLocks noChangeArrowheads="1"/>
          </p:cNvSpPr>
          <p:nvPr/>
        </p:nvSpPr>
        <p:spPr bwMode="auto">
          <a:xfrm>
            <a:off x="2944813" y="16113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555" name="Text Box 77"/>
          <p:cNvSpPr txBox="1">
            <a:spLocks noChangeArrowheads="1"/>
          </p:cNvSpPr>
          <p:nvPr/>
        </p:nvSpPr>
        <p:spPr bwMode="auto">
          <a:xfrm>
            <a:off x="2944813" y="18129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556" name="Text Box 78"/>
          <p:cNvSpPr txBox="1">
            <a:spLocks noChangeArrowheads="1"/>
          </p:cNvSpPr>
          <p:nvPr/>
        </p:nvSpPr>
        <p:spPr bwMode="auto">
          <a:xfrm>
            <a:off x="2944813" y="19161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557" name="Text Box 79"/>
          <p:cNvSpPr txBox="1">
            <a:spLocks noChangeArrowheads="1"/>
          </p:cNvSpPr>
          <p:nvPr/>
        </p:nvSpPr>
        <p:spPr bwMode="auto">
          <a:xfrm>
            <a:off x="3727450" y="5969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558" name="Text Box 80"/>
          <p:cNvSpPr txBox="1">
            <a:spLocks noChangeArrowheads="1"/>
          </p:cNvSpPr>
          <p:nvPr/>
        </p:nvSpPr>
        <p:spPr bwMode="auto">
          <a:xfrm>
            <a:off x="3740150" y="6969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559" name="Text Box 81"/>
          <p:cNvSpPr txBox="1">
            <a:spLocks noChangeArrowheads="1"/>
          </p:cNvSpPr>
          <p:nvPr/>
        </p:nvSpPr>
        <p:spPr bwMode="auto">
          <a:xfrm>
            <a:off x="3740150" y="7985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560" name="Text Box 82"/>
          <p:cNvSpPr txBox="1">
            <a:spLocks noChangeArrowheads="1"/>
          </p:cNvSpPr>
          <p:nvPr/>
        </p:nvSpPr>
        <p:spPr bwMode="auto">
          <a:xfrm>
            <a:off x="3740150" y="4937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561" name="Text Box 83"/>
          <p:cNvSpPr txBox="1">
            <a:spLocks noChangeArrowheads="1"/>
          </p:cNvSpPr>
          <p:nvPr/>
        </p:nvSpPr>
        <p:spPr bwMode="auto">
          <a:xfrm>
            <a:off x="3606800" y="1049338"/>
            <a:ext cx="715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DNA</a:t>
            </a:r>
            <a:br>
              <a:rPr lang="en-US" sz="1000" b="1"/>
            </a:br>
            <a:r>
              <a:rPr lang="en-US" sz="1000" b="1"/>
              <a:t>polymerase</a:t>
            </a:r>
          </a:p>
        </p:txBody>
      </p:sp>
      <p:sp>
        <p:nvSpPr>
          <p:cNvPr id="65562" name="Text Box 84"/>
          <p:cNvSpPr txBox="1">
            <a:spLocks noChangeArrowheads="1"/>
          </p:cNvSpPr>
          <p:nvPr/>
        </p:nvSpPr>
        <p:spPr bwMode="auto">
          <a:xfrm>
            <a:off x="3649663" y="314325"/>
            <a:ext cx="4111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Primer</a:t>
            </a:r>
          </a:p>
        </p:txBody>
      </p:sp>
      <p:sp>
        <p:nvSpPr>
          <p:cNvPr id="65563" name="Text Box 85"/>
          <p:cNvSpPr txBox="1">
            <a:spLocks noChangeArrowheads="1"/>
          </p:cNvSpPr>
          <p:nvPr/>
        </p:nvSpPr>
        <p:spPr bwMode="auto">
          <a:xfrm>
            <a:off x="3946525" y="806450"/>
            <a:ext cx="114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5</a:t>
            </a:r>
            <a:r>
              <a:rPr lang="en-US" sz="1000" b="1">
                <a:sym typeface="Symbol" pitchFamily="48" charset="2"/>
              </a:rPr>
              <a:t></a:t>
            </a:r>
            <a:endParaRPr lang="en-US" sz="1000" b="1"/>
          </a:p>
        </p:txBody>
      </p:sp>
      <p:sp>
        <p:nvSpPr>
          <p:cNvPr id="65564" name="Text Box 87"/>
          <p:cNvSpPr txBox="1">
            <a:spLocks noChangeArrowheads="1"/>
          </p:cNvSpPr>
          <p:nvPr/>
        </p:nvSpPr>
        <p:spPr bwMode="auto">
          <a:xfrm>
            <a:off x="3946525" y="441325"/>
            <a:ext cx="114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3</a:t>
            </a:r>
            <a:r>
              <a:rPr lang="en-US" sz="1000" b="1">
                <a:sym typeface="Symbol" pitchFamily="48" charset="2"/>
              </a:rPr>
              <a:t></a:t>
            </a:r>
            <a:endParaRPr lang="en-US" sz="1000" b="1"/>
          </a:p>
        </p:txBody>
      </p:sp>
      <p:sp>
        <p:nvSpPr>
          <p:cNvPr id="65565" name="Text Box 88"/>
          <p:cNvSpPr txBox="1">
            <a:spLocks noChangeArrowheads="1"/>
          </p:cNvSpPr>
          <p:nvPr/>
        </p:nvSpPr>
        <p:spPr bwMode="auto">
          <a:xfrm>
            <a:off x="4545013" y="15843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P</a:t>
            </a:r>
          </a:p>
        </p:txBody>
      </p:sp>
      <p:sp>
        <p:nvSpPr>
          <p:cNvPr id="65566" name="Text Box 89"/>
          <p:cNvSpPr txBox="1">
            <a:spLocks noChangeArrowheads="1"/>
          </p:cNvSpPr>
          <p:nvPr/>
        </p:nvSpPr>
        <p:spPr bwMode="auto">
          <a:xfrm>
            <a:off x="4705350" y="15827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P</a:t>
            </a:r>
          </a:p>
        </p:txBody>
      </p:sp>
      <p:sp>
        <p:nvSpPr>
          <p:cNvPr id="65567" name="Text Box 90"/>
          <p:cNvSpPr txBox="1">
            <a:spLocks noChangeArrowheads="1"/>
          </p:cNvSpPr>
          <p:nvPr/>
        </p:nvSpPr>
        <p:spPr bwMode="auto">
          <a:xfrm>
            <a:off x="4865688" y="15843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P</a:t>
            </a:r>
          </a:p>
        </p:txBody>
      </p:sp>
      <p:sp>
        <p:nvSpPr>
          <p:cNvPr id="65568" name="Text Box 91"/>
          <p:cNvSpPr txBox="1">
            <a:spLocks noChangeArrowheads="1"/>
          </p:cNvSpPr>
          <p:nvPr/>
        </p:nvSpPr>
        <p:spPr bwMode="auto">
          <a:xfrm>
            <a:off x="5010150" y="1889125"/>
            <a:ext cx="20002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OH</a:t>
            </a:r>
          </a:p>
        </p:txBody>
      </p:sp>
      <p:sp>
        <p:nvSpPr>
          <p:cNvPr id="65569" name="Text Box 92"/>
          <p:cNvSpPr txBox="1">
            <a:spLocks noChangeArrowheads="1"/>
          </p:cNvSpPr>
          <p:nvPr/>
        </p:nvSpPr>
        <p:spPr bwMode="auto">
          <a:xfrm>
            <a:off x="5281613" y="16684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5570" name="Text Box 93"/>
          <p:cNvSpPr txBox="1">
            <a:spLocks noChangeArrowheads="1"/>
          </p:cNvSpPr>
          <p:nvPr/>
        </p:nvSpPr>
        <p:spPr bwMode="auto">
          <a:xfrm>
            <a:off x="4689475" y="709613"/>
            <a:ext cx="3175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>
                <a:solidFill>
                  <a:schemeClr val="bg1"/>
                </a:solidFill>
              </a:rPr>
              <a:t>dATP</a:t>
            </a:r>
          </a:p>
        </p:txBody>
      </p:sp>
      <p:sp>
        <p:nvSpPr>
          <p:cNvPr id="65571" name="Text Box 94"/>
          <p:cNvSpPr txBox="1">
            <a:spLocks noChangeArrowheads="1"/>
          </p:cNvSpPr>
          <p:nvPr/>
        </p:nvSpPr>
        <p:spPr bwMode="auto">
          <a:xfrm>
            <a:off x="4679950" y="901700"/>
            <a:ext cx="3175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>
                <a:solidFill>
                  <a:schemeClr val="bg1"/>
                </a:solidFill>
              </a:rPr>
              <a:t>dCTP</a:t>
            </a:r>
          </a:p>
        </p:txBody>
      </p:sp>
      <p:sp>
        <p:nvSpPr>
          <p:cNvPr id="65572" name="Text Box 95"/>
          <p:cNvSpPr txBox="1">
            <a:spLocks noChangeArrowheads="1"/>
          </p:cNvSpPr>
          <p:nvPr/>
        </p:nvSpPr>
        <p:spPr bwMode="auto">
          <a:xfrm>
            <a:off x="4687888" y="1093788"/>
            <a:ext cx="3175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>
                <a:solidFill>
                  <a:schemeClr val="bg1"/>
                </a:solidFill>
              </a:rPr>
              <a:t>dTTP</a:t>
            </a:r>
          </a:p>
        </p:txBody>
      </p:sp>
      <p:sp>
        <p:nvSpPr>
          <p:cNvPr id="65573" name="Text Box 96"/>
          <p:cNvSpPr txBox="1">
            <a:spLocks noChangeArrowheads="1"/>
          </p:cNvSpPr>
          <p:nvPr/>
        </p:nvSpPr>
        <p:spPr bwMode="auto">
          <a:xfrm>
            <a:off x="4679950" y="1281113"/>
            <a:ext cx="3175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>
                <a:solidFill>
                  <a:schemeClr val="bg1"/>
                </a:solidFill>
              </a:rPr>
              <a:t>dGTP</a:t>
            </a:r>
          </a:p>
        </p:txBody>
      </p:sp>
      <p:sp>
        <p:nvSpPr>
          <p:cNvPr id="65574" name="Text Box 97"/>
          <p:cNvSpPr txBox="1">
            <a:spLocks noChangeArrowheads="1"/>
          </p:cNvSpPr>
          <p:nvPr/>
        </p:nvSpPr>
        <p:spPr bwMode="auto">
          <a:xfrm>
            <a:off x="4175125" y="314325"/>
            <a:ext cx="13589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Deoxyribonucleotides</a:t>
            </a:r>
          </a:p>
        </p:txBody>
      </p:sp>
      <p:sp>
        <p:nvSpPr>
          <p:cNvPr id="65575" name="Text Box 98"/>
          <p:cNvSpPr txBox="1">
            <a:spLocks noChangeArrowheads="1"/>
          </p:cNvSpPr>
          <p:nvPr/>
        </p:nvSpPr>
        <p:spPr bwMode="auto">
          <a:xfrm>
            <a:off x="5613400" y="315913"/>
            <a:ext cx="14605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Dideoxyribonucleotides</a:t>
            </a:r>
            <a:br>
              <a:rPr lang="en-US" sz="1000" b="1"/>
            </a:br>
            <a:r>
              <a:rPr lang="en-US" sz="1000" b="1"/>
              <a:t>(fluorescently tagged)</a:t>
            </a:r>
          </a:p>
        </p:txBody>
      </p:sp>
      <p:sp>
        <p:nvSpPr>
          <p:cNvPr id="65576" name="Text Box 99"/>
          <p:cNvSpPr txBox="1">
            <a:spLocks noChangeArrowheads="1"/>
          </p:cNvSpPr>
          <p:nvPr/>
        </p:nvSpPr>
        <p:spPr bwMode="auto">
          <a:xfrm>
            <a:off x="5916613" y="15906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P</a:t>
            </a:r>
          </a:p>
        </p:txBody>
      </p:sp>
      <p:sp>
        <p:nvSpPr>
          <p:cNvPr id="65577" name="Text Box 100"/>
          <p:cNvSpPr txBox="1">
            <a:spLocks noChangeArrowheads="1"/>
          </p:cNvSpPr>
          <p:nvPr/>
        </p:nvSpPr>
        <p:spPr bwMode="auto">
          <a:xfrm>
            <a:off x="6076950" y="158908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P</a:t>
            </a:r>
          </a:p>
        </p:txBody>
      </p:sp>
      <p:sp>
        <p:nvSpPr>
          <p:cNvPr id="65578" name="Text Box 101"/>
          <p:cNvSpPr txBox="1">
            <a:spLocks noChangeArrowheads="1"/>
          </p:cNvSpPr>
          <p:nvPr/>
        </p:nvSpPr>
        <p:spPr bwMode="auto">
          <a:xfrm>
            <a:off x="6237288" y="15906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P</a:t>
            </a:r>
          </a:p>
        </p:txBody>
      </p:sp>
      <p:sp>
        <p:nvSpPr>
          <p:cNvPr id="65579" name="Text Box 102"/>
          <p:cNvSpPr txBox="1">
            <a:spLocks noChangeArrowheads="1"/>
          </p:cNvSpPr>
          <p:nvPr/>
        </p:nvSpPr>
        <p:spPr bwMode="auto">
          <a:xfrm>
            <a:off x="6383338" y="19034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H</a:t>
            </a:r>
          </a:p>
        </p:txBody>
      </p:sp>
      <p:sp>
        <p:nvSpPr>
          <p:cNvPr id="65580" name="Text Box 103"/>
          <p:cNvSpPr txBox="1">
            <a:spLocks noChangeArrowheads="1"/>
          </p:cNvSpPr>
          <p:nvPr/>
        </p:nvSpPr>
        <p:spPr bwMode="auto">
          <a:xfrm>
            <a:off x="6661150" y="166528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581" name="Text Box 104"/>
          <p:cNvSpPr txBox="1">
            <a:spLocks noChangeArrowheads="1"/>
          </p:cNvSpPr>
          <p:nvPr/>
        </p:nvSpPr>
        <p:spPr bwMode="auto">
          <a:xfrm>
            <a:off x="5984875" y="723900"/>
            <a:ext cx="3778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ddATP</a:t>
            </a:r>
          </a:p>
        </p:txBody>
      </p:sp>
      <p:sp>
        <p:nvSpPr>
          <p:cNvPr id="65582" name="Text Box 105"/>
          <p:cNvSpPr txBox="1">
            <a:spLocks noChangeArrowheads="1"/>
          </p:cNvSpPr>
          <p:nvPr/>
        </p:nvSpPr>
        <p:spPr bwMode="auto">
          <a:xfrm>
            <a:off x="5984875" y="908050"/>
            <a:ext cx="3778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ddCTP</a:t>
            </a:r>
          </a:p>
        </p:txBody>
      </p:sp>
      <p:sp>
        <p:nvSpPr>
          <p:cNvPr id="65583" name="Text Box 106"/>
          <p:cNvSpPr txBox="1">
            <a:spLocks noChangeArrowheads="1"/>
          </p:cNvSpPr>
          <p:nvPr/>
        </p:nvSpPr>
        <p:spPr bwMode="auto">
          <a:xfrm>
            <a:off x="5984875" y="1103313"/>
            <a:ext cx="3778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ddTTP</a:t>
            </a:r>
          </a:p>
        </p:txBody>
      </p:sp>
      <p:sp>
        <p:nvSpPr>
          <p:cNvPr id="65584" name="Text Box 107"/>
          <p:cNvSpPr txBox="1">
            <a:spLocks noChangeArrowheads="1"/>
          </p:cNvSpPr>
          <p:nvPr/>
        </p:nvSpPr>
        <p:spPr bwMode="auto">
          <a:xfrm>
            <a:off x="5976938" y="1298575"/>
            <a:ext cx="3778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ddGTP</a:t>
            </a:r>
          </a:p>
        </p:txBody>
      </p:sp>
      <p:sp>
        <p:nvSpPr>
          <p:cNvPr id="65585" name="Line 108"/>
          <p:cNvSpPr>
            <a:spLocks noChangeShapeType="1"/>
          </p:cNvSpPr>
          <p:nvPr/>
        </p:nvSpPr>
        <p:spPr bwMode="auto">
          <a:xfrm>
            <a:off x="3894138" y="1346200"/>
            <a:ext cx="85725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5586" name="Text Box 109"/>
          <p:cNvSpPr txBox="1">
            <a:spLocks noChangeArrowheads="1"/>
          </p:cNvSpPr>
          <p:nvPr/>
        </p:nvSpPr>
        <p:spPr bwMode="auto">
          <a:xfrm>
            <a:off x="2625725" y="2219325"/>
            <a:ext cx="114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5</a:t>
            </a:r>
            <a:r>
              <a:rPr lang="en-US" sz="1000" b="1">
                <a:sym typeface="Symbol" pitchFamily="48" charset="2"/>
              </a:rPr>
              <a:t></a:t>
            </a:r>
            <a:endParaRPr lang="en-US" sz="1000" b="1"/>
          </a:p>
        </p:txBody>
      </p:sp>
      <p:sp>
        <p:nvSpPr>
          <p:cNvPr id="65587" name="Text Box 110"/>
          <p:cNvSpPr txBox="1">
            <a:spLocks noChangeArrowheads="1"/>
          </p:cNvSpPr>
          <p:nvPr/>
        </p:nvSpPr>
        <p:spPr bwMode="auto">
          <a:xfrm>
            <a:off x="2633663" y="3522663"/>
            <a:ext cx="114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3</a:t>
            </a:r>
            <a:r>
              <a:rPr lang="en-US" sz="1000" b="1">
                <a:sym typeface="Symbol" pitchFamily="48" charset="2"/>
              </a:rPr>
              <a:t></a:t>
            </a:r>
            <a:endParaRPr lang="en-US" sz="1000" b="1"/>
          </a:p>
        </p:txBody>
      </p:sp>
      <p:sp>
        <p:nvSpPr>
          <p:cNvPr id="65588" name="Text Box 111"/>
          <p:cNvSpPr txBox="1">
            <a:spLocks noChangeArrowheads="1"/>
          </p:cNvSpPr>
          <p:nvPr/>
        </p:nvSpPr>
        <p:spPr bwMode="auto">
          <a:xfrm>
            <a:off x="2870200" y="22923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589" name="Text Box 112"/>
          <p:cNvSpPr txBox="1">
            <a:spLocks noChangeArrowheads="1"/>
          </p:cNvSpPr>
          <p:nvPr/>
        </p:nvSpPr>
        <p:spPr bwMode="auto">
          <a:xfrm>
            <a:off x="2871788" y="27051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590" name="Text Box 113"/>
          <p:cNvSpPr txBox="1">
            <a:spLocks noChangeArrowheads="1"/>
          </p:cNvSpPr>
          <p:nvPr/>
        </p:nvSpPr>
        <p:spPr bwMode="auto">
          <a:xfrm>
            <a:off x="2870200" y="30099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591" name="Text Box 114"/>
          <p:cNvSpPr txBox="1">
            <a:spLocks noChangeArrowheads="1"/>
          </p:cNvSpPr>
          <p:nvPr/>
        </p:nvSpPr>
        <p:spPr bwMode="auto">
          <a:xfrm>
            <a:off x="2870200" y="33147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592" name="Text Box 115"/>
          <p:cNvSpPr txBox="1">
            <a:spLocks noChangeArrowheads="1"/>
          </p:cNvSpPr>
          <p:nvPr/>
        </p:nvSpPr>
        <p:spPr bwMode="auto">
          <a:xfrm>
            <a:off x="2868613" y="24003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593" name="Text Box 116"/>
          <p:cNvSpPr txBox="1">
            <a:spLocks noChangeArrowheads="1"/>
          </p:cNvSpPr>
          <p:nvPr/>
        </p:nvSpPr>
        <p:spPr bwMode="auto">
          <a:xfrm>
            <a:off x="2868613" y="28051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594" name="Text Box 117"/>
          <p:cNvSpPr txBox="1">
            <a:spLocks noChangeArrowheads="1"/>
          </p:cNvSpPr>
          <p:nvPr/>
        </p:nvSpPr>
        <p:spPr bwMode="auto">
          <a:xfrm>
            <a:off x="2868613" y="29067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595" name="Text Box 118"/>
          <p:cNvSpPr txBox="1">
            <a:spLocks noChangeArrowheads="1"/>
          </p:cNvSpPr>
          <p:nvPr/>
        </p:nvSpPr>
        <p:spPr bwMode="auto">
          <a:xfrm>
            <a:off x="2868613" y="25003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596" name="Text Box 119"/>
          <p:cNvSpPr txBox="1">
            <a:spLocks noChangeArrowheads="1"/>
          </p:cNvSpPr>
          <p:nvPr/>
        </p:nvSpPr>
        <p:spPr bwMode="auto">
          <a:xfrm>
            <a:off x="2868613" y="31162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597" name="Text Box 120"/>
          <p:cNvSpPr txBox="1">
            <a:spLocks noChangeArrowheads="1"/>
          </p:cNvSpPr>
          <p:nvPr/>
        </p:nvSpPr>
        <p:spPr bwMode="auto">
          <a:xfrm>
            <a:off x="2868613" y="26019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598" name="Text Box 121"/>
          <p:cNvSpPr txBox="1">
            <a:spLocks noChangeArrowheads="1"/>
          </p:cNvSpPr>
          <p:nvPr/>
        </p:nvSpPr>
        <p:spPr bwMode="auto">
          <a:xfrm>
            <a:off x="2868613" y="32194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599" name="Text Box 122"/>
          <p:cNvSpPr txBox="1">
            <a:spLocks noChangeArrowheads="1"/>
          </p:cNvSpPr>
          <p:nvPr/>
        </p:nvSpPr>
        <p:spPr bwMode="auto">
          <a:xfrm>
            <a:off x="2868613" y="34210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00" name="Text Box 123"/>
          <p:cNvSpPr txBox="1">
            <a:spLocks noChangeArrowheads="1"/>
          </p:cNvSpPr>
          <p:nvPr/>
        </p:nvSpPr>
        <p:spPr bwMode="auto">
          <a:xfrm>
            <a:off x="2868613" y="35242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01" name="Text Box 124"/>
          <p:cNvSpPr txBox="1">
            <a:spLocks noChangeArrowheads="1"/>
          </p:cNvSpPr>
          <p:nvPr/>
        </p:nvSpPr>
        <p:spPr bwMode="auto">
          <a:xfrm>
            <a:off x="3040063" y="2135188"/>
            <a:ext cx="885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DNA (template</a:t>
            </a:r>
            <a:br>
              <a:rPr lang="en-US" sz="1000" b="1"/>
            </a:br>
            <a:r>
              <a:rPr lang="en-US" sz="1000" b="1"/>
              <a:t>strand)</a:t>
            </a:r>
          </a:p>
        </p:txBody>
      </p:sp>
      <p:sp>
        <p:nvSpPr>
          <p:cNvPr id="65602" name="Text Box 125"/>
          <p:cNvSpPr txBox="1">
            <a:spLocks noChangeArrowheads="1"/>
          </p:cNvSpPr>
          <p:nvPr/>
        </p:nvSpPr>
        <p:spPr bwMode="auto">
          <a:xfrm>
            <a:off x="4419600" y="2144713"/>
            <a:ext cx="100488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Labeled strands</a:t>
            </a:r>
          </a:p>
        </p:txBody>
      </p:sp>
      <p:sp>
        <p:nvSpPr>
          <p:cNvPr id="65603" name="Text Box 126"/>
          <p:cNvSpPr txBox="1">
            <a:spLocks noChangeArrowheads="1"/>
          </p:cNvSpPr>
          <p:nvPr/>
        </p:nvSpPr>
        <p:spPr bwMode="auto">
          <a:xfrm>
            <a:off x="3184525" y="3617913"/>
            <a:ext cx="5302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Shortest</a:t>
            </a:r>
          </a:p>
        </p:txBody>
      </p:sp>
      <p:sp>
        <p:nvSpPr>
          <p:cNvPr id="65604" name="Text Box 127"/>
          <p:cNvSpPr txBox="1">
            <a:spLocks noChangeArrowheads="1"/>
          </p:cNvSpPr>
          <p:nvPr/>
        </p:nvSpPr>
        <p:spPr bwMode="auto">
          <a:xfrm>
            <a:off x="6316663" y="3617913"/>
            <a:ext cx="5302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Longest</a:t>
            </a:r>
          </a:p>
        </p:txBody>
      </p:sp>
      <p:sp>
        <p:nvSpPr>
          <p:cNvPr id="65605" name="Text Box 128"/>
          <p:cNvSpPr txBox="1">
            <a:spLocks noChangeArrowheads="1"/>
          </p:cNvSpPr>
          <p:nvPr/>
        </p:nvSpPr>
        <p:spPr bwMode="auto">
          <a:xfrm>
            <a:off x="6715125" y="3489325"/>
            <a:ext cx="114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5</a:t>
            </a:r>
            <a:r>
              <a:rPr lang="en-US" sz="1000" b="1">
                <a:sym typeface="Symbol" pitchFamily="48" charset="2"/>
              </a:rPr>
              <a:t></a:t>
            </a:r>
            <a:endParaRPr lang="en-US" sz="1000" b="1"/>
          </a:p>
        </p:txBody>
      </p:sp>
      <p:sp>
        <p:nvSpPr>
          <p:cNvPr id="65606" name="Text Box 129"/>
          <p:cNvSpPr txBox="1">
            <a:spLocks noChangeArrowheads="1"/>
          </p:cNvSpPr>
          <p:nvPr/>
        </p:nvSpPr>
        <p:spPr bwMode="auto">
          <a:xfrm>
            <a:off x="6723063" y="2197100"/>
            <a:ext cx="114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3</a:t>
            </a:r>
            <a:r>
              <a:rPr lang="en-US" sz="1000" b="1">
                <a:sym typeface="Symbol" pitchFamily="48" charset="2"/>
              </a:rPr>
              <a:t></a:t>
            </a:r>
            <a:endParaRPr lang="en-US" sz="1000" b="1"/>
          </a:p>
        </p:txBody>
      </p:sp>
      <p:sp>
        <p:nvSpPr>
          <p:cNvPr id="65607" name="AutoShape 130"/>
          <p:cNvSpPr>
            <a:spLocks/>
          </p:cNvSpPr>
          <p:nvPr/>
        </p:nvSpPr>
        <p:spPr bwMode="auto">
          <a:xfrm rot="4597803">
            <a:off x="4814094" y="711994"/>
            <a:ext cx="238125" cy="3605213"/>
          </a:xfrm>
          <a:prstGeom prst="leftBrace">
            <a:avLst>
              <a:gd name="adj1" fmla="val 126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>
              <a:latin typeface="Times" pitchFamily="48" charset="0"/>
            </a:endParaRPr>
          </a:p>
        </p:txBody>
      </p:sp>
      <p:sp>
        <p:nvSpPr>
          <p:cNvPr id="65608" name="Line 131"/>
          <p:cNvSpPr>
            <a:spLocks noChangeShapeType="1"/>
          </p:cNvSpPr>
          <p:nvPr/>
        </p:nvSpPr>
        <p:spPr bwMode="auto">
          <a:xfrm flipV="1">
            <a:off x="4908550" y="2278063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5609" name="Text Box 132"/>
          <p:cNvSpPr txBox="1">
            <a:spLocks noChangeArrowheads="1"/>
          </p:cNvSpPr>
          <p:nvPr/>
        </p:nvSpPr>
        <p:spPr bwMode="auto">
          <a:xfrm>
            <a:off x="3173413" y="3117850"/>
            <a:ext cx="2428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ddC</a:t>
            </a:r>
          </a:p>
        </p:txBody>
      </p:sp>
      <p:sp>
        <p:nvSpPr>
          <p:cNvPr id="65610" name="Text Box 133"/>
          <p:cNvSpPr txBox="1">
            <a:spLocks noChangeArrowheads="1"/>
          </p:cNvSpPr>
          <p:nvPr/>
        </p:nvSpPr>
        <p:spPr bwMode="auto">
          <a:xfrm>
            <a:off x="3571875" y="3014663"/>
            <a:ext cx="2428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ddG</a:t>
            </a:r>
          </a:p>
        </p:txBody>
      </p:sp>
      <p:sp>
        <p:nvSpPr>
          <p:cNvPr id="65611" name="Text Box 134"/>
          <p:cNvSpPr txBox="1">
            <a:spLocks noChangeArrowheads="1"/>
          </p:cNvSpPr>
          <p:nvPr/>
        </p:nvSpPr>
        <p:spPr bwMode="auto">
          <a:xfrm>
            <a:off x="3944938" y="2897188"/>
            <a:ext cx="2428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ddA</a:t>
            </a:r>
          </a:p>
        </p:txBody>
      </p:sp>
      <p:sp>
        <p:nvSpPr>
          <p:cNvPr id="65612" name="Text Box 135"/>
          <p:cNvSpPr txBox="1">
            <a:spLocks noChangeArrowheads="1"/>
          </p:cNvSpPr>
          <p:nvPr/>
        </p:nvSpPr>
        <p:spPr bwMode="auto">
          <a:xfrm>
            <a:off x="4308475" y="2827338"/>
            <a:ext cx="2428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ddA</a:t>
            </a:r>
          </a:p>
        </p:txBody>
      </p:sp>
      <p:sp>
        <p:nvSpPr>
          <p:cNvPr id="65613" name="Text Box 136"/>
          <p:cNvSpPr txBox="1">
            <a:spLocks noChangeArrowheads="1"/>
          </p:cNvSpPr>
          <p:nvPr/>
        </p:nvSpPr>
        <p:spPr bwMode="auto">
          <a:xfrm>
            <a:off x="5926138" y="2405063"/>
            <a:ext cx="2428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ddA</a:t>
            </a:r>
          </a:p>
        </p:txBody>
      </p:sp>
      <p:sp>
        <p:nvSpPr>
          <p:cNvPr id="65614" name="Text Box 137"/>
          <p:cNvSpPr txBox="1">
            <a:spLocks noChangeArrowheads="1"/>
          </p:cNvSpPr>
          <p:nvPr/>
        </p:nvSpPr>
        <p:spPr bwMode="auto">
          <a:xfrm>
            <a:off x="4681538" y="2709863"/>
            <a:ext cx="2428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ddG</a:t>
            </a:r>
          </a:p>
        </p:txBody>
      </p:sp>
      <p:sp>
        <p:nvSpPr>
          <p:cNvPr id="65615" name="Text Box 138"/>
          <p:cNvSpPr txBox="1">
            <a:spLocks noChangeArrowheads="1"/>
          </p:cNvSpPr>
          <p:nvPr/>
        </p:nvSpPr>
        <p:spPr bwMode="auto">
          <a:xfrm>
            <a:off x="6340475" y="2276475"/>
            <a:ext cx="2428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ddG</a:t>
            </a:r>
          </a:p>
        </p:txBody>
      </p:sp>
      <p:sp>
        <p:nvSpPr>
          <p:cNvPr id="65616" name="Text Box 139"/>
          <p:cNvSpPr txBox="1">
            <a:spLocks noChangeArrowheads="1"/>
          </p:cNvSpPr>
          <p:nvPr/>
        </p:nvSpPr>
        <p:spPr bwMode="auto">
          <a:xfrm>
            <a:off x="5087938" y="2608263"/>
            <a:ext cx="2428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ddT</a:t>
            </a:r>
          </a:p>
        </p:txBody>
      </p:sp>
      <p:sp>
        <p:nvSpPr>
          <p:cNvPr id="65617" name="Text Box 140"/>
          <p:cNvSpPr txBox="1">
            <a:spLocks noChangeArrowheads="1"/>
          </p:cNvSpPr>
          <p:nvPr/>
        </p:nvSpPr>
        <p:spPr bwMode="auto">
          <a:xfrm>
            <a:off x="5502275" y="2505075"/>
            <a:ext cx="2428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ddC</a:t>
            </a:r>
          </a:p>
        </p:txBody>
      </p:sp>
      <p:sp>
        <p:nvSpPr>
          <p:cNvPr id="65618" name="Text Box 141"/>
          <p:cNvSpPr txBox="1">
            <a:spLocks noChangeArrowheads="1"/>
          </p:cNvSpPr>
          <p:nvPr/>
        </p:nvSpPr>
        <p:spPr bwMode="auto">
          <a:xfrm>
            <a:off x="3311525" y="33210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19" name="Text Box 142"/>
          <p:cNvSpPr txBox="1">
            <a:spLocks noChangeArrowheads="1"/>
          </p:cNvSpPr>
          <p:nvPr/>
        </p:nvSpPr>
        <p:spPr bwMode="auto">
          <a:xfrm>
            <a:off x="3324225" y="34210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20" name="Text Box 143"/>
          <p:cNvSpPr txBox="1">
            <a:spLocks noChangeArrowheads="1"/>
          </p:cNvSpPr>
          <p:nvPr/>
        </p:nvSpPr>
        <p:spPr bwMode="auto">
          <a:xfrm>
            <a:off x="3324225" y="35226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21" name="Text Box 144"/>
          <p:cNvSpPr txBox="1">
            <a:spLocks noChangeArrowheads="1"/>
          </p:cNvSpPr>
          <p:nvPr/>
        </p:nvSpPr>
        <p:spPr bwMode="auto">
          <a:xfrm>
            <a:off x="3324225" y="32178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22" name="Text Box 145"/>
          <p:cNvSpPr txBox="1">
            <a:spLocks noChangeArrowheads="1"/>
          </p:cNvSpPr>
          <p:nvPr/>
        </p:nvSpPr>
        <p:spPr bwMode="auto">
          <a:xfrm>
            <a:off x="3717925" y="33242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23" name="Text Box 146"/>
          <p:cNvSpPr txBox="1">
            <a:spLocks noChangeArrowheads="1"/>
          </p:cNvSpPr>
          <p:nvPr/>
        </p:nvSpPr>
        <p:spPr bwMode="auto">
          <a:xfrm>
            <a:off x="3730625" y="34242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24" name="Text Box 147"/>
          <p:cNvSpPr txBox="1">
            <a:spLocks noChangeArrowheads="1"/>
          </p:cNvSpPr>
          <p:nvPr/>
        </p:nvSpPr>
        <p:spPr bwMode="auto">
          <a:xfrm>
            <a:off x="3730625" y="35258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25" name="Text Box 148"/>
          <p:cNvSpPr txBox="1">
            <a:spLocks noChangeArrowheads="1"/>
          </p:cNvSpPr>
          <p:nvPr/>
        </p:nvSpPr>
        <p:spPr bwMode="auto">
          <a:xfrm>
            <a:off x="3730625" y="32210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26" name="Text Box 149"/>
          <p:cNvSpPr txBox="1">
            <a:spLocks noChangeArrowheads="1"/>
          </p:cNvSpPr>
          <p:nvPr/>
        </p:nvSpPr>
        <p:spPr bwMode="auto">
          <a:xfrm>
            <a:off x="3716338" y="31146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27" name="Text Box 150"/>
          <p:cNvSpPr txBox="1">
            <a:spLocks noChangeArrowheads="1"/>
          </p:cNvSpPr>
          <p:nvPr/>
        </p:nvSpPr>
        <p:spPr bwMode="auto">
          <a:xfrm>
            <a:off x="4081463" y="33147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28" name="Text Box 151"/>
          <p:cNvSpPr txBox="1">
            <a:spLocks noChangeArrowheads="1"/>
          </p:cNvSpPr>
          <p:nvPr/>
        </p:nvSpPr>
        <p:spPr bwMode="auto">
          <a:xfrm>
            <a:off x="4094163" y="34147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29" name="Text Box 152"/>
          <p:cNvSpPr txBox="1">
            <a:spLocks noChangeArrowheads="1"/>
          </p:cNvSpPr>
          <p:nvPr/>
        </p:nvSpPr>
        <p:spPr bwMode="auto">
          <a:xfrm>
            <a:off x="4094163" y="35163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30" name="Text Box 153"/>
          <p:cNvSpPr txBox="1">
            <a:spLocks noChangeArrowheads="1"/>
          </p:cNvSpPr>
          <p:nvPr/>
        </p:nvSpPr>
        <p:spPr bwMode="auto">
          <a:xfrm>
            <a:off x="4094163" y="32194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31" name="Text Box 154"/>
          <p:cNvSpPr txBox="1">
            <a:spLocks noChangeArrowheads="1"/>
          </p:cNvSpPr>
          <p:nvPr/>
        </p:nvSpPr>
        <p:spPr bwMode="auto">
          <a:xfrm>
            <a:off x="4079875" y="31051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32" name="Text Box 155"/>
          <p:cNvSpPr txBox="1">
            <a:spLocks noChangeArrowheads="1"/>
          </p:cNvSpPr>
          <p:nvPr/>
        </p:nvSpPr>
        <p:spPr bwMode="auto">
          <a:xfrm>
            <a:off x="3736975" y="32162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33" name="Text Box 156"/>
          <p:cNvSpPr txBox="1">
            <a:spLocks noChangeArrowheads="1"/>
          </p:cNvSpPr>
          <p:nvPr/>
        </p:nvSpPr>
        <p:spPr bwMode="auto">
          <a:xfrm>
            <a:off x="4094163" y="32083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34" name="Text Box 157"/>
          <p:cNvSpPr txBox="1">
            <a:spLocks noChangeArrowheads="1"/>
          </p:cNvSpPr>
          <p:nvPr/>
        </p:nvSpPr>
        <p:spPr bwMode="auto">
          <a:xfrm>
            <a:off x="4071938" y="30019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35" name="Text Box 158"/>
          <p:cNvSpPr txBox="1">
            <a:spLocks noChangeArrowheads="1"/>
          </p:cNvSpPr>
          <p:nvPr/>
        </p:nvSpPr>
        <p:spPr bwMode="auto">
          <a:xfrm>
            <a:off x="4437063" y="33242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36" name="Text Box 159"/>
          <p:cNvSpPr txBox="1">
            <a:spLocks noChangeArrowheads="1"/>
          </p:cNvSpPr>
          <p:nvPr/>
        </p:nvSpPr>
        <p:spPr bwMode="auto">
          <a:xfrm>
            <a:off x="4457700" y="34242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37" name="Text Box 160"/>
          <p:cNvSpPr txBox="1">
            <a:spLocks noChangeArrowheads="1"/>
          </p:cNvSpPr>
          <p:nvPr/>
        </p:nvSpPr>
        <p:spPr bwMode="auto">
          <a:xfrm>
            <a:off x="4457700" y="35258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38" name="Text Box 161"/>
          <p:cNvSpPr txBox="1">
            <a:spLocks noChangeArrowheads="1"/>
          </p:cNvSpPr>
          <p:nvPr/>
        </p:nvSpPr>
        <p:spPr bwMode="auto">
          <a:xfrm>
            <a:off x="4457700" y="32289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39" name="Text Box 162"/>
          <p:cNvSpPr txBox="1">
            <a:spLocks noChangeArrowheads="1"/>
          </p:cNvSpPr>
          <p:nvPr/>
        </p:nvSpPr>
        <p:spPr bwMode="auto">
          <a:xfrm>
            <a:off x="4443413" y="31226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40" name="Text Box 163"/>
          <p:cNvSpPr txBox="1">
            <a:spLocks noChangeArrowheads="1"/>
          </p:cNvSpPr>
          <p:nvPr/>
        </p:nvSpPr>
        <p:spPr bwMode="auto">
          <a:xfrm>
            <a:off x="4457700" y="32258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41" name="Text Box 164"/>
          <p:cNvSpPr txBox="1">
            <a:spLocks noChangeArrowheads="1"/>
          </p:cNvSpPr>
          <p:nvPr/>
        </p:nvSpPr>
        <p:spPr bwMode="auto">
          <a:xfrm>
            <a:off x="4435475" y="30273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42" name="Text Box 172"/>
          <p:cNvSpPr txBox="1">
            <a:spLocks noChangeArrowheads="1"/>
          </p:cNvSpPr>
          <p:nvPr/>
        </p:nvSpPr>
        <p:spPr bwMode="auto">
          <a:xfrm>
            <a:off x="4443413" y="29337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43" name="Text Box 173"/>
          <p:cNvSpPr txBox="1">
            <a:spLocks noChangeArrowheads="1"/>
          </p:cNvSpPr>
          <p:nvPr/>
        </p:nvSpPr>
        <p:spPr bwMode="auto">
          <a:xfrm>
            <a:off x="4818063" y="33210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44" name="Text Box 174"/>
          <p:cNvSpPr txBox="1">
            <a:spLocks noChangeArrowheads="1"/>
          </p:cNvSpPr>
          <p:nvPr/>
        </p:nvSpPr>
        <p:spPr bwMode="auto">
          <a:xfrm>
            <a:off x="4838700" y="34210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45" name="Text Box 175"/>
          <p:cNvSpPr txBox="1">
            <a:spLocks noChangeArrowheads="1"/>
          </p:cNvSpPr>
          <p:nvPr/>
        </p:nvSpPr>
        <p:spPr bwMode="auto">
          <a:xfrm>
            <a:off x="4838700" y="35226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46" name="Text Box 176"/>
          <p:cNvSpPr txBox="1">
            <a:spLocks noChangeArrowheads="1"/>
          </p:cNvSpPr>
          <p:nvPr/>
        </p:nvSpPr>
        <p:spPr bwMode="auto">
          <a:xfrm>
            <a:off x="4838700" y="32258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47" name="Text Box 177"/>
          <p:cNvSpPr txBox="1">
            <a:spLocks noChangeArrowheads="1"/>
          </p:cNvSpPr>
          <p:nvPr/>
        </p:nvSpPr>
        <p:spPr bwMode="auto">
          <a:xfrm>
            <a:off x="4824413" y="31194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48" name="Text Box 178"/>
          <p:cNvSpPr txBox="1">
            <a:spLocks noChangeArrowheads="1"/>
          </p:cNvSpPr>
          <p:nvPr/>
        </p:nvSpPr>
        <p:spPr bwMode="auto">
          <a:xfrm>
            <a:off x="4838700" y="32226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49" name="Text Box 179"/>
          <p:cNvSpPr txBox="1">
            <a:spLocks noChangeArrowheads="1"/>
          </p:cNvSpPr>
          <p:nvPr/>
        </p:nvSpPr>
        <p:spPr bwMode="auto">
          <a:xfrm>
            <a:off x="4816475" y="30162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50" name="Text Box 180"/>
          <p:cNvSpPr txBox="1">
            <a:spLocks noChangeArrowheads="1"/>
          </p:cNvSpPr>
          <p:nvPr/>
        </p:nvSpPr>
        <p:spPr bwMode="auto">
          <a:xfrm>
            <a:off x="4824413" y="29146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51" name="Text Box 181"/>
          <p:cNvSpPr txBox="1">
            <a:spLocks noChangeArrowheads="1"/>
          </p:cNvSpPr>
          <p:nvPr/>
        </p:nvSpPr>
        <p:spPr bwMode="auto">
          <a:xfrm>
            <a:off x="4824413" y="28130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52" name="Text Box 183"/>
          <p:cNvSpPr txBox="1">
            <a:spLocks noChangeArrowheads="1"/>
          </p:cNvSpPr>
          <p:nvPr/>
        </p:nvSpPr>
        <p:spPr bwMode="auto">
          <a:xfrm>
            <a:off x="5207000" y="33210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53" name="Text Box 184"/>
          <p:cNvSpPr txBox="1">
            <a:spLocks noChangeArrowheads="1"/>
          </p:cNvSpPr>
          <p:nvPr/>
        </p:nvSpPr>
        <p:spPr bwMode="auto">
          <a:xfrm>
            <a:off x="5227638" y="34210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54" name="Text Box 185"/>
          <p:cNvSpPr txBox="1">
            <a:spLocks noChangeArrowheads="1"/>
          </p:cNvSpPr>
          <p:nvPr/>
        </p:nvSpPr>
        <p:spPr bwMode="auto">
          <a:xfrm>
            <a:off x="5227638" y="35226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55" name="Text Box 186"/>
          <p:cNvSpPr txBox="1">
            <a:spLocks noChangeArrowheads="1"/>
          </p:cNvSpPr>
          <p:nvPr/>
        </p:nvSpPr>
        <p:spPr bwMode="auto">
          <a:xfrm>
            <a:off x="5227638" y="32258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56" name="Text Box 187"/>
          <p:cNvSpPr txBox="1">
            <a:spLocks noChangeArrowheads="1"/>
          </p:cNvSpPr>
          <p:nvPr/>
        </p:nvSpPr>
        <p:spPr bwMode="auto">
          <a:xfrm>
            <a:off x="5213350" y="31194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57" name="Text Box 188"/>
          <p:cNvSpPr txBox="1">
            <a:spLocks noChangeArrowheads="1"/>
          </p:cNvSpPr>
          <p:nvPr/>
        </p:nvSpPr>
        <p:spPr bwMode="auto">
          <a:xfrm>
            <a:off x="5227638" y="32226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58" name="Text Box 189"/>
          <p:cNvSpPr txBox="1">
            <a:spLocks noChangeArrowheads="1"/>
          </p:cNvSpPr>
          <p:nvPr/>
        </p:nvSpPr>
        <p:spPr bwMode="auto">
          <a:xfrm>
            <a:off x="5205413" y="30162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59" name="Text Box 190"/>
          <p:cNvSpPr txBox="1">
            <a:spLocks noChangeArrowheads="1"/>
          </p:cNvSpPr>
          <p:nvPr/>
        </p:nvSpPr>
        <p:spPr bwMode="auto">
          <a:xfrm>
            <a:off x="5213350" y="29146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60" name="Text Box 191"/>
          <p:cNvSpPr txBox="1">
            <a:spLocks noChangeArrowheads="1"/>
          </p:cNvSpPr>
          <p:nvPr/>
        </p:nvSpPr>
        <p:spPr bwMode="auto">
          <a:xfrm>
            <a:off x="5213350" y="28130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61" name="Text Box 192"/>
          <p:cNvSpPr txBox="1">
            <a:spLocks noChangeArrowheads="1"/>
          </p:cNvSpPr>
          <p:nvPr/>
        </p:nvSpPr>
        <p:spPr bwMode="auto">
          <a:xfrm>
            <a:off x="5214938" y="27130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62" name="Text Box 193"/>
          <p:cNvSpPr txBox="1">
            <a:spLocks noChangeArrowheads="1"/>
          </p:cNvSpPr>
          <p:nvPr/>
        </p:nvSpPr>
        <p:spPr bwMode="auto">
          <a:xfrm>
            <a:off x="5629275" y="33210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63" name="Text Box 194"/>
          <p:cNvSpPr txBox="1">
            <a:spLocks noChangeArrowheads="1"/>
          </p:cNvSpPr>
          <p:nvPr/>
        </p:nvSpPr>
        <p:spPr bwMode="auto">
          <a:xfrm>
            <a:off x="5649913" y="34210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64" name="Text Box 195"/>
          <p:cNvSpPr txBox="1">
            <a:spLocks noChangeArrowheads="1"/>
          </p:cNvSpPr>
          <p:nvPr/>
        </p:nvSpPr>
        <p:spPr bwMode="auto">
          <a:xfrm>
            <a:off x="5649913" y="35226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65" name="Text Box 196"/>
          <p:cNvSpPr txBox="1">
            <a:spLocks noChangeArrowheads="1"/>
          </p:cNvSpPr>
          <p:nvPr/>
        </p:nvSpPr>
        <p:spPr bwMode="auto">
          <a:xfrm>
            <a:off x="5649913" y="32258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66" name="Text Box 197"/>
          <p:cNvSpPr txBox="1">
            <a:spLocks noChangeArrowheads="1"/>
          </p:cNvSpPr>
          <p:nvPr/>
        </p:nvSpPr>
        <p:spPr bwMode="auto">
          <a:xfrm>
            <a:off x="5635625" y="31194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67" name="Text Box 198"/>
          <p:cNvSpPr txBox="1">
            <a:spLocks noChangeArrowheads="1"/>
          </p:cNvSpPr>
          <p:nvPr/>
        </p:nvSpPr>
        <p:spPr bwMode="auto">
          <a:xfrm>
            <a:off x="5649913" y="321468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68" name="Text Box 199"/>
          <p:cNvSpPr txBox="1">
            <a:spLocks noChangeArrowheads="1"/>
          </p:cNvSpPr>
          <p:nvPr/>
        </p:nvSpPr>
        <p:spPr bwMode="auto">
          <a:xfrm>
            <a:off x="5627688" y="30162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69" name="Text Box 200"/>
          <p:cNvSpPr txBox="1">
            <a:spLocks noChangeArrowheads="1"/>
          </p:cNvSpPr>
          <p:nvPr/>
        </p:nvSpPr>
        <p:spPr bwMode="auto">
          <a:xfrm>
            <a:off x="5635625" y="29146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70" name="Text Box 201"/>
          <p:cNvSpPr txBox="1">
            <a:spLocks noChangeArrowheads="1"/>
          </p:cNvSpPr>
          <p:nvPr/>
        </p:nvSpPr>
        <p:spPr bwMode="auto">
          <a:xfrm>
            <a:off x="5635625" y="28130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71" name="Text Box 202"/>
          <p:cNvSpPr txBox="1">
            <a:spLocks noChangeArrowheads="1"/>
          </p:cNvSpPr>
          <p:nvPr/>
        </p:nvSpPr>
        <p:spPr bwMode="auto">
          <a:xfrm>
            <a:off x="5637213" y="27130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72" name="Text Box 203"/>
          <p:cNvSpPr txBox="1">
            <a:spLocks noChangeArrowheads="1"/>
          </p:cNvSpPr>
          <p:nvPr/>
        </p:nvSpPr>
        <p:spPr bwMode="auto">
          <a:xfrm>
            <a:off x="5656263" y="260508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73" name="Text Box 204"/>
          <p:cNvSpPr txBox="1">
            <a:spLocks noChangeArrowheads="1"/>
          </p:cNvSpPr>
          <p:nvPr/>
        </p:nvSpPr>
        <p:spPr bwMode="auto">
          <a:xfrm>
            <a:off x="6053138" y="33274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74" name="Text Box 205"/>
          <p:cNvSpPr txBox="1">
            <a:spLocks noChangeArrowheads="1"/>
          </p:cNvSpPr>
          <p:nvPr/>
        </p:nvSpPr>
        <p:spPr bwMode="auto">
          <a:xfrm>
            <a:off x="6073775" y="34274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75" name="Text Box 206"/>
          <p:cNvSpPr txBox="1">
            <a:spLocks noChangeArrowheads="1"/>
          </p:cNvSpPr>
          <p:nvPr/>
        </p:nvSpPr>
        <p:spPr bwMode="auto">
          <a:xfrm>
            <a:off x="6073775" y="35290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76" name="Text Box 207"/>
          <p:cNvSpPr txBox="1">
            <a:spLocks noChangeArrowheads="1"/>
          </p:cNvSpPr>
          <p:nvPr/>
        </p:nvSpPr>
        <p:spPr bwMode="auto">
          <a:xfrm>
            <a:off x="6073775" y="32321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77" name="Text Box 208"/>
          <p:cNvSpPr txBox="1">
            <a:spLocks noChangeArrowheads="1"/>
          </p:cNvSpPr>
          <p:nvPr/>
        </p:nvSpPr>
        <p:spPr bwMode="auto">
          <a:xfrm>
            <a:off x="6059488" y="312578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78" name="Text Box 209"/>
          <p:cNvSpPr txBox="1">
            <a:spLocks noChangeArrowheads="1"/>
          </p:cNvSpPr>
          <p:nvPr/>
        </p:nvSpPr>
        <p:spPr bwMode="auto">
          <a:xfrm>
            <a:off x="6073775" y="32210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79" name="Text Box 210"/>
          <p:cNvSpPr txBox="1">
            <a:spLocks noChangeArrowheads="1"/>
          </p:cNvSpPr>
          <p:nvPr/>
        </p:nvSpPr>
        <p:spPr bwMode="auto">
          <a:xfrm>
            <a:off x="6051550" y="30226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80" name="Text Box 211"/>
          <p:cNvSpPr txBox="1">
            <a:spLocks noChangeArrowheads="1"/>
          </p:cNvSpPr>
          <p:nvPr/>
        </p:nvSpPr>
        <p:spPr bwMode="auto">
          <a:xfrm>
            <a:off x="6059488" y="29210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81" name="Text Box 212"/>
          <p:cNvSpPr txBox="1">
            <a:spLocks noChangeArrowheads="1"/>
          </p:cNvSpPr>
          <p:nvPr/>
        </p:nvSpPr>
        <p:spPr bwMode="auto">
          <a:xfrm>
            <a:off x="6059488" y="28194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82" name="Text Box 213"/>
          <p:cNvSpPr txBox="1">
            <a:spLocks noChangeArrowheads="1"/>
          </p:cNvSpPr>
          <p:nvPr/>
        </p:nvSpPr>
        <p:spPr bwMode="auto">
          <a:xfrm>
            <a:off x="6061075" y="271938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83" name="Text Box 214"/>
          <p:cNvSpPr txBox="1">
            <a:spLocks noChangeArrowheads="1"/>
          </p:cNvSpPr>
          <p:nvPr/>
        </p:nvSpPr>
        <p:spPr bwMode="auto">
          <a:xfrm>
            <a:off x="6080125" y="26114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84" name="Text Box 215"/>
          <p:cNvSpPr txBox="1">
            <a:spLocks noChangeArrowheads="1"/>
          </p:cNvSpPr>
          <p:nvPr/>
        </p:nvSpPr>
        <p:spPr bwMode="auto">
          <a:xfrm>
            <a:off x="6067425" y="25066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85" name="Text Box 216"/>
          <p:cNvSpPr txBox="1">
            <a:spLocks noChangeArrowheads="1"/>
          </p:cNvSpPr>
          <p:nvPr/>
        </p:nvSpPr>
        <p:spPr bwMode="auto">
          <a:xfrm>
            <a:off x="6475413" y="33178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86" name="Text Box 217"/>
          <p:cNvSpPr txBox="1">
            <a:spLocks noChangeArrowheads="1"/>
          </p:cNvSpPr>
          <p:nvPr/>
        </p:nvSpPr>
        <p:spPr bwMode="auto">
          <a:xfrm>
            <a:off x="6496050" y="341788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87" name="Text Box 218"/>
          <p:cNvSpPr txBox="1">
            <a:spLocks noChangeArrowheads="1"/>
          </p:cNvSpPr>
          <p:nvPr/>
        </p:nvSpPr>
        <p:spPr bwMode="auto">
          <a:xfrm>
            <a:off x="6496050" y="351948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88" name="Text Box 219"/>
          <p:cNvSpPr txBox="1">
            <a:spLocks noChangeArrowheads="1"/>
          </p:cNvSpPr>
          <p:nvPr/>
        </p:nvSpPr>
        <p:spPr bwMode="auto">
          <a:xfrm>
            <a:off x="6496050" y="32226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89" name="Text Box 220"/>
          <p:cNvSpPr txBox="1">
            <a:spLocks noChangeArrowheads="1"/>
          </p:cNvSpPr>
          <p:nvPr/>
        </p:nvSpPr>
        <p:spPr bwMode="auto">
          <a:xfrm>
            <a:off x="6481763" y="31162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90" name="Text Box 221"/>
          <p:cNvSpPr txBox="1">
            <a:spLocks noChangeArrowheads="1"/>
          </p:cNvSpPr>
          <p:nvPr/>
        </p:nvSpPr>
        <p:spPr bwMode="auto">
          <a:xfrm>
            <a:off x="6496050" y="32115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91" name="Text Box 222"/>
          <p:cNvSpPr txBox="1">
            <a:spLocks noChangeArrowheads="1"/>
          </p:cNvSpPr>
          <p:nvPr/>
        </p:nvSpPr>
        <p:spPr bwMode="auto">
          <a:xfrm>
            <a:off x="6473825" y="30051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92" name="Text Box 223"/>
          <p:cNvSpPr txBox="1">
            <a:spLocks noChangeArrowheads="1"/>
          </p:cNvSpPr>
          <p:nvPr/>
        </p:nvSpPr>
        <p:spPr bwMode="auto">
          <a:xfrm>
            <a:off x="6481763" y="28956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93" name="Text Box 224"/>
          <p:cNvSpPr txBox="1">
            <a:spLocks noChangeArrowheads="1"/>
          </p:cNvSpPr>
          <p:nvPr/>
        </p:nvSpPr>
        <p:spPr bwMode="auto">
          <a:xfrm>
            <a:off x="6481763" y="27940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94" name="Text Box 225"/>
          <p:cNvSpPr txBox="1">
            <a:spLocks noChangeArrowheads="1"/>
          </p:cNvSpPr>
          <p:nvPr/>
        </p:nvSpPr>
        <p:spPr bwMode="auto">
          <a:xfrm>
            <a:off x="6483350" y="269398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695" name="Text Box 226"/>
          <p:cNvSpPr txBox="1">
            <a:spLocks noChangeArrowheads="1"/>
          </p:cNvSpPr>
          <p:nvPr/>
        </p:nvSpPr>
        <p:spPr bwMode="auto">
          <a:xfrm>
            <a:off x="6502400" y="2586038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  <p:sp>
        <p:nvSpPr>
          <p:cNvPr id="65696" name="Text Box 227"/>
          <p:cNvSpPr txBox="1">
            <a:spLocks noChangeArrowheads="1"/>
          </p:cNvSpPr>
          <p:nvPr/>
        </p:nvSpPr>
        <p:spPr bwMode="auto">
          <a:xfrm>
            <a:off x="6489700" y="24892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  <a:br>
              <a:rPr lang="en-US" sz="900" b="1"/>
            </a:br>
            <a:endParaRPr lang="en-US" sz="900" b="1"/>
          </a:p>
        </p:txBody>
      </p:sp>
      <p:sp>
        <p:nvSpPr>
          <p:cNvPr id="65697" name="Text Box 228"/>
          <p:cNvSpPr txBox="1">
            <a:spLocks noChangeArrowheads="1"/>
          </p:cNvSpPr>
          <p:nvPr/>
        </p:nvSpPr>
        <p:spPr bwMode="auto">
          <a:xfrm>
            <a:off x="6489700" y="23796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698" name="Text Box 229"/>
          <p:cNvSpPr txBox="1">
            <a:spLocks noChangeArrowheads="1"/>
          </p:cNvSpPr>
          <p:nvPr/>
        </p:nvSpPr>
        <p:spPr bwMode="auto">
          <a:xfrm>
            <a:off x="2811463" y="3827463"/>
            <a:ext cx="7826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Direction</a:t>
            </a:r>
            <a:br>
              <a:rPr lang="en-US" sz="1000" b="1"/>
            </a:br>
            <a:r>
              <a:rPr lang="en-US" sz="1000" b="1"/>
              <a:t>of movement</a:t>
            </a:r>
            <a:br>
              <a:rPr lang="en-US" sz="1000" b="1"/>
            </a:br>
            <a:r>
              <a:rPr lang="en-US" sz="1000" b="1"/>
              <a:t>of strands</a:t>
            </a:r>
          </a:p>
        </p:txBody>
      </p:sp>
      <p:sp>
        <p:nvSpPr>
          <p:cNvPr id="65699" name="Text Box 230"/>
          <p:cNvSpPr txBox="1">
            <a:spLocks noChangeArrowheads="1"/>
          </p:cNvSpPr>
          <p:nvPr/>
        </p:nvSpPr>
        <p:spPr bwMode="auto">
          <a:xfrm>
            <a:off x="4089400" y="3979863"/>
            <a:ext cx="144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Longest labeled strand</a:t>
            </a:r>
          </a:p>
        </p:txBody>
      </p:sp>
      <p:sp>
        <p:nvSpPr>
          <p:cNvPr id="65700" name="Text Box 231"/>
          <p:cNvSpPr txBox="1">
            <a:spLocks noChangeArrowheads="1"/>
          </p:cNvSpPr>
          <p:nvPr/>
        </p:nvSpPr>
        <p:spPr bwMode="auto">
          <a:xfrm>
            <a:off x="4767263" y="4421188"/>
            <a:ext cx="53816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Detector</a:t>
            </a:r>
          </a:p>
        </p:txBody>
      </p:sp>
      <p:sp>
        <p:nvSpPr>
          <p:cNvPr id="65701" name="Text Box 232"/>
          <p:cNvSpPr txBox="1">
            <a:spLocks noChangeArrowheads="1"/>
          </p:cNvSpPr>
          <p:nvPr/>
        </p:nvSpPr>
        <p:spPr bwMode="auto">
          <a:xfrm>
            <a:off x="2828925" y="4895850"/>
            <a:ext cx="360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Laser</a:t>
            </a:r>
          </a:p>
        </p:txBody>
      </p:sp>
      <p:sp>
        <p:nvSpPr>
          <p:cNvPr id="65702" name="Text Box 233"/>
          <p:cNvSpPr txBox="1">
            <a:spLocks noChangeArrowheads="1"/>
          </p:cNvSpPr>
          <p:nvPr/>
        </p:nvSpPr>
        <p:spPr bwMode="auto">
          <a:xfrm>
            <a:off x="4089400" y="4997450"/>
            <a:ext cx="144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Shortest labeled strand</a:t>
            </a:r>
          </a:p>
        </p:txBody>
      </p:sp>
      <p:sp>
        <p:nvSpPr>
          <p:cNvPr id="65703" name="Text Box 234"/>
          <p:cNvSpPr txBox="1">
            <a:spLocks noChangeArrowheads="1"/>
          </p:cNvSpPr>
          <p:nvPr/>
        </p:nvSpPr>
        <p:spPr bwMode="auto">
          <a:xfrm>
            <a:off x="2111375" y="5216525"/>
            <a:ext cx="6048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>
                <a:solidFill>
                  <a:srgbClr val="B52D33"/>
                </a:solidFill>
              </a:rPr>
              <a:t>RESULTS</a:t>
            </a:r>
          </a:p>
        </p:txBody>
      </p:sp>
      <p:sp>
        <p:nvSpPr>
          <p:cNvPr id="65704" name="Text Box 235"/>
          <p:cNvSpPr txBox="1">
            <a:spLocks noChangeArrowheads="1"/>
          </p:cNvSpPr>
          <p:nvPr/>
        </p:nvSpPr>
        <p:spPr bwMode="auto">
          <a:xfrm>
            <a:off x="2811463" y="5394325"/>
            <a:ext cx="9604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Last nucleotide</a:t>
            </a:r>
            <a:br>
              <a:rPr lang="en-US" sz="1000" b="1"/>
            </a:br>
            <a:r>
              <a:rPr lang="en-US" sz="1000" b="1"/>
              <a:t>of longest</a:t>
            </a:r>
            <a:br>
              <a:rPr lang="en-US" sz="1000" b="1"/>
            </a:br>
            <a:r>
              <a:rPr lang="en-US" sz="1000" b="1"/>
              <a:t>labeled strand</a:t>
            </a:r>
          </a:p>
        </p:txBody>
      </p:sp>
      <p:sp>
        <p:nvSpPr>
          <p:cNvPr id="65705" name="Text Box 236"/>
          <p:cNvSpPr txBox="1">
            <a:spLocks noChangeArrowheads="1"/>
          </p:cNvSpPr>
          <p:nvPr/>
        </p:nvSpPr>
        <p:spPr bwMode="auto">
          <a:xfrm>
            <a:off x="2803525" y="6046788"/>
            <a:ext cx="9604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000" b="1"/>
              <a:t>Last nucleotide</a:t>
            </a:r>
            <a:br>
              <a:rPr lang="en-US" sz="1000" b="1"/>
            </a:br>
            <a:r>
              <a:rPr lang="en-US" sz="1000" b="1"/>
              <a:t>of shortest</a:t>
            </a:r>
            <a:br>
              <a:rPr lang="en-US" sz="1000" b="1"/>
            </a:br>
            <a:r>
              <a:rPr lang="en-US" sz="1000" b="1"/>
              <a:t>labeled strand</a:t>
            </a:r>
          </a:p>
        </p:txBody>
      </p:sp>
      <p:sp>
        <p:nvSpPr>
          <p:cNvPr id="65706" name="Line 237"/>
          <p:cNvSpPr>
            <a:spLocks noChangeShapeType="1"/>
          </p:cNvSpPr>
          <p:nvPr/>
        </p:nvSpPr>
        <p:spPr bwMode="auto">
          <a:xfrm>
            <a:off x="3767138" y="5461000"/>
            <a:ext cx="220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5707" name="Line 238"/>
          <p:cNvSpPr>
            <a:spLocks noChangeShapeType="1"/>
          </p:cNvSpPr>
          <p:nvPr/>
        </p:nvSpPr>
        <p:spPr bwMode="auto">
          <a:xfrm>
            <a:off x="3700463" y="6408738"/>
            <a:ext cx="27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5708" name="Text Box 239"/>
          <p:cNvSpPr txBox="1">
            <a:spLocks noChangeArrowheads="1"/>
          </p:cNvSpPr>
          <p:nvPr/>
        </p:nvSpPr>
        <p:spPr bwMode="auto">
          <a:xfrm>
            <a:off x="4003675" y="54387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709" name="Text Box 240"/>
          <p:cNvSpPr txBox="1">
            <a:spLocks noChangeArrowheads="1"/>
          </p:cNvSpPr>
          <p:nvPr/>
        </p:nvSpPr>
        <p:spPr bwMode="auto">
          <a:xfrm>
            <a:off x="4003675" y="590391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710" name="Text Box 241"/>
          <p:cNvSpPr txBox="1">
            <a:spLocks noChangeArrowheads="1"/>
          </p:cNvSpPr>
          <p:nvPr/>
        </p:nvSpPr>
        <p:spPr bwMode="auto">
          <a:xfrm>
            <a:off x="4003675" y="625157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G</a:t>
            </a:r>
          </a:p>
        </p:txBody>
      </p:sp>
      <p:sp>
        <p:nvSpPr>
          <p:cNvPr id="65711" name="Text Box 242"/>
          <p:cNvSpPr txBox="1">
            <a:spLocks noChangeArrowheads="1"/>
          </p:cNvSpPr>
          <p:nvPr/>
        </p:nvSpPr>
        <p:spPr bwMode="auto">
          <a:xfrm>
            <a:off x="4003675" y="55546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712" name="Text Box 243"/>
          <p:cNvSpPr txBox="1">
            <a:spLocks noChangeArrowheads="1"/>
          </p:cNvSpPr>
          <p:nvPr/>
        </p:nvSpPr>
        <p:spPr bwMode="auto">
          <a:xfrm>
            <a:off x="4003675" y="60198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713" name="Text Box 244"/>
          <p:cNvSpPr txBox="1">
            <a:spLocks noChangeArrowheads="1"/>
          </p:cNvSpPr>
          <p:nvPr/>
        </p:nvSpPr>
        <p:spPr bwMode="auto">
          <a:xfrm>
            <a:off x="4002088" y="61388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A</a:t>
            </a:r>
          </a:p>
        </p:txBody>
      </p:sp>
      <p:sp>
        <p:nvSpPr>
          <p:cNvPr id="65714" name="Text Box 245"/>
          <p:cNvSpPr txBox="1">
            <a:spLocks noChangeArrowheads="1"/>
          </p:cNvSpPr>
          <p:nvPr/>
        </p:nvSpPr>
        <p:spPr bwMode="auto">
          <a:xfrm>
            <a:off x="4011613" y="5673725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</a:p>
        </p:txBody>
      </p:sp>
      <p:sp>
        <p:nvSpPr>
          <p:cNvPr id="65715" name="Text Box 246"/>
          <p:cNvSpPr txBox="1">
            <a:spLocks noChangeArrowheads="1"/>
          </p:cNvSpPr>
          <p:nvPr/>
        </p:nvSpPr>
        <p:spPr bwMode="auto">
          <a:xfrm>
            <a:off x="4003675" y="6367463"/>
            <a:ext cx="1143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C</a:t>
            </a:r>
          </a:p>
        </p:txBody>
      </p:sp>
      <p:sp>
        <p:nvSpPr>
          <p:cNvPr id="65716" name="Text Box 247"/>
          <p:cNvSpPr txBox="1">
            <a:spLocks noChangeArrowheads="1"/>
          </p:cNvSpPr>
          <p:nvPr/>
        </p:nvSpPr>
        <p:spPr bwMode="auto">
          <a:xfrm>
            <a:off x="4019550" y="578485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986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20.12a</a:t>
            </a:r>
          </a:p>
        </p:txBody>
      </p:sp>
      <p:pic>
        <p:nvPicPr>
          <p:cNvPr id="66563" name="Picture 223" descr="20_12aDideoxyChainTer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35113"/>
            <a:ext cx="85486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50913" y="1825625"/>
            <a:ext cx="18161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700" b="1"/>
              <a:t>DNA</a:t>
            </a:r>
            <a:br>
              <a:rPr lang="en-US" sz="1700" b="1"/>
            </a:br>
            <a:r>
              <a:rPr lang="en-US" sz="1700" b="1"/>
              <a:t>(template strand)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36550" y="1541463"/>
            <a:ext cx="1516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700" b="1">
                <a:solidFill>
                  <a:srgbClr val="B52D33"/>
                </a:solidFill>
              </a:rPr>
              <a:t>TECHNIQUE</a:t>
            </a:r>
          </a:p>
        </p:txBody>
      </p:sp>
      <p:sp>
        <p:nvSpPr>
          <p:cNvPr id="66566" name="Text Box 26"/>
          <p:cNvSpPr txBox="1">
            <a:spLocks noChangeArrowheads="1"/>
          </p:cNvSpPr>
          <p:nvPr/>
        </p:nvSpPr>
        <p:spPr bwMode="auto">
          <a:xfrm>
            <a:off x="2987675" y="1809750"/>
            <a:ext cx="7239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700" b="1"/>
              <a:t>Primer</a:t>
            </a:r>
          </a:p>
        </p:txBody>
      </p:sp>
      <p:sp>
        <p:nvSpPr>
          <p:cNvPr id="66567" name="Text Box 38"/>
          <p:cNvSpPr txBox="1">
            <a:spLocks noChangeArrowheads="1"/>
          </p:cNvSpPr>
          <p:nvPr/>
        </p:nvSpPr>
        <p:spPr bwMode="auto">
          <a:xfrm>
            <a:off x="3871913" y="1808163"/>
            <a:ext cx="23907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700" b="1"/>
              <a:t>Deoxyribonucleotides</a:t>
            </a:r>
          </a:p>
        </p:txBody>
      </p:sp>
      <p:sp>
        <p:nvSpPr>
          <p:cNvPr id="66568" name="Text Box 39"/>
          <p:cNvSpPr txBox="1">
            <a:spLocks noChangeArrowheads="1"/>
          </p:cNvSpPr>
          <p:nvPr/>
        </p:nvSpPr>
        <p:spPr bwMode="auto">
          <a:xfrm>
            <a:off x="6342063" y="1811338"/>
            <a:ext cx="25574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700" b="1"/>
              <a:t>Dideoxyribonucleotides</a:t>
            </a:r>
            <a:br>
              <a:rPr lang="en-US" sz="1700" b="1"/>
            </a:br>
            <a:r>
              <a:rPr lang="en-US" sz="1700" b="1"/>
              <a:t>(fluorescently tagged)</a:t>
            </a:r>
          </a:p>
        </p:txBody>
      </p:sp>
      <p:sp>
        <p:nvSpPr>
          <p:cNvPr id="66569" name="Text Box 182"/>
          <p:cNvSpPr txBox="1">
            <a:spLocks noChangeArrowheads="1"/>
          </p:cNvSpPr>
          <p:nvPr/>
        </p:nvSpPr>
        <p:spPr bwMode="auto">
          <a:xfrm>
            <a:off x="2901950" y="3062288"/>
            <a:ext cx="12207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700" b="1"/>
              <a:t>DNA</a:t>
            </a:r>
            <a:br>
              <a:rPr lang="en-US" sz="1700" b="1"/>
            </a:br>
            <a:r>
              <a:rPr lang="en-US" sz="1700" b="1"/>
              <a:t>polymerase</a:t>
            </a:r>
          </a:p>
        </p:txBody>
      </p:sp>
      <p:sp>
        <p:nvSpPr>
          <p:cNvPr id="66570" name="Text Box 183"/>
          <p:cNvSpPr txBox="1">
            <a:spLocks noChangeArrowheads="1"/>
          </p:cNvSpPr>
          <p:nvPr/>
        </p:nvSpPr>
        <p:spPr bwMode="auto">
          <a:xfrm>
            <a:off x="1381125" y="2347913"/>
            <a:ext cx="188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5</a:t>
            </a:r>
            <a:r>
              <a:rPr lang="en-US" sz="1500" b="1">
                <a:sym typeface="Symbol" pitchFamily="48" charset="2"/>
              </a:rPr>
              <a:t></a:t>
            </a:r>
            <a:endParaRPr lang="en-US" sz="1500" b="1"/>
          </a:p>
        </p:txBody>
      </p:sp>
      <p:sp>
        <p:nvSpPr>
          <p:cNvPr id="66571" name="Text Box 184"/>
          <p:cNvSpPr txBox="1">
            <a:spLocks noChangeArrowheads="1"/>
          </p:cNvSpPr>
          <p:nvPr/>
        </p:nvSpPr>
        <p:spPr bwMode="auto">
          <a:xfrm>
            <a:off x="3492500" y="2671763"/>
            <a:ext cx="188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5</a:t>
            </a:r>
            <a:r>
              <a:rPr lang="en-US" sz="1500" b="1">
                <a:sym typeface="Symbol" pitchFamily="48" charset="2"/>
              </a:rPr>
              <a:t></a:t>
            </a:r>
            <a:endParaRPr lang="en-US" sz="1500" b="1"/>
          </a:p>
        </p:txBody>
      </p:sp>
      <p:sp>
        <p:nvSpPr>
          <p:cNvPr id="66572" name="Text Box 185"/>
          <p:cNvSpPr txBox="1">
            <a:spLocks noChangeArrowheads="1"/>
          </p:cNvSpPr>
          <p:nvPr/>
        </p:nvSpPr>
        <p:spPr bwMode="auto">
          <a:xfrm>
            <a:off x="1374775" y="4564063"/>
            <a:ext cx="188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3</a:t>
            </a:r>
            <a:r>
              <a:rPr lang="en-US" sz="1500" b="1">
                <a:sym typeface="Symbol" pitchFamily="48" charset="2"/>
              </a:rPr>
              <a:t></a:t>
            </a:r>
            <a:endParaRPr lang="en-US" sz="1500" b="1"/>
          </a:p>
        </p:txBody>
      </p:sp>
      <p:sp>
        <p:nvSpPr>
          <p:cNvPr id="66573" name="Text Box 186"/>
          <p:cNvSpPr txBox="1">
            <a:spLocks noChangeArrowheads="1"/>
          </p:cNvSpPr>
          <p:nvPr/>
        </p:nvSpPr>
        <p:spPr bwMode="auto">
          <a:xfrm>
            <a:off x="3498850" y="2030413"/>
            <a:ext cx="188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3</a:t>
            </a:r>
            <a:r>
              <a:rPr lang="en-US" sz="1500" b="1">
                <a:sym typeface="Symbol" pitchFamily="48" charset="2"/>
              </a:rPr>
              <a:t></a:t>
            </a:r>
            <a:endParaRPr lang="en-US" sz="1500" b="1"/>
          </a:p>
        </p:txBody>
      </p:sp>
      <p:sp>
        <p:nvSpPr>
          <p:cNvPr id="66574" name="Text Box 187"/>
          <p:cNvSpPr txBox="1">
            <a:spLocks noChangeArrowheads="1"/>
          </p:cNvSpPr>
          <p:nvPr/>
        </p:nvSpPr>
        <p:spPr bwMode="auto">
          <a:xfrm>
            <a:off x="5310188" y="4465638"/>
            <a:ext cx="3333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OH</a:t>
            </a:r>
          </a:p>
        </p:txBody>
      </p:sp>
      <p:sp>
        <p:nvSpPr>
          <p:cNvPr id="66575" name="Text Box 188"/>
          <p:cNvSpPr txBox="1">
            <a:spLocks noChangeArrowheads="1"/>
          </p:cNvSpPr>
          <p:nvPr/>
        </p:nvSpPr>
        <p:spPr bwMode="auto">
          <a:xfrm>
            <a:off x="7672388" y="4460875"/>
            <a:ext cx="1746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H</a:t>
            </a:r>
          </a:p>
        </p:txBody>
      </p:sp>
      <p:sp>
        <p:nvSpPr>
          <p:cNvPr id="66576" name="Text Box 189"/>
          <p:cNvSpPr txBox="1">
            <a:spLocks noChangeArrowheads="1"/>
          </p:cNvSpPr>
          <p:nvPr/>
        </p:nvSpPr>
        <p:spPr bwMode="auto">
          <a:xfrm>
            <a:off x="8135938" y="4075113"/>
            <a:ext cx="1873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G</a:t>
            </a:r>
          </a:p>
        </p:txBody>
      </p:sp>
      <p:sp>
        <p:nvSpPr>
          <p:cNvPr id="66577" name="Text Box 190"/>
          <p:cNvSpPr txBox="1">
            <a:spLocks noChangeArrowheads="1"/>
          </p:cNvSpPr>
          <p:nvPr/>
        </p:nvSpPr>
        <p:spPr bwMode="auto">
          <a:xfrm>
            <a:off x="5773738" y="4057650"/>
            <a:ext cx="1873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6578" name="Text Box 191"/>
          <p:cNvSpPr txBox="1">
            <a:spLocks noChangeArrowheads="1"/>
          </p:cNvSpPr>
          <p:nvPr/>
        </p:nvSpPr>
        <p:spPr bwMode="auto">
          <a:xfrm>
            <a:off x="4762500" y="2424113"/>
            <a:ext cx="5302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>
                <a:solidFill>
                  <a:schemeClr val="bg1"/>
                </a:solidFill>
              </a:rPr>
              <a:t>dATP</a:t>
            </a:r>
          </a:p>
        </p:txBody>
      </p:sp>
      <p:sp>
        <p:nvSpPr>
          <p:cNvPr id="66579" name="Text Box 192"/>
          <p:cNvSpPr txBox="1">
            <a:spLocks noChangeArrowheads="1"/>
          </p:cNvSpPr>
          <p:nvPr/>
        </p:nvSpPr>
        <p:spPr bwMode="auto">
          <a:xfrm>
            <a:off x="4756150" y="2762250"/>
            <a:ext cx="5302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>
                <a:solidFill>
                  <a:schemeClr val="bg1"/>
                </a:solidFill>
              </a:rPr>
              <a:t>dCTP</a:t>
            </a:r>
          </a:p>
        </p:txBody>
      </p:sp>
      <p:sp>
        <p:nvSpPr>
          <p:cNvPr id="66580" name="Text Box 193"/>
          <p:cNvSpPr txBox="1">
            <a:spLocks noChangeArrowheads="1"/>
          </p:cNvSpPr>
          <p:nvPr/>
        </p:nvSpPr>
        <p:spPr bwMode="auto">
          <a:xfrm>
            <a:off x="4756150" y="3079750"/>
            <a:ext cx="5302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>
                <a:solidFill>
                  <a:schemeClr val="bg1"/>
                </a:solidFill>
              </a:rPr>
              <a:t>dTTP</a:t>
            </a:r>
          </a:p>
        </p:txBody>
      </p:sp>
      <p:sp>
        <p:nvSpPr>
          <p:cNvPr id="66581" name="Text Box 194"/>
          <p:cNvSpPr txBox="1">
            <a:spLocks noChangeArrowheads="1"/>
          </p:cNvSpPr>
          <p:nvPr/>
        </p:nvSpPr>
        <p:spPr bwMode="auto">
          <a:xfrm>
            <a:off x="4743450" y="3409950"/>
            <a:ext cx="5302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>
                <a:solidFill>
                  <a:schemeClr val="bg1"/>
                </a:solidFill>
              </a:rPr>
              <a:t>dGTP</a:t>
            </a:r>
          </a:p>
        </p:txBody>
      </p:sp>
      <p:sp>
        <p:nvSpPr>
          <p:cNvPr id="66582" name="Text Box 195"/>
          <p:cNvSpPr txBox="1">
            <a:spLocks noChangeArrowheads="1"/>
          </p:cNvSpPr>
          <p:nvPr/>
        </p:nvSpPr>
        <p:spPr bwMode="auto">
          <a:xfrm>
            <a:off x="4503738" y="3924300"/>
            <a:ext cx="1873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P</a:t>
            </a:r>
          </a:p>
        </p:txBody>
      </p:sp>
      <p:sp>
        <p:nvSpPr>
          <p:cNvPr id="66583" name="Text Box 196"/>
          <p:cNvSpPr txBox="1">
            <a:spLocks noChangeArrowheads="1"/>
          </p:cNvSpPr>
          <p:nvPr/>
        </p:nvSpPr>
        <p:spPr bwMode="auto">
          <a:xfrm>
            <a:off x="4787900" y="3919538"/>
            <a:ext cx="1873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P</a:t>
            </a:r>
          </a:p>
        </p:txBody>
      </p:sp>
      <p:sp>
        <p:nvSpPr>
          <p:cNvPr id="66584" name="Text Box 197"/>
          <p:cNvSpPr txBox="1">
            <a:spLocks noChangeArrowheads="1"/>
          </p:cNvSpPr>
          <p:nvPr/>
        </p:nvSpPr>
        <p:spPr bwMode="auto">
          <a:xfrm>
            <a:off x="5080000" y="3917950"/>
            <a:ext cx="1873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P</a:t>
            </a:r>
          </a:p>
        </p:txBody>
      </p:sp>
      <p:sp>
        <p:nvSpPr>
          <p:cNvPr id="66585" name="Text Box 198"/>
          <p:cNvSpPr txBox="1">
            <a:spLocks noChangeArrowheads="1"/>
          </p:cNvSpPr>
          <p:nvPr/>
        </p:nvSpPr>
        <p:spPr bwMode="auto">
          <a:xfrm>
            <a:off x="6865938" y="3932238"/>
            <a:ext cx="1873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P</a:t>
            </a:r>
          </a:p>
        </p:txBody>
      </p:sp>
      <p:sp>
        <p:nvSpPr>
          <p:cNvPr id="66586" name="Text Box 199"/>
          <p:cNvSpPr txBox="1">
            <a:spLocks noChangeArrowheads="1"/>
          </p:cNvSpPr>
          <p:nvPr/>
        </p:nvSpPr>
        <p:spPr bwMode="auto">
          <a:xfrm>
            <a:off x="7137400" y="3938588"/>
            <a:ext cx="1873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P</a:t>
            </a:r>
          </a:p>
        </p:txBody>
      </p:sp>
      <p:sp>
        <p:nvSpPr>
          <p:cNvPr id="66587" name="Text Box 200"/>
          <p:cNvSpPr txBox="1">
            <a:spLocks noChangeArrowheads="1"/>
          </p:cNvSpPr>
          <p:nvPr/>
        </p:nvSpPr>
        <p:spPr bwMode="auto">
          <a:xfrm>
            <a:off x="7427913" y="3925888"/>
            <a:ext cx="1873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P</a:t>
            </a:r>
          </a:p>
        </p:txBody>
      </p:sp>
      <p:sp>
        <p:nvSpPr>
          <p:cNvPr id="66588" name="Text Box 201"/>
          <p:cNvSpPr txBox="1">
            <a:spLocks noChangeArrowheads="1"/>
          </p:cNvSpPr>
          <p:nvPr/>
        </p:nvSpPr>
        <p:spPr bwMode="auto">
          <a:xfrm>
            <a:off x="6992938" y="2457450"/>
            <a:ext cx="6238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ddATP</a:t>
            </a:r>
          </a:p>
        </p:txBody>
      </p:sp>
      <p:sp>
        <p:nvSpPr>
          <p:cNvPr id="66589" name="Text Box 202"/>
          <p:cNvSpPr txBox="1">
            <a:spLocks noChangeArrowheads="1"/>
          </p:cNvSpPr>
          <p:nvPr/>
        </p:nvSpPr>
        <p:spPr bwMode="auto">
          <a:xfrm>
            <a:off x="6986588" y="2755900"/>
            <a:ext cx="6238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ddCTP</a:t>
            </a:r>
          </a:p>
        </p:txBody>
      </p:sp>
      <p:sp>
        <p:nvSpPr>
          <p:cNvPr id="66590" name="Text Box 203"/>
          <p:cNvSpPr txBox="1">
            <a:spLocks noChangeArrowheads="1"/>
          </p:cNvSpPr>
          <p:nvPr/>
        </p:nvSpPr>
        <p:spPr bwMode="auto">
          <a:xfrm>
            <a:off x="6999288" y="3113088"/>
            <a:ext cx="6238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ddTTP</a:t>
            </a:r>
          </a:p>
        </p:txBody>
      </p:sp>
      <p:sp>
        <p:nvSpPr>
          <p:cNvPr id="66591" name="Text Box 204"/>
          <p:cNvSpPr txBox="1">
            <a:spLocks noChangeArrowheads="1"/>
          </p:cNvSpPr>
          <p:nvPr/>
        </p:nvSpPr>
        <p:spPr bwMode="auto">
          <a:xfrm>
            <a:off x="6986588" y="3430588"/>
            <a:ext cx="6238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ddGTP</a:t>
            </a:r>
          </a:p>
        </p:txBody>
      </p:sp>
      <p:sp>
        <p:nvSpPr>
          <p:cNvPr id="66592" name="Text Box 205"/>
          <p:cNvSpPr txBox="1">
            <a:spLocks noChangeArrowheads="1"/>
          </p:cNvSpPr>
          <p:nvPr/>
        </p:nvSpPr>
        <p:spPr bwMode="auto">
          <a:xfrm>
            <a:off x="3138488" y="206692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T</a:t>
            </a:r>
          </a:p>
        </p:txBody>
      </p:sp>
      <p:sp>
        <p:nvSpPr>
          <p:cNvPr id="66593" name="Text Box 206"/>
          <p:cNvSpPr txBox="1">
            <a:spLocks noChangeArrowheads="1"/>
          </p:cNvSpPr>
          <p:nvPr/>
        </p:nvSpPr>
        <p:spPr bwMode="auto">
          <a:xfrm>
            <a:off x="3130550" y="241776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T</a:t>
            </a:r>
          </a:p>
        </p:txBody>
      </p:sp>
      <p:sp>
        <p:nvSpPr>
          <p:cNvPr id="66594" name="Text Box 207"/>
          <p:cNvSpPr txBox="1">
            <a:spLocks noChangeArrowheads="1"/>
          </p:cNvSpPr>
          <p:nvPr/>
        </p:nvSpPr>
        <p:spPr bwMode="auto">
          <a:xfrm>
            <a:off x="3144838" y="259080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T</a:t>
            </a:r>
          </a:p>
        </p:txBody>
      </p:sp>
      <p:sp>
        <p:nvSpPr>
          <p:cNvPr id="66595" name="Text Box 208"/>
          <p:cNvSpPr txBox="1">
            <a:spLocks noChangeArrowheads="1"/>
          </p:cNvSpPr>
          <p:nvPr/>
        </p:nvSpPr>
        <p:spPr bwMode="auto">
          <a:xfrm>
            <a:off x="3105150" y="224472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G</a:t>
            </a:r>
          </a:p>
        </p:txBody>
      </p:sp>
      <p:sp>
        <p:nvSpPr>
          <p:cNvPr id="66596" name="Text Box 209"/>
          <p:cNvSpPr txBox="1">
            <a:spLocks noChangeArrowheads="1"/>
          </p:cNvSpPr>
          <p:nvPr/>
        </p:nvSpPr>
        <p:spPr bwMode="auto">
          <a:xfrm>
            <a:off x="1789113" y="275431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G</a:t>
            </a:r>
          </a:p>
        </p:txBody>
      </p:sp>
      <p:sp>
        <p:nvSpPr>
          <p:cNvPr id="66597" name="Text Box 210"/>
          <p:cNvSpPr txBox="1">
            <a:spLocks noChangeArrowheads="1"/>
          </p:cNvSpPr>
          <p:nvPr/>
        </p:nvSpPr>
        <p:spPr bwMode="auto">
          <a:xfrm>
            <a:off x="1789113" y="378777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G</a:t>
            </a:r>
          </a:p>
        </p:txBody>
      </p:sp>
      <p:sp>
        <p:nvSpPr>
          <p:cNvPr id="66598" name="Text Box 211"/>
          <p:cNvSpPr txBox="1">
            <a:spLocks noChangeArrowheads="1"/>
          </p:cNvSpPr>
          <p:nvPr/>
        </p:nvSpPr>
        <p:spPr bwMode="auto">
          <a:xfrm>
            <a:off x="1782763" y="412750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C</a:t>
            </a:r>
          </a:p>
        </p:txBody>
      </p:sp>
      <p:sp>
        <p:nvSpPr>
          <p:cNvPr id="66599" name="Text Box 212"/>
          <p:cNvSpPr txBox="1">
            <a:spLocks noChangeArrowheads="1"/>
          </p:cNvSpPr>
          <p:nvPr/>
        </p:nvSpPr>
        <p:spPr bwMode="auto">
          <a:xfrm>
            <a:off x="1789113" y="361950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C</a:t>
            </a:r>
          </a:p>
        </p:txBody>
      </p:sp>
      <p:sp>
        <p:nvSpPr>
          <p:cNvPr id="66600" name="Text Box 213"/>
          <p:cNvSpPr txBox="1">
            <a:spLocks noChangeArrowheads="1"/>
          </p:cNvSpPr>
          <p:nvPr/>
        </p:nvSpPr>
        <p:spPr bwMode="auto">
          <a:xfrm>
            <a:off x="1790700" y="310197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C</a:t>
            </a:r>
          </a:p>
        </p:txBody>
      </p:sp>
      <p:sp>
        <p:nvSpPr>
          <p:cNvPr id="66601" name="Text Box 214"/>
          <p:cNvSpPr txBox="1">
            <a:spLocks noChangeArrowheads="1"/>
          </p:cNvSpPr>
          <p:nvPr/>
        </p:nvSpPr>
        <p:spPr bwMode="auto">
          <a:xfrm>
            <a:off x="1776413" y="240188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C</a:t>
            </a:r>
          </a:p>
        </p:txBody>
      </p:sp>
      <p:sp>
        <p:nvSpPr>
          <p:cNvPr id="66602" name="Text Box 215"/>
          <p:cNvSpPr txBox="1">
            <a:spLocks noChangeArrowheads="1"/>
          </p:cNvSpPr>
          <p:nvPr/>
        </p:nvSpPr>
        <p:spPr bwMode="auto">
          <a:xfrm>
            <a:off x="1789113" y="257333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T</a:t>
            </a:r>
          </a:p>
        </p:txBody>
      </p:sp>
      <p:sp>
        <p:nvSpPr>
          <p:cNvPr id="66603" name="Text Box 216"/>
          <p:cNvSpPr txBox="1">
            <a:spLocks noChangeArrowheads="1"/>
          </p:cNvSpPr>
          <p:nvPr/>
        </p:nvSpPr>
        <p:spPr bwMode="auto">
          <a:xfrm>
            <a:off x="1782763" y="326707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T</a:t>
            </a:r>
          </a:p>
        </p:txBody>
      </p:sp>
      <p:sp>
        <p:nvSpPr>
          <p:cNvPr id="66604" name="Text Box 217"/>
          <p:cNvSpPr txBox="1">
            <a:spLocks noChangeArrowheads="1"/>
          </p:cNvSpPr>
          <p:nvPr/>
        </p:nvSpPr>
        <p:spPr bwMode="auto">
          <a:xfrm>
            <a:off x="1781175" y="344011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T</a:t>
            </a:r>
          </a:p>
        </p:txBody>
      </p:sp>
      <p:sp>
        <p:nvSpPr>
          <p:cNvPr id="66605" name="Text Box 218"/>
          <p:cNvSpPr txBox="1">
            <a:spLocks noChangeArrowheads="1"/>
          </p:cNvSpPr>
          <p:nvPr/>
        </p:nvSpPr>
        <p:spPr bwMode="auto">
          <a:xfrm>
            <a:off x="1782763" y="292576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A</a:t>
            </a:r>
          </a:p>
        </p:txBody>
      </p:sp>
      <p:sp>
        <p:nvSpPr>
          <p:cNvPr id="66606" name="Text Box 219"/>
          <p:cNvSpPr txBox="1">
            <a:spLocks noChangeArrowheads="1"/>
          </p:cNvSpPr>
          <p:nvPr/>
        </p:nvSpPr>
        <p:spPr bwMode="auto">
          <a:xfrm>
            <a:off x="1789113" y="396557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A</a:t>
            </a:r>
          </a:p>
        </p:txBody>
      </p:sp>
      <p:sp>
        <p:nvSpPr>
          <p:cNvPr id="66607" name="Text Box 220"/>
          <p:cNvSpPr txBox="1">
            <a:spLocks noChangeArrowheads="1"/>
          </p:cNvSpPr>
          <p:nvPr/>
        </p:nvSpPr>
        <p:spPr bwMode="auto">
          <a:xfrm>
            <a:off x="1776413" y="431006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A</a:t>
            </a:r>
          </a:p>
        </p:txBody>
      </p:sp>
      <p:sp>
        <p:nvSpPr>
          <p:cNvPr id="66608" name="Text Box 221"/>
          <p:cNvSpPr txBox="1">
            <a:spLocks noChangeArrowheads="1"/>
          </p:cNvSpPr>
          <p:nvPr/>
        </p:nvSpPr>
        <p:spPr bwMode="auto">
          <a:xfrm>
            <a:off x="1789113" y="449580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500" b="1"/>
              <a:t>A</a:t>
            </a:r>
          </a:p>
        </p:txBody>
      </p:sp>
      <p:sp>
        <p:nvSpPr>
          <p:cNvPr id="66609" name="Line 222"/>
          <p:cNvSpPr>
            <a:spLocks noChangeShapeType="1"/>
          </p:cNvSpPr>
          <p:nvPr/>
        </p:nvSpPr>
        <p:spPr bwMode="auto">
          <a:xfrm>
            <a:off x="3386138" y="3571875"/>
            <a:ext cx="1460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3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v32223_17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661988"/>
            <a:ext cx="6708775" cy="55467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didesoxinucleòtid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340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20.12b</a:t>
            </a:r>
          </a:p>
        </p:txBody>
      </p:sp>
      <p:pic>
        <p:nvPicPr>
          <p:cNvPr id="67587" name="Picture 280" descr="20_12bDideoxyChainTer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76238"/>
            <a:ext cx="85486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65"/>
          <p:cNvSpPr txBox="1">
            <a:spLocks noChangeArrowheads="1"/>
          </p:cNvSpPr>
          <p:nvPr/>
        </p:nvSpPr>
        <p:spPr bwMode="auto">
          <a:xfrm>
            <a:off x="1995488" y="785813"/>
            <a:ext cx="16398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800" b="1"/>
              <a:t>DNA (template</a:t>
            </a:r>
            <a:br>
              <a:rPr lang="en-US" sz="1800" b="1"/>
            </a:br>
            <a:r>
              <a:rPr lang="en-US" sz="1800" b="1"/>
              <a:t>strand)</a:t>
            </a:r>
          </a:p>
        </p:txBody>
      </p:sp>
      <p:sp>
        <p:nvSpPr>
          <p:cNvPr id="67589" name="Text Box 66"/>
          <p:cNvSpPr txBox="1">
            <a:spLocks noChangeArrowheads="1"/>
          </p:cNvSpPr>
          <p:nvPr/>
        </p:nvSpPr>
        <p:spPr bwMode="auto">
          <a:xfrm>
            <a:off x="4445000" y="809625"/>
            <a:ext cx="18113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800" b="1"/>
              <a:t>Labeled strands</a:t>
            </a:r>
          </a:p>
        </p:txBody>
      </p:sp>
      <p:sp>
        <p:nvSpPr>
          <p:cNvPr id="67590" name="Text Box 67"/>
          <p:cNvSpPr txBox="1">
            <a:spLocks noChangeArrowheads="1"/>
          </p:cNvSpPr>
          <p:nvPr/>
        </p:nvSpPr>
        <p:spPr bwMode="auto">
          <a:xfrm>
            <a:off x="2244725" y="3433763"/>
            <a:ext cx="1073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800" b="1"/>
              <a:t>Shortest</a:t>
            </a:r>
          </a:p>
        </p:txBody>
      </p:sp>
      <p:sp>
        <p:nvSpPr>
          <p:cNvPr id="67591" name="Text Box 68"/>
          <p:cNvSpPr txBox="1">
            <a:spLocks noChangeArrowheads="1"/>
          </p:cNvSpPr>
          <p:nvPr/>
        </p:nvSpPr>
        <p:spPr bwMode="auto">
          <a:xfrm>
            <a:off x="7824788" y="3433763"/>
            <a:ext cx="927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800" b="1"/>
              <a:t>Longest</a:t>
            </a:r>
          </a:p>
        </p:txBody>
      </p:sp>
      <p:sp>
        <p:nvSpPr>
          <p:cNvPr id="67592" name="AutoShape 71"/>
          <p:cNvSpPr>
            <a:spLocks/>
          </p:cNvSpPr>
          <p:nvPr/>
        </p:nvSpPr>
        <p:spPr bwMode="auto">
          <a:xfrm rot="4597803">
            <a:off x="5291931" y="-1691481"/>
            <a:ext cx="204788" cy="6464300"/>
          </a:xfrm>
          <a:prstGeom prst="leftBrace">
            <a:avLst>
              <a:gd name="adj1" fmla="val 2630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>
              <a:latin typeface="Times" pitchFamily="48" charset="0"/>
            </a:endParaRPr>
          </a:p>
        </p:txBody>
      </p:sp>
      <p:sp>
        <p:nvSpPr>
          <p:cNvPr id="67593" name="Text Box 162"/>
          <p:cNvSpPr txBox="1">
            <a:spLocks noChangeArrowheads="1"/>
          </p:cNvSpPr>
          <p:nvPr/>
        </p:nvSpPr>
        <p:spPr bwMode="auto">
          <a:xfrm>
            <a:off x="1581150" y="3814763"/>
            <a:ext cx="14843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800" b="1"/>
              <a:t>Direction</a:t>
            </a:r>
            <a:br>
              <a:rPr lang="en-US" sz="1800" b="1"/>
            </a:br>
            <a:r>
              <a:rPr lang="en-US" sz="1800" b="1"/>
              <a:t>of movement</a:t>
            </a:r>
            <a:br>
              <a:rPr lang="en-US" sz="1800" b="1"/>
            </a:br>
            <a:r>
              <a:rPr lang="en-US" sz="1800" b="1"/>
              <a:t>of strands</a:t>
            </a:r>
          </a:p>
        </p:txBody>
      </p:sp>
      <p:sp>
        <p:nvSpPr>
          <p:cNvPr id="67594" name="Text Box 163"/>
          <p:cNvSpPr txBox="1">
            <a:spLocks noChangeArrowheads="1"/>
          </p:cNvSpPr>
          <p:nvPr/>
        </p:nvSpPr>
        <p:spPr bwMode="auto">
          <a:xfrm>
            <a:off x="3863975" y="4098925"/>
            <a:ext cx="2581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800" b="1"/>
              <a:t>Longest labeled strand</a:t>
            </a:r>
          </a:p>
        </p:txBody>
      </p:sp>
      <p:sp>
        <p:nvSpPr>
          <p:cNvPr id="67595" name="Text Box 164"/>
          <p:cNvSpPr txBox="1">
            <a:spLocks noChangeArrowheads="1"/>
          </p:cNvSpPr>
          <p:nvPr/>
        </p:nvSpPr>
        <p:spPr bwMode="auto">
          <a:xfrm>
            <a:off x="5059363" y="4872038"/>
            <a:ext cx="974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800" b="1"/>
              <a:t>Detector</a:t>
            </a:r>
          </a:p>
        </p:txBody>
      </p:sp>
      <p:sp>
        <p:nvSpPr>
          <p:cNvPr id="67596" name="Text Box 165"/>
          <p:cNvSpPr txBox="1">
            <a:spLocks noChangeArrowheads="1"/>
          </p:cNvSpPr>
          <p:nvPr/>
        </p:nvSpPr>
        <p:spPr bwMode="auto">
          <a:xfrm>
            <a:off x="1611313" y="5730875"/>
            <a:ext cx="6905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800" b="1"/>
              <a:t>Laser</a:t>
            </a:r>
          </a:p>
        </p:txBody>
      </p:sp>
      <p:sp>
        <p:nvSpPr>
          <p:cNvPr id="67597" name="Text Box 166"/>
          <p:cNvSpPr txBox="1">
            <a:spLocks noChangeArrowheads="1"/>
          </p:cNvSpPr>
          <p:nvPr/>
        </p:nvSpPr>
        <p:spPr bwMode="auto">
          <a:xfrm>
            <a:off x="3863975" y="5899150"/>
            <a:ext cx="260826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800" b="1"/>
              <a:t>Shortest labeled strand</a:t>
            </a:r>
          </a:p>
        </p:txBody>
      </p:sp>
      <p:sp>
        <p:nvSpPr>
          <p:cNvPr id="67598" name="Line 182"/>
          <p:cNvSpPr>
            <a:spLocks noChangeShapeType="1"/>
          </p:cNvSpPr>
          <p:nvPr/>
        </p:nvSpPr>
        <p:spPr bwMode="auto">
          <a:xfrm flipV="1">
            <a:off x="5370513" y="1058863"/>
            <a:ext cx="0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7599" name="Text Box 183"/>
          <p:cNvSpPr txBox="1">
            <a:spLocks noChangeArrowheads="1"/>
          </p:cNvSpPr>
          <p:nvPr/>
        </p:nvSpPr>
        <p:spPr bwMode="auto">
          <a:xfrm>
            <a:off x="360363" y="376238"/>
            <a:ext cx="265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700" b="1">
                <a:solidFill>
                  <a:srgbClr val="B52D33"/>
                </a:solidFill>
              </a:rPr>
              <a:t>TECHNIQUE (continued)</a:t>
            </a:r>
          </a:p>
        </p:txBody>
      </p:sp>
      <p:sp>
        <p:nvSpPr>
          <p:cNvPr id="67600" name="Text Box 184"/>
          <p:cNvSpPr txBox="1">
            <a:spLocks noChangeArrowheads="1"/>
          </p:cNvSpPr>
          <p:nvPr/>
        </p:nvSpPr>
        <p:spPr bwMode="auto">
          <a:xfrm>
            <a:off x="1274763" y="958850"/>
            <a:ext cx="1889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5</a:t>
            </a:r>
            <a:r>
              <a:rPr lang="en-US" sz="1600" b="1">
                <a:sym typeface="Symbol" pitchFamily="48" charset="2"/>
              </a:rPr>
              <a:t></a:t>
            </a:r>
            <a:endParaRPr lang="en-US" sz="1600" b="1"/>
          </a:p>
        </p:txBody>
      </p:sp>
      <p:sp>
        <p:nvSpPr>
          <p:cNvPr id="67601" name="Text Box 185"/>
          <p:cNvSpPr txBox="1">
            <a:spLocks noChangeArrowheads="1"/>
          </p:cNvSpPr>
          <p:nvPr/>
        </p:nvSpPr>
        <p:spPr bwMode="auto">
          <a:xfrm>
            <a:off x="1268413" y="3276600"/>
            <a:ext cx="1889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sym typeface="Symbol" pitchFamily="48" charset="2"/>
              </a:rPr>
              <a:t></a:t>
            </a:r>
            <a:endParaRPr lang="en-US" sz="1600" b="1"/>
          </a:p>
        </p:txBody>
      </p:sp>
      <p:sp>
        <p:nvSpPr>
          <p:cNvPr id="67602" name="Text Box 186"/>
          <p:cNvSpPr txBox="1">
            <a:spLocks noChangeArrowheads="1"/>
          </p:cNvSpPr>
          <p:nvPr/>
        </p:nvSpPr>
        <p:spPr bwMode="auto">
          <a:xfrm>
            <a:off x="1695450" y="139065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03" name="Text Box 187"/>
          <p:cNvSpPr txBox="1">
            <a:spLocks noChangeArrowheads="1"/>
          </p:cNvSpPr>
          <p:nvPr/>
        </p:nvSpPr>
        <p:spPr bwMode="auto">
          <a:xfrm>
            <a:off x="1695450" y="247491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04" name="Text Box 188"/>
          <p:cNvSpPr txBox="1">
            <a:spLocks noChangeArrowheads="1"/>
          </p:cNvSpPr>
          <p:nvPr/>
        </p:nvSpPr>
        <p:spPr bwMode="auto">
          <a:xfrm>
            <a:off x="1689100" y="2852738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05" name="Text Box 189"/>
          <p:cNvSpPr txBox="1">
            <a:spLocks noChangeArrowheads="1"/>
          </p:cNvSpPr>
          <p:nvPr/>
        </p:nvSpPr>
        <p:spPr bwMode="auto">
          <a:xfrm>
            <a:off x="1695450" y="2306638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06" name="Text Box 190"/>
          <p:cNvSpPr txBox="1">
            <a:spLocks noChangeArrowheads="1"/>
          </p:cNvSpPr>
          <p:nvPr/>
        </p:nvSpPr>
        <p:spPr bwMode="auto">
          <a:xfrm>
            <a:off x="1697038" y="176371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07" name="Text Box 191"/>
          <p:cNvSpPr txBox="1">
            <a:spLocks noChangeArrowheads="1"/>
          </p:cNvSpPr>
          <p:nvPr/>
        </p:nvSpPr>
        <p:spPr bwMode="auto">
          <a:xfrm>
            <a:off x="1695450" y="103822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08" name="Text Box 192"/>
          <p:cNvSpPr txBox="1">
            <a:spLocks noChangeArrowheads="1"/>
          </p:cNvSpPr>
          <p:nvPr/>
        </p:nvSpPr>
        <p:spPr bwMode="auto">
          <a:xfrm>
            <a:off x="1695450" y="122237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09" name="Text Box 193"/>
          <p:cNvSpPr txBox="1">
            <a:spLocks noChangeArrowheads="1"/>
          </p:cNvSpPr>
          <p:nvPr/>
        </p:nvSpPr>
        <p:spPr bwMode="auto">
          <a:xfrm>
            <a:off x="1689100" y="195421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10" name="Text Box 194"/>
          <p:cNvSpPr txBox="1">
            <a:spLocks noChangeArrowheads="1"/>
          </p:cNvSpPr>
          <p:nvPr/>
        </p:nvSpPr>
        <p:spPr bwMode="auto">
          <a:xfrm>
            <a:off x="1700213" y="212725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11" name="Text Box 195"/>
          <p:cNvSpPr txBox="1">
            <a:spLocks noChangeArrowheads="1"/>
          </p:cNvSpPr>
          <p:nvPr/>
        </p:nvSpPr>
        <p:spPr bwMode="auto">
          <a:xfrm>
            <a:off x="1689100" y="157480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12" name="Text Box 196"/>
          <p:cNvSpPr txBox="1">
            <a:spLocks noChangeArrowheads="1"/>
          </p:cNvSpPr>
          <p:nvPr/>
        </p:nvSpPr>
        <p:spPr bwMode="auto">
          <a:xfrm>
            <a:off x="1695450" y="266541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13" name="Text Box 197"/>
          <p:cNvSpPr txBox="1">
            <a:spLocks noChangeArrowheads="1"/>
          </p:cNvSpPr>
          <p:nvPr/>
        </p:nvSpPr>
        <p:spPr bwMode="auto">
          <a:xfrm>
            <a:off x="1695450" y="303530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14" name="Text Box 198"/>
          <p:cNvSpPr txBox="1">
            <a:spLocks noChangeArrowheads="1"/>
          </p:cNvSpPr>
          <p:nvPr/>
        </p:nvSpPr>
        <p:spPr bwMode="auto">
          <a:xfrm>
            <a:off x="1695450" y="3221038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15" name="Text Box 199"/>
          <p:cNvSpPr txBox="1">
            <a:spLocks noChangeArrowheads="1"/>
          </p:cNvSpPr>
          <p:nvPr/>
        </p:nvSpPr>
        <p:spPr bwMode="auto">
          <a:xfrm>
            <a:off x="2508250" y="267335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16" name="Text Box 200"/>
          <p:cNvSpPr txBox="1">
            <a:spLocks noChangeArrowheads="1"/>
          </p:cNvSpPr>
          <p:nvPr/>
        </p:nvSpPr>
        <p:spPr bwMode="auto">
          <a:xfrm>
            <a:off x="2509838" y="304165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17" name="Text Box 201"/>
          <p:cNvSpPr txBox="1">
            <a:spLocks noChangeArrowheads="1"/>
          </p:cNvSpPr>
          <p:nvPr/>
        </p:nvSpPr>
        <p:spPr bwMode="auto">
          <a:xfrm>
            <a:off x="2509838" y="322580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18" name="Text Box 202"/>
          <p:cNvSpPr txBox="1">
            <a:spLocks noChangeArrowheads="1"/>
          </p:cNvSpPr>
          <p:nvPr/>
        </p:nvSpPr>
        <p:spPr bwMode="auto">
          <a:xfrm>
            <a:off x="2482850" y="285750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19" name="Text Box 203"/>
          <p:cNvSpPr txBox="1">
            <a:spLocks noChangeArrowheads="1"/>
          </p:cNvSpPr>
          <p:nvPr/>
        </p:nvSpPr>
        <p:spPr bwMode="auto">
          <a:xfrm>
            <a:off x="2244725" y="2497138"/>
            <a:ext cx="439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ddC</a:t>
            </a:r>
          </a:p>
        </p:txBody>
      </p:sp>
      <p:sp>
        <p:nvSpPr>
          <p:cNvPr id="67620" name="Text Box 204"/>
          <p:cNvSpPr txBox="1">
            <a:spLocks noChangeArrowheads="1"/>
          </p:cNvSpPr>
          <p:nvPr/>
        </p:nvSpPr>
        <p:spPr bwMode="auto">
          <a:xfrm>
            <a:off x="6391275" y="1392238"/>
            <a:ext cx="439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ddC</a:t>
            </a:r>
          </a:p>
        </p:txBody>
      </p:sp>
      <p:sp>
        <p:nvSpPr>
          <p:cNvPr id="67621" name="Text Box 205"/>
          <p:cNvSpPr txBox="1">
            <a:spLocks noChangeArrowheads="1"/>
          </p:cNvSpPr>
          <p:nvPr/>
        </p:nvSpPr>
        <p:spPr bwMode="auto">
          <a:xfrm>
            <a:off x="2954338" y="2306638"/>
            <a:ext cx="439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ddG</a:t>
            </a:r>
          </a:p>
        </p:txBody>
      </p:sp>
      <p:sp>
        <p:nvSpPr>
          <p:cNvPr id="67622" name="Text Box 206"/>
          <p:cNvSpPr txBox="1">
            <a:spLocks noChangeArrowheads="1"/>
          </p:cNvSpPr>
          <p:nvPr/>
        </p:nvSpPr>
        <p:spPr bwMode="auto">
          <a:xfrm>
            <a:off x="4918075" y="1770063"/>
            <a:ext cx="439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ddG</a:t>
            </a:r>
          </a:p>
        </p:txBody>
      </p:sp>
      <p:sp>
        <p:nvSpPr>
          <p:cNvPr id="67623" name="Text Box 207"/>
          <p:cNvSpPr txBox="1">
            <a:spLocks noChangeArrowheads="1"/>
          </p:cNvSpPr>
          <p:nvPr/>
        </p:nvSpPr>
        <p:spPr bwMode="auto">
          <a:xfrm>
            <a:off x="7881938" y="990600"/>
            <a:ext cx="439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ddG</a:t>
            </a:r>
          </a:p>
        </p:txBody>
      </p:sp>
      <p:sp>
        <p:nvSpPr>
          <p:cNvPr id="67624" name="Text Box 208"/>
          <p:cNvSpPr txBox="1">
            <a:spLocks noChangeArrowheads="1"/>
          </p:cNvSpPr>
          <p:nvPr/>
        </p:nvSpPr>
        <p:spPr bwMode="auto">
          <a:xfrm>
            <a:off x="3608388" y="2089150"/>
            <a:ext cx="439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ddA</a:t>
            </a:r>
          </a:p>
        </p:txBody>
      </p:sp>
      <p:sp>
        <p:nvSpPr>
          <p:cNvPr id="67625" name="Text Box 209"/>
          <p:cNvSpPr txBox="1">
            <a:spLocks noChangeArrowheads="1"/>
          </p:cNvSpPr>
          <p:nvPr/>
        </p:nvSpPr>
        <p:spPr bwMode="auto">
          <a:xfrm>
            <a:off x="4264025" y="1978025"/>
            <a:ext cx="439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ddA</a:t>
            </a:r>
          </a:p>
        </p:txBody>
      </p:sp>
      <p:sp>
        <p:nvSpPr>
          <p:cNvPr id="67626" name="Text Box 210"/>
          <p:cNvSpPr txBox="1">
            <a:spLocks noChangeArrowheads="1"/>
          </p:cNvSpPr>
          <p:nvPr/>
        </p:nvSpPr>
        <p:spPr bwMode="auto">
          <a:xfrm>
            <a:off x="7146925" y="1222375"/>
            <a:ext cx="439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ddA</a:t>
            </a:r>
          </a:p>
        </p:txBody>
      </p:sp>
      <p:sp>
        <p:nvSpPr>
          <p:cNvPr id="67627" name="Text Box 211"/>
          <p:cNvSpPr txBox="1">
            <a:spLocks noChangeArrowheads="1"/>
          </p:cNvSpPr>
          <p:nvPr/>
        </p:nvSpPr>
        <p:spPr bwMode="auto">
          <a:xfrm>
            <a:off x="5651500" y="1579563"/>
            <a:ext cx="439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ddT</a:t>
            </a:r>
          </a:p>
        </p:txBody>
      </p:sp>
      <p:sp>
        <p:nvSpPr>
          <p:cNvPr id="67628" name="Text Box 212"/>
          <p:cNvSpPr txBox="1">
            <a:spLocks noChangeArrowheads="1"/>
          </p:cNvSpPr>
          <p:nvPr/>
        </p:nvSpPr>
        <p:spPr bwMode="auto">
          <a:xfrm>
            <a:off x="8550275" y="901700"/>
            <a:ext cx="188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sym typeface="Symbol" pitchFamily="48" charset="2"/>
              </a:rPr>
              <a:t></a:t>
            </a:r>
            <a:endParaRPr lang="en-US" sz="1600" b="1"/>
          </a:p>
        </p:txBody>
      </p:sp>
      <p:sp>
        <p:nvSpPr>
          <p:cNvPr id="67629" name="Text Box 213"/>
          <p:cNvSpPr txBox="1">
            <a:spLocks noChangeArrowheads="1"/>
          </p:cNvSpPr>
          <p:nvPr/>
        </p:nvSpPr>
        <p:spPr bwMode="auto">
          <a:xfrm>
            <a:off x="8543925" y="3227388"/>
            <a:ext cx="188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5</a:t>
            </a:r>
            <a:r>
              <a:rPr lang="en-US" sz="1600" b="1">
                <a:sym typeface="Symbol" pitchFamily="48" charset="2"/>
              </a:rPr>
              <a:t></a:t>
            </a:r>
            <a:endParaRPr lang="en-US" sz="1600" b="1"/>
          </a:p>
        </p:txBody>
      </p:sp>
      <p:sp>
        <p:nvSpPr>
          <p:cNvPr id="67630" name="Text Box 214"/>
          <p:cNvSpPr txBox="1">
            <a:spLocks noChangeArrowheads="1"/>
          </p:cNvSpPr>
          <p:nvPr/>
        </p:nvSpPr>
        <p:spPr bwMode="auto">
          <a:xfrm>
            <a:off x="3243263" y="266700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31" name="Text Box 215"/>
          <p:cNvSpPr txBox="1">
            <a:spLocks noChangeArrowheads="1"/>
          </p:cNvSpPr>
          <p:nvPr/>
        </p:nvSpPr>
        <p:spPr bwMode="auto">
          <a:xfrm>
            <a:off x="3244850" y="303530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32" name="Text Box 216"/>
          <p:cNvSpPr txBox="1">
            <a:spLocks noChangeArrowheads="1"/>
          </p:cNvSpPr>
          <p:nvPr/>
        </p:nvSpPr>
        <p:spPr bwMode="auto">
          <a:xfrm>
            <a:off x="3244850" y="321945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33" name="Text Box 217"/>
          <p:cNvSpPr txBox="1">
            <a:spLocks noChangeArrowheads="1"/>
          </p:cNvSpPr>
          <p:nvPr/>
        </p:nvSpPr>
        <p:spPr bwMode="auto">
          <a:xfrm>
            <a:off x="3217863" y="285115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34" name="Text Box 218"/>
          <p:cNvSpPr txBox="1">
            <a:spLocks noChangeArrowheads="1"/>
          </p:cNvSpPr>
          <p:nvPr/>
        </p:nvSpPr>
        <p:spPr bwMode="auto">
          <a:xfrm>
            <a:off x="3211513" y="248602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35" name="Text Box 219"/>
          <p:cNvSpPr txBox="1">
            <a:spLocks noChangeArrowheads="1"/>
          </p:cNvSpPr>
          <p:nvPr/>
        </p:nvSpPr>
        <p:spPr bwMode="auto">
          <a:xfrm>
            <a:off x="3884613" y="266223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36" name="Text Box 220"/>
          <p:cNvSpPr txBox="1">
            <a:spLocks noChangeArrowheads="1"/>
          </p:cNvSpPr>
          <p:nvPr/>
        </p:nvSpPr>
        <p:spPr bwMode="auto">
          <a:xfrm>
            <a:off x="3886200" y="3030538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37" name="Text Box 221"/>
          <p:cNvSpPr txBox="1">
            <a:spLocks noChangeArrowheads="1"/>
          </p:cNvSpPr>
          <p:nvPr/>
        </p:nvSpPr>
        <p:spPr bwMode="auto">
          <a:xfrm>
            <a:off x="3886200" y="3214688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38" name="Text Box 222"/>
          <p:cNvSpPr txBox="1">
            <a:spLocks noChangeArrowheads="1"/>
          </p:cNvSpPr>
          <p:nvPr/>
        </p:nvSpPr>
        <p:spPr bwMode="auto">
          <a:xfrm>
            <a:off x="3846513" y="283368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39" name="Text Box 223"/>
          <p:cNvSpPr txBox="1">
            <a:spLocks noChangeArrowheads="1"/>
          </p:cNvSpPr>
          <p:nvPr/>
        </p:nvSpPr>
        <p:spPr bwMode="auto">
          <a:xfrm>
            <a:off x="3852863" y="248126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40" name="Text Box 224"/>
          <p:cNvSpPr txBox="1">
            <a:spLocks noChangeArrowheads="1"/>
          </p:cNvSpPr>
          <p:nvPr/>
        </p:nvSpPr>
        <p:spPr bwMode="auto">
          <a:xfrm>
            <a:off x="3840163" y="228600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41" name="Text Box 225"/>
          <p:cNvSpPr txBox="1">
            <a:spLocks noChangeArrowheads="1"/>
          </p:cNvSpPr>
          <p:nvPr/>
        </p:nvSpPr>
        <p:spPr bwMode="auto">
          <a:xfrm>
            <a:off x="4527550" y="268605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42" name="Text Box 226"/>
          <p:cNvSpPr txBox="1">
            <a:spLocks noChangeArrowheads="1"/>
          </p:cNvSpPr>
          <p:nvPr/>
        </p:nvSpPr>
        <p:spPr bwMode="auto">
          <a:xfrm>
            <a:off x="4516438" y="304165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43" name="Text Box 227"/>
          <p:cNvSpPr txBox="1">
            <a:spLocks noChangeArrowheads="1"/>
          </p:cNvSpPr>
          <p:nvPr/>
        </p:nvSpPr>
        <p:spPr bwMode="auto">
          <a:xfrm>
            <a:off x="4516438" y="322580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44" name="Text Box 228"/>
          <p:cNvSpPr txBox="1">
            <a:spLocks noChangeArrowheads="1"/>
          </p:cNvSpPr>
          <p:nvPr/>
        </p:nvSpPr>
        <p:spPr bwMode="auto">
          <a:xfrm>
            <a:off x="4476750" y="285750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45" name="Text Box 229"/>
          <p:cNvSpPr txBox="1">
            <a:spLocks noChangeArrowheads="1"/>
          </p:cNvSpPr>
          <p:nvPr/>
        </p:nvSpPr>
        <p:spPr bwMode="auto">
          <a:xfrm>
            <a:off x="4495800" y="251777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46" name="Text Box 230"/>
          <p:cNvSpPr txBox="1">
            <a:spLocks noChangeArrowheads="1"/>
          </p:cNvSpPr>
          <p:nvPr/>
        </p:nvSpPr>
        <p:spPr bwMode="auto">
          <a:xfrm>
            <a:off x="4495800" y="233521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47" name="Text Box 231"/>
          <p:cNvSpPr txBox="1">
            <a:spLocks noChangeArrowheads="1"/>
          </p:cNvSpPr>
          <p:nvPr/>
        </p:nvSpPr>
        <p:spPr bwMode="auto">
          <a:xfrm>
            <a:off x="4491038" y="215423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48" name="Text Box 232"/>
          <p:cNvSpPr txBox="1">
            <a:spLocks noChangeArrowheads="1"/>
          </p:cNvSpPr>
          <p:nvPr/>
        </p:nvSpPr>
        <p:spPr bwMode="auto">
          <a:xfrm>
            <a:off x="5208588" y="268128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49" name="Text Box 233"/>
          <p:cNvSpPr txBox="1">
            <a:spLocks noChangeArrowheads="1"/>
          </p:cNvSpPr>
          <p:nvPr/>
        </p:nvSpPr>
        <p:spPr bwMode="auto">
          <a:xfrm>
            <a:off x="5197475" y="3036888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50" name="Text Box 234"/>
          <p:cNvSpPr txBox="1">
            <a:spLocks noChangeArrowheads="1"/>
          </p:cNvSpPr>
          <p:nvPr/>
        </p:nvSpPr>
        <p:spPr bwMode="auto">
          <a:xfrm>
            <a:off x="5197475" y="3221038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51" name="Text Box 235"/>
          <p:cNvSpPr txBox="1">
            <a:spLocks noChangeArrowheads="1"/>
          </p:cNvSpPr>
          <p:nvPr/>
        </p:nvSpPr>
        <p:spPr bwMode="auto">
          <a:xfrm>
            <a:off x="5157788" y="285273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52" name="Text Box 236"/>
          <p:cNvSpPr txBox="1">
            <a:spLocks noChangeArrowheads="1"/>
          </p:cNvSpPr>
          <p:nvPr/>
        </p:nvSpPr>
        <p:spPr bwMode="auto">
          <a:xfrm>
            <a:off x="5176838" y="250031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53" name="Text Box 237"/>
          <p:cNvSpPr txBox="1">
            <a:spLocks noChangeArrowheads="1"/>
          </p:cNvSpPr>
          <p:nvPr/>
        </p:nvSpPr>
        <p:spPr bwMode="auto">
          <a:xfrm>
            <a:off x="5164138" y="230505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54" name="Text Box 238"/>
          <p:cNvSpPr txBox="1">
            <a:spLocks noChangeArrowheads="1"/>
          </p:cNvSpPr>
          <p:nvPr/>
        </p:nvSpPr>
        <p:spPr bwMode="auto">
          <a:xfrm>
            <a:off x="5184775" y="2109788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55" name="Text Box 239"/>
          <p:cNvSpPr txBox="1">
            <a:spLocks noChangeArrowheads="1"/>
          </p:cNvSpPr>
          <p:nvPr/>
        </p:nvSpPr>
        <p:spPr bwMode="auto">
          <a:xfrm>
            <a:off x="5189538" y="194627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56" name="Text Box 241"/>
          <p:cNvSpPr txBox="1">
            <a:spLocks noChangeArrowheads="1"/>
          </p:cNvSpPr>
          <p:nvPr/>
        </p:nvSpPr>
        <p:spPr bwMode="auto">
          <a:xfrm>
            <a:off x="5891213" y="266382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57" name="Text Box 242"/>
          <p:cNvSpPr txBox="1">
            <a:spLocks noChangeArrowheads="1"/>
          </p:cNvSpPr>
          <p:nvPr/>
        </p:nvSpPr>
        <p:spPr bwMode="auto">
          <a:xfrm>
            <a:off x="5892800" y="301942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58" name="Text Box 243"/>
          <p:cNvSpPr txBox="1">
            <a:spLocks noChangeArrowheads="1"/>
          </p:cNvSpPr>
          <p:nvPr/>
        </p:nvSpPr>
        <p:spPr bwMode="auto">
          <a:xfrm>
            <a:off x="5892800" y="320357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59" name="Text Box 244"/>
          <p:cNvSpPr txBox="1">
            <a:spLocks noChangeArrowheads="1"/>
          </p:cNvSpPr>
          <p:nvPr/>
        </p:nvSpPr>
        <p:spPr bwMode="auto">
          <a:xfrm>
            <a:off x="5853113" y="284797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60" name="Text Box 245"/>
          <p:cNvSpPr txBox="1">
            <a:spLocks noChangeArrowheads="1"/>
          </p:cNvSpPr>
          <p:nvPr/>
        </p:nvSpPr>
        <p:spPr bwMode="auto">
          <a:xfrm>
            <a:off x="5872163" y="248285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61" name="Text Box 246"/>
          <p:cNvSpPr txBox="1">
            <a:spLocks noChangeArrowheads="1"/>
          </p:cNvSpPr>
          <p:nvPr/>
        </p:nvSpPr>
        <p:spPr bwMode="auto">
          <a:xfrm>
            <a:off x="5859463" y="231298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62" name="Text Box 247"/>
          <p:cNvSpPr txBox="1">
            <a:spLocks noChangeArrowheads="1"/>
          </p:cNvSpPr>
          <p:nvPr/>
        </p:nvSpPr>
        <p:spPr bwMode="auto">
          <a:xfrm>
            <a:off x="5867400" y="213042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63" name="Text Box 248"/>
          <p:cNvSpPr txBox="1">
            <a:spLocks noChangeArrowheads="1"/>
          </p:cNvSpPr>
          <p:nvPr/>
        </p:nvSpPr>
        <p:spPr bwMode="auto">
          <a:xfrm>
            <a:off x="5872163" y="195421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64" name="Text Box 249"/>
          <p:cNvSpPr txBox="1">
            <a:spLocks noChangeArrowheads="1"/>
          </p:cNvSpPr>
          <p:nvPr/>
        </p:nvSpPr>
        <p:spPr bwMode="auto">
          <a:xfrm>
            <a:off x="5853113" y="176530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65" name="Text Box 250"/>
          <p:cNvSpPr txBox="1">
            <a:spLocks noChangeArrowheads="1"/>
          </p:cNvSpPr>
          <p:nvPr/>
        </p:nvSpPr>
        <p:spPr bwMode="auto">
          <a:xfrm>
            <a:off x="6653213" y="268446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66" name="Text Box 251"/>
          <p:cNvSpPr txBox="1">
            <a:spLocks noChangeArrowheads="1"/>
          </p:cNvSpPr>
          <p:nvPr/>
        </p:nvSpPr>
        <p:spPr bwMode="auto">
          <a:xfrm>
            <a:off x="6654800" y="304006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67" name="Text Box 252"/>
          <p:cNvSpPr txBox="1">
            <a:spLocks noChangeArrowheads="1"/>
          </p:cNvSpPr>
          <p:nvPr/>
        </p:nvSpPr>
        <p:spPr bwMode="auto">
          <a:xfrm>
            <a:off x="6654800" y="322421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68" name="Text Box 253"/>
          <p:cNvSpPr txBox="1">
            <a:spLocks noChangeArrowheads="1"/>
          </p:cNvSpPr>
          <p:nvPr/>
        </p:nvSpPr>
        <p:spPr bwMode="auto">
          <a:xfrm>
            <a:off x="6634163" y="249078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69" name="Text Box 254"/>
          <p:cNvSpPr txBox="1">
            <a:spLocks noChangeArrowheads="1"/>
          </p:cNvSpPr>
          <p:nvPr/>
        </p:nvSpPr>
        <p:spPr bwMode="auto">
          <a:xfrm>
            <a:off x="6621463" y="230822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70" name="Text Box 255"/>
          <p:cNvSpPr txBox="1">
            <a:spLocks noChangeArrowheads="1"/>
          </p:cNvSpPr>
          <p:nvPr/>
        </p:nvSpPr>
        <p:spPr bwMode="auto">
          <a:xfrm>
            <a:off x="6629400" y="212566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71" name="Text Box 256"/>
          <p:cNvSpPr txBox="1">
            <a:spLocks noChangeArrowheads="1"/>
          </p:cNvSpPr>
          <p:nvPr/>
        </p:nvSpPr>
        <p:spPr bwMode="auto">
          <a:xfrm>
            <a:off x="6634163" y="194945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72" name="Text Box 257"/>
          <p:cNvSpPr txBox="1">
            <a:spLocks noChangeArrowheads="1"/>
          </p:cNvSpPr>
          <p:nvPr/>
        </p:nvSpPr>
        <p:spPr bwMode="auto">
          <a:xfrm>
            <a:off x="6627813" y="177006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73" name="Text Box 258"/>
          <p:cNvSpPr txBox="1">
            <a:spLocks noChangeArrowheads="1"/>
          </p:cNvSpPr>
          <p:nvPr/>
        </p:nvSpPr>
        <p:spPr bwMode="auto">
          <a:xfrm>
            <a:off x="6653213" y="158432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74" name="Text Box 259"/>
          <p:cNvSpPr txBox="1">
            <a:spLocks noChangeArrowheads="1"/>
          </p:cNvSpPr>
          <p:nvPr/>
        </p:nvSpPr>
        <p:spPr bwMode="auto">
          <a:xfrm>
            <a:off x="7413625" y="267811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75" name="Text Box 260"/>
          <p:cNvSpPr txBox="1">
            <a:spLocks noChangeArrowheads="1"/>
          </p:cNvSpPr>
          <p:nvPr/>
        </p:nvSpPr>
        <p:spPr bwMode="auto">
          <a:xfrm>
            <a:off x="7415213" y="303371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76" name="Text Box 261"/>
          <p:cNvSpPr txBox="1">
            <a:spLocks noChangeArrowheads="1"/>
          </p:cNvSpPr>
          <p:nvPr/>
        </p:nvSpPr>
        <p:spPr bwMode="auto">
          <a:xfrm>
            <a:off x="7415213" y="321786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77" name="Text Box 262"/>
          <p:cNvSpPr txBox="1">
            <a:spLocks noChangeArrowheads="1"/>
          </p:cNvSpPr>
          <p:nvPr/>
        </p:nvSpPr>
        <p:spPr bwMode="auto">
          <a:xfrm>
            <a:off x="7394575" y="2484438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78" name="Text Box 263"/>
          <p:cNvSpPr txBox="1">
            <a:spLocks noChangeArrowheads="1"/>
          </p:cNvSpPr>
          <p:nvPr/>
        </p:nvSpPr>
        <p:spPr bwMode="auto">
          <a:xfrm>
            <a:off x="7381875" y="230187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79" name="Text Box 264"/>
          <p:cNvSpPr txBox="1">
            <a:spLocks noChangeArrowheads="1"/>
          </p:cNvSpPr>
          <p:nvPr/>
        </p:nvSpPr>
        <p:spPr bwMode="auto">
          <a:xfrm>
            <a:off x="7389813" y="211931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80" name="Text Box 265"/>
          <p:cNvSpPr txBox="1">
            <a:spLocks noChangeArrowheads="1"/>
          </p:cNvSpPr>
          <p:nvPr/>
        </p:nvSpPr>
        <p:spPr bwMode="auto">
          <a:xfrm>
            <a:off x="7394575" y="1943100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81" name="Text Box 266"/>
          <p:cNvSpPr txBox="1">
            <a:spLocks noChangeArrowheads="1"/>
          </p:cNvSpPr>
          <p:nvPr/>
        </p:nvSpPr>
        <p:spPr bwMode="auto">
          <a:xfrm>
            <a:off x="7388225" y="176371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82" name="Text Box 267"/>
          <p:cNvSpPr txBox="1">
            <a:spLocks noChangeArrowheads="1"/>
          </p:cNvSpPr>
          <p:nvPr/>
        </p:nvSpPr>
        <p:spPr bwMode="auto">
          <a:xfrm>
            <a:off x="7413625" y="1577975"/>
            <a:ext cx="1349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83" name="Text Box 268"/>
          <p:cNvSpPr txBox="1">
            <a:spLocks noChangeArrowheads="1"/>
          </p:cNvSpPr>
          <p:nvPr/>
        </p:nvSpPr>
        <p:spPr bwMode="auto">
          <a:xfrm>
            <a:off x="7394575" y="140176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84" name="Text Box 269"/>
          <p:cNvSpPr txBox="1">
            <a:spLocks noChangeArrowheads="1"/>
          </p:cNvSpPr>
          <p:nvPr/>
        </p:nvSpPr>
        <p:spPr bwMode="auto">
          <a:xfrm>
            <a:off x="8135938" y="116363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85" name="Text Box 270"/>
          <p:cNvSpPr txBox="1">
            <a:spLocks noChangeArrowheads="1"/>
          </p:cNvSpPr>
          <p:nvPr/>
        </p:nvSpPr>
        <p:spPr bwMode="auto">
          <a:xfrm>
            <a:off x="8161338" y="265906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86" name="Text Box 271"/>
          <p:cNvSpPr txBox="1">
            <a:spLocks noChangeArrowheads="1"/>
          </p:cNvSpPr>
          <p:nvPr/>
        </p:nvSpPr>
        <p:spPr bwMode="auto">
          <a:xfrm>
            <a:off x="8162925" y="304006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87" name="Text Box 272"/>
          <p:cNvSpPr txBox="1">
            <a:spLocks noChangeArrowheads="1"/>
          </p:cNvSpPr>
          <p:nvPr/>
        </p:nvSpPr>
        <p:spPr bwMode="auto">
          <a:xfrm>
            <a:off x="8162925" y="322421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88" name="Text Box 273"/>
          <p:cNvSpPr txBox="1">
            <a:spLocks noChangeArrowheads="1"/>
          </p:cNvSpPr>
          <p:nvPr/>
        </p:nvSpPr>
        <p:spPr bwMode="auto">
          <a:xfrm>
            <a:off x="8129588" y="2465388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89" name="Text Box 274"/>
          <p:cNvSpPr txBox="1">
            <a:spLocks noChangeArrowheads="1"/>
          </p:cNvSpPr>
          <p:nvPr/>
        </p:nvSpPr>
        <p:spPr bwMode="auto">
          <a:xfrm>
            <a:off x="8116888" y="228282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90" name="Text Box 275"/>
          <p:cNvSpPr txBox="1">
            <a:spLocks noChangeArrowheads="1"/>
          </p:cNvSpPr>
          <p:nvPr/>
        </p:nvSpPr>
        <p:spPr bwMode="auto">
          <a:xfrm>
            <a:off x="8137525" y="2112963"/>
            <a:ext cx="134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91" name="Text Box 276"/>
          <p:cNvSpPr txBox="1">
            <a:spLocks noChangeArrowheads="1"/>
          </p:cNvSpPr>
          <p:nvPr/>
        </p:nvSpPr>
        <p:spPr bwMode="auto">
          <a:xfrm>
            <a:off x="8129588" y="1911350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67692" name="Text Box 277"/>
          <p:cNvSpPr txBox="1">
            <a:spLocks noChangeArrowheads="1"/>
          </p:cNvSpPr>
          <p:nvPr/>
        </p:nvSpPr>
        <p:spPr bwMode="auto">
          <a:xfrm>
            <a:off x="8123238" y="173196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93" name="Text Box 278"/>
          <p:cNvSpPr txBox="1">
            <a:spLocks noChangeArrowheads="1"/>
          </p:cNvSpPr>
          <p:nvPr/>
        </p:nvSpPr>
        <p:spPr bwMode="auto">
          <a:xfrm>
            <a:off x="8148638" y="154622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T</a:t>
            </a:r>
          </a:p>
        </p:txBody>
      </p:sp>
      <p:sp>
        <p:nvSpPr>
          <p:cNvPr id="67694" name="Text Box 279"/>
          <p:cNvSpPr txBox="1">
            <a:spLocks noChangeArrowheads="1"/>
          </p:cNvSpPr>
          <p:nvPr/>
        </p:nvSpPr>
        <p:spPr bwMode="auto">
          <a:xfrm>
            <a:off x="8129588" y="137001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C</a:t>
            </a:r>
          </a:p>
        </p:txBody>
      </p:sp>
      <p:sp>
        <p:nvSpPr>
          <p:cNvPr id="67695" name="Text Box 281"/>
          <p:cNvSpPr txBox="1">
            <a:spLocks noChangeArrowheads="1"/>
          </p:cNvSpPr>
          <p:nvPr/>
        </p:nvSpPr>
        <p:spPr bwMode="auto">
          <a:xfrm>
            <a:off x="6627813" y="2854325"/>
            <a:ext cx="134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96" name="Text Box 282"/>
          <p:cNvSpPr txBox="1">
            <a:spLocks noChangeArrowheads="1"/>
          </p:cNvSpPr>
          <p:nvPr/>
        </p:nvSpPr>
        <p:spPr bwMode="auto">
          <a:xfrm>
            <a:off x="7396163" y="286861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  <p:sp>
        <p:nvSpPr>
          <p:cNvPr id="67697" name="Text Box 283"/>
          <p:cNvSpPr txBox="1">
            <a:spLocks noChangeArrowheads="1"/>
          </p:cNvSpPr>
          <p:nvPr/>
        </p:nvSpPr>
        <p:spPr bwMode="auto">
          <a:xfrm>
            <a:off x="8135938" y="2868613"/>
            <a:ext cx="134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600" b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71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20.12c</a:t>
            </a:r>
          </a:p>
        </p:txBody>
      </p:sp>
      <p:pic>
        <p:nvPicPr>
          <p:cNvPr id="68611" name="Picture 189" descr="20_12cDideoxyChainTer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58825"/>
            <a:ext cx="854868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167"/>
          <p:cNvSpPr txBox="1">
            <a:spLocks noChangeArrowheads="1"/>
          </p:cNvSpPr>
          <p:nvPr/>
        </p:nvSpPr>
        <p:spPr bwMode="auto">
          <a:xfrm>
            <a:off x="311150" y="3417888"/>
            <a:ext cx="12176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>
                <a:solidFill>
                  <a:srgbClr val="B52D33"/>
                </a:solidFill>
              </a:rPr>
              <a:t>RESULTS</a:t>
            </a:r>
          </a:p>
        </p:txBody>
      </p:sp>
      <p:sp>
        <p:nvSpPr>
          <p:cNvPr id="68613" name="Text Box 168"/>
          <p:cNvSpPr txBox="1">
            <a:spLocks noChangeArrowheads="1"/>
          </p:cNvSpPr>
          <p:nvPr/>
        </p:nvSpPr>
        <p:spPr bwMode="auto">
          <a:xfrm>
            <a:off x="1646238" y="3768725"/>
            <a:ext cx="1927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/>
              <a:t>Last nucleotide</a:t>
            </a:r>
            <a:br>
              <a:rPr lang="en-US" sz="1900" b="1"/>
            </a:br>
            <a:r>
              <a:rPr lang="en-US" sz="1900" b="1"/>
              <a:t>of longest</a:t>
            </a:r>
            <a:br>
              <a:rPr lang="en-US" sz="1900" b="1"/>
            </a:br>
            <a:r>
              <a:rPr lang="en-US" sz="1900" b="1"/>
              <a:t>labeled strand</a:t>
            </a:r>
          </a:p>
        </p:txBody>
      </p:sp>
      <p:sp>
        <p:nvSpPr>
          <p:cNvPr id="68614" name="Text Box 169"/>
          <p:cNvSpPr txBox="1">
            <a:spLocks noChangeArrowheads="1"/>
          </p:cNvSpPr>
          <p:nvPr/>
        </p:nvSpPr>
        <p:spPr bwMode="auto">
          <a:xfrm>
            <a:off x="1638300" y="4991100"/>
            <a:ext cx="18875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/>
              <a:t>Last nucleotide</a:t>
            </a:r>
            <a:br>
              <a:rPr lang="en-US" sz="1900" b="1"/>
            </a:br>
            <a:r>
              <a:rPr lang="en-US" sz="1900" b="1"/>
              <a:t>of shortest</a:t>
            </a:r>
            <a:br>
              <a:rPr lang="en-US" sz="1900" b="1"/>
            </a:br>
            <a:r>
              <a:rPr lang="en-US" sz="1900" b="1"/>
              <a:t>labeled strand</a:t>
            </a:r>
          </a:p>
        </p:txBody>
      </p:sp>
      <p:sp>
        <p:nvSpPr>
          <p:cNvPr id="68615" name="Text Box 172"/>
          <p:cNvSpPr txBox="1">
            <a:spLocks noChangeArrowheads="1"/>
          </p:cNvSpPr>
          <p:nvPr/>
        </p:nvSpPr>
        <p:spPr bwMode="auto">
          <a:xfrm>
            <a:off x="3924300" y="3836988"/>
            <a:ext cx="1936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b="1"/>
              <a:t>G</a:t>
            </a:r>
          </a:p>
        </p:txBody>
      </p:sp>
      <p:sp>
        <p:nvSpPr>
          <p:cNvPr id="68616" name="Text Box 173"/>
          <p:cNvSpPr txBox="1">
            <a:spLocks noChangeArrowheads="1"/>
          </p:cNvSpPr>
          <p:nvPr/>
        </p:nvSpPr>
        <p:spPr bwMode="auto">
          <a:xfrm>
            <a:off x="3910013" y="4724400"/>
            <a:ext cx="1936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b="1"/>
              <a:t>G</a:t>
            </a:r>
          </a:p>
        </p:txBody>
      </p:sp>
      <p:sp>
        <p:nvSpPr>
          <p:cNvPr id="68617" name="Text Box 174"/>
          <p:cNvSpPr txBox="1">
            <a:spLocks noChangeArrowheads="1"/>
          </p:cNvSpPr>
          <p:nvPr/>
        </p:nvSpPr>
        <p:spPr bwMode="auto">
          <a:xfrm>
            <a:off x="3910013" y="5391150"/>
            <a:ext cx="1936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b="1"/>
              <a:t>G</a:t>
            </a:r>
          </a:p>
        </p:txBody>
      </p:sp>
      <p:sp>
        <p:nvSpPr>
          <p:cNvPr id="68618" name="Text Box 175"/>
          <p:cNvSpPr txBox="1">
            <a:spLocks noChangeArrowheads="1"/>
          </p:cNvSpPr>
          <p:nvPr/>
        </p:nvSpPr>
        <p:spPr bwMode="auto">
          <a:xfrm>
            <a:off x="3924300" y="4059238"/>
            <a:ext cx="1936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b="1"/>
              <a:t>A</a:t>
            </a:r>
          </a:p>
        </p:txBody>
      </p:sp>
      <p:sp>
        <p:nvSpPr>
          <p:cNvPr id="68619" name="Text Box 176"/>
          <p:cNvSpPr txBox="1">
            <a:spLocks noChangeArrowheads="1"/>
          </p:cNvSpPr>
          <p:nvPr/>
        </p:nvSpPr>
        <p:spPr bwMode="auto">
          <a:xfrm>
            <a:off x="3922713" y="4933950"/>
            <a:ext cx="1936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b="1"/>
              <a:t>A</a:t>
            </a:r>
          </a:p>
        </p:txBody>
      </p:sp>
      <p:sp>
        <p:nvSpPr>
          <p:cNvPr id="68620" name="Text Box 177"/>
          <p:cNvSpPr txBox="1">
            <a:spLocks noChangeArrowheads="1"/>
          </p:cNvSpPr>
          <p:nvPr/>
        </p:nvSpPr>
        <p:spPr bwMode="auto">
          <a:xfrm>
            <a:off x="3910013" y="5159375"/>
            <a:ext cx="1936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b="1"/>
              <a:t>A</a:t>
            </a:r>
          </a:p>
        </p:txBody>
      </p:sp>
      <p:sp>
        <p:nvSpPr>
          <p:cNvPr id="68621" name="Text Box 178"/>
          <p:cNvSpPr txBox="1">
            <a:spLocks noChangeArrowheads="1"/>
          </p:cNvSpPr>
          <p:nvPr/>
        </p:nvSpPr>
        <p:spPr bwMode="auto">
          <a:xfrm>
            <a:off x="3917950" y="4270375"/>
            <a:ext cx="1936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b="1"/>
              <a:t>C</a:t>
            </a:r>
          </a:p>
        </p:txBody>
      </p:sp>
      <p:sp>
        <p:nvSpPr>
          <p:cNvPr id="68622" name="Text Box 179"/>
          <p:cNvSpPr txBox="1">
            <a:spLocks noChangeArrowheads="1"/>
          </p:cNvSpPr>
          <p:nvPr/>
        </p:nvSpPr>
        <p:spPr bwMode="auto">
          <a:xfrm>
            <a:off x="3910013" y="5613400"/>
            <a:ext cx="114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b="1"/>
              <a:t>C</a:t>
            </a:r>
          </a:p>
        </p:txBody>
      </p:sp>
      <p:sp>
        <p:nvSpPr>
          <p:cNvPr id="68623" name="Text Box 180"/>
          <p:cNvSpPr txBox="1">
            <a:spLocks noChangeArrowheads="1"/>
          </p:cNvSpPr>
          <p:nvPr/>
        </p:nvSpPr>
        <p:spPr bwMode="auto">
          <a:xfrm>
            <a:off x="3940175" y="4500563"/>
            <a:ext cx="1936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b="1"/>
              <a:t>T</a:t>
            </a:r>
          </a:p>
        </p:txBody>
      </p:sp>
      <p:sp>
        <p:nvSpPr>
          <p:cNvPr id="68624" name="Text Box 182"/>
          <p:cNvSpPr txBox="1">
            <a:spLocks noChangeArrowheads="1"/>
          </p:cNvSpPr>
          <p:nvPr/>
        </p:nvSpPr>
        <p:spPr bwMode="auto">
          <a:xfrm>
            <a:off x="1646238" y="771525"/>
            <a:ext cx="158908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/>
              <a:t>Direction</a:t>
            </a:r>
            <a:br>
              <a:rPr lang="en-US" sz="1900" b="1"/>
            </a:br>
            <a:r>
              <a:rPr lang="en-US" sz="1900" b="1"/>
              <a:t>of movement</a:t>
            </a:r>
            <a:br>
              <a:rPr lang="en-US" sz="1900" b="1"/>
            </a:br>
            <a:r>
              <a:rPr lang="en-US" sz="1900" b="1"/>
              <a:t>of strands</a:t>
            </a:r>
          </a:p>
        </p:txBody>
      </p:sp>
      <p:sp>
        <p:nvSpPr>
          <p:cNvPr id="68625" name="Text Box 183"/>
          <p:cNvSpPr txBox="1">
            <a:spLocks noChangeArrowheads="1"/>
          </p:cNvSpPr>
          <p:nvPr/>
        </p:nvSpPr>
        <p:spPr bwMode="auto">
          <a:xfrm>
            <a:off x="4076700" y="1082675"/>
            <a:ext cx="27384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/>
              <a:t>Longest labeled strand</a:t>
            </a:r>
          </a:p>
        </p:txBody>
      </p:sp>
      <p:sp>
        <p:nvSpPr>
          <p:cNvPr id="68626" name="Text Box 184"/>
          <p:cNvSpPr txBox="1">
            <a:spLocks noChangeArrowheads="1"/>
          </p:cNvSpPr>
          <p:nvPr/>
        </p:nvSpPr>
        <p:spPr bwMode="auto">
          <a:xfrm>
            <a:off x="5351463" y="1897063"/>
            <a:ext cx="1033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/>
              <a:t>Detector</a:t>
            </a:r>
          </a:p>
        </p:txBody>
      </p:sp>
      <p:sp>
        <p:nvSpPr>
          <p:cNvPr id="68627" name="Text Box 185"/>
          <p:cNvSpPr txBox="1">
            <a:spLocks noChangeArrowheads="1"/>
          </p:cNvSpPr>
          <p:nvPr/>
        </p:nvSpPr>
        <p:spPr bwMode="auto">
          <a:xfrm>
            <a:off x="1677988" y="2809875"/>
            <a:ext cx="7318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/>
              <a:t>Laser</a:t>
            </a:r>
          </a:p>
        </p:txBody>
      </p:sp>
      <p:sp>
        <p:nvSpPr>
          <p:cNvPr id="68628" name="Text Box 186"/>
          <p:cNvSpPr txBox="1">
            <a:spLocks noChangeArrowheads="1"/>
          </p:cNvSpPr>
          <p:nvPr/>
        </p:nvSpPr>
        <p:spPr bwMode="auto">
          <a:xfrm>
            <a:off x="4076700" y="3001963"/>
            <a:ext cx="27670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/>
              <a:t>Shortest labeled strand</a:t>
            </a:r>
          </a:p>
        </p:txBody>
      </p:sp>
      <p:sp>
        <p:nvSpPr>
          <p:cNvPr id="68629" name="Line 187"/>
          <p:cNvSpPr>
            <a:spLocks noChangeShapeType="1"/>
          </p:cNvSpPr>
          <p:nvPr/>
        </p:nvSpPr>
        <p:spPr bwMode="auto">
          <a:xfrm>
            <a:off x="3452813" y="3889375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8630" name="Line 188"/>
          <p:cNvSpPr>
            <a:spLocks noChangeShapeType="1"/>
          </p:cNvSpPr>
          <p:nvPr/>
        </p:nvSpPr>
        <p:spPr bwMode="auto">
          <a:xfrm>
            <a:off x="3346450" y="5689600"/>
            <a:ext cx="515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5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468</Words>
  <Application>Microsoft Office PowerPoint</Application>
  <PresentationFormat>Presentación en pantalla (4:3)</PresentationFormat>
  <Paragraphs>358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Figure 20.12</vt:lpstr>
      <vt:lpstr>Figure 20.12a</vt:lpstr>
      <vt:lpstr>Presentación de PowerPoint</vt:lpstr>
      <vt:lpstr>Figure 20.12b</vt:lpstr>
      <vt:lpstr>Figure 20.12c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2</cp:revision>
  <dcterms:created xsi:type="dcterms:W3CDTF">2012-12-09T10:10:18Z</dcterms:created>
  <dcterms:modified xsi:type="dcterms:W3CDTF">2012-12-10T07:45:41Z</dcterms:modified>
</cp:coreProperties>
</file>