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62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50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77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24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4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17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98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69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20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8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58BF-881E-4EE0-BD00-B7BD11DA2C57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3C1A-D13C-45AF-8CFE-A87B72F066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0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3532223/student_view0/chapter15/animations_and_videos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</a:p>
          <a:p>
            <a:pPr eaLnBrk="1" hangingPunct="1"/>
            <a:r>
              <a:rPr lang="ca-ES" i="1"/>
              <a:t>Traducció</a:t>
            </a:r>
            <a:endParaRPr lang="es-ES" i="1"/>
          </a:p>
        </p:txBody>
      </p:sp>
    </p:spTree>
    <p:extLst>
      <p:ext uri="{BB962C8B-B14F-4D97-AF65-F5344CB8AC3E}">
        <p14:creationId xmlns:p14="http://schemas.microsoft.com/office/powerpoint/2010/main" val="31487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445375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820863" y="1879600"/>
            <a:ext cx="148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Ribosome ready for</a:t>
            </a:r>
          </a:p>
          <a:p>
            <a:r>
              <a:rPr lang="en-US" sz="1000" b="1"/>
              <a:t>next aminoacyl tRNA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3548063" y="1562100"/>
            <a:ext cx="495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mRNA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3624263" y="1987550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5</a:t>
            </a:r>
            <a:r>
              <a:rPr lang="en-US" sz="1000" b="1">
                <a:latin typeface="Symbol" pitchFamily="18" charset="2"/>
              </a:rPr>
              <a:t>¢</a:t>
            </a:r>
            <a:endParaRPr lang="en-US" sz="1000" b="1"/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3306763" y="463550"/>
            <a:ext cx="927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Amino end</a:t>
            </a:r>
          </a:p>
          <a:p>
            <a:r>
              <a:rPr lang="en-US" sz="1000" b="1"/>
              <a:t>of polypeptide</a:t>
            </a:r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4429125" y="1335088"/>
            <a:ext cx="139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4559300" y="1817688"/>
            <a:ext cx="3333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P</a:t>
            </a:r>
          </a:p>
          <a:p>
            <a:pPr algn="ctr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site</a:t>
            </a: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4816475" y="1817688"/>
            <a:ext cx="3333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site</a:t>
            </a:r>
          </a:p>
        </p:txBody>
      </p:sp>
      <p:sp>
        <p:nvSpPr>
          <p:cNvPr id="49163" name="Text Box 13"/>
          <p:cNvSpPr txBox="1">
            <a:spLocks noChangeArrowheads="1"/>
          </p:cNvSpPr>
          <p:nvPr/>
        </p:nvSpPr>
        <p:spPr bwMode="auto">
          <a:xfrm>
            <a:off x="5816600" y="14176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3</a:t>
            </a:r>
            <a:r>
              <a:rPr lang="en-US" sz="1000" b="1">
                <a:latin typeface="Symbol" pitchFamily="18" charset="2"/>
              </a:rPr>
              <a:t>¢</a:t>
            </a:r>
            <a:endParaRPr lang="en-US" sz="1000" b="1"/>
          </a:p>
        </p:txBody>
      </p:sp>
      <p:sp>
        <p:nvSpPr>
          <p:cNvPr id="49164" name="Text Box 14"/>
          <p:cNvSpPr txBox="1">
            <a:spLocks noChangeArrowheads="1"/>
          </p:cNvSpPr>
          <p:nvPr/>
        </p:nvSpPr>
        <p:spPr bwMode="auto">
          <a:xfrm>
            <a:off x="5678488" y="2130425"/>
            <a:ext cx="106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2</a:t>
            </a:r>
          </a:p>
        </p:txBody>
      </p:sp>
      <p:sp>
        <p:nvSpPr>
          <p:cNvPr id="49165" name="Text Box 15"/>
          <p:cNvSpPr txBox="1">
            <a:spLocks noChangeArrowheads="1"/>
          </p:cNvSpPr>
          <p:nvPr/>
        </p:nvSpPr>
        <p:spPr bwMode="auto">
          <a:xfrm>
            <a:off x="6053138" y="2425700"/>
            <a:ext cx="4206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2 GDP</a:t>
            </a:r>
          </a:p>
        </p:txBody>
      </p:sp>
      <p:sp>
        <p:nvSpPr>
          <p:cNvPr id="49166" name="Text Box 16"/>
          <p:cNvSpPr txBox="1">
            <a:spLocks noChangeArrowheads="1"/>
          </p:cNvSpPr>
          <p:nvPr/>
        </p:nvSpPr>
        <p:spPr bwMode="auto">
          <a:xfrm>
            <a:off x="6740525" y="3455988"/>
            <a:ext cx="139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9167" name="Text Box 17"/>
          <p:cNvSpPr txBox="1">
            <a:spLocks noChangeArrowheads="1"/>
          </p:cNvSpPr>
          <p:nvPr/>
        </p:nvSpPr>
        <p:spPr bwMode="auto">
          <a:xfrm>
            <a:off x="6981825" y="3932238"/>
            <a:ext cx="139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9168" name="Text Box 18"/>
          <p:cNvSpPr txBox="1">
            <a:spLocks noChangeArrowheads="1"/>
          </p:cNvSpPr>
          <p:nvPr/>
        </p:nvSpPr>
        <p:spPr bwMode="auto">
          <a:xfrm>
            <a:off x="7235825" y="3932238"/>
            <a:ext cx="139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5900738" y="2127250"/>
            <a:ext cx="249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GTP</a:t>
            </a:r>
          </a:p>
        </p:txBody>
      </p:sp>
      <p:sp>
        <p:nvSpPr>
          <p:cNvPr id="49170" name="Text Box 20"/>
          <p:cNvSpPr txBox="1">
            <a:spLocks noChangeArrowheads="1"/>
          </p:cNvSpPr>
          <p:nvPr/>
        </p:nvSpPr>
        <p:spPr bwMode="auto">
          <a:xfrm>
            <a:off x="3690938" y="4946650"/>
            <a:ext cx="249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GTP</a:t>
            </a:r>
          </a:p>
        </p:txBody>
      </p:sp>
      <p:sp>
        <p:nvSpPr>
          <p:cNvPr id="49171" name="Text Box 21"/>
          <p:cNvSpPr txBox="1">
            <a:spLocks noChangeArrowheads="1"/>
          </p:cNvSpPr>
          <p:nvPr/>
        </p:nvSpPr>
        <p:spPr bwMode="auto">
          <a:xfrm>
            <a:off x="3417888" y="4705350"/>
            <a:ext cx="325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GDP</a:t>
            </a:r>
          </a:p>
        </p:txBody>
      </p:sp>
      <p:sp>
        <p:nvSpPr>
          <p:cNvPr id="49172" name="Text Box 22"/>
          <p:cNvSpPr txBox="1">
            <a:spLocks noChangeArrowheads="1"/>
          </p:cNvSpPr>
          <p:nvPr/>
        </p:nvSpPr>
        <p:spPr bwMode="auto">
          <a:xfrm>
            <a:off x="4518025" y="5583238"/>
            <a:ext cx="139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9173" name="Text Box 23"/>
          <p:cNvSpPr txBox="1">
            <a:spLocks noChangeArrowheads="1"/>
          </p:cNvSpPr>
          <p:nvPr/>
        </p:nvSpPr>
        <p:spPr bwMode="auto">
          <a:xfrm>
            <a:off x="4752975" y="6072188"/>
            <a:ext cx="139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9174" name="Text Box 24"/>
          <p:cNvSpPr txBox="1">
            <a:spLocks noChangeArrowheads="1"/>
          </p:cNvSpPr>
          <p:nvPr/>
        </p:nvSpPr>
        <p:spPr bwMode="auto">
          <a:xfrm>
            <a:off x="5019675" y="6072188"/>
            <a:ext cx="139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9175" name="Text Box 25"/>
          <p:cNvSpPr txBox="1">
            <a:spLocks noChangeArrowheads="1"/>
          </p:cNvSpPr>
          <p:nvPr/>
        </p:nvSpPr>
        <p:spPr bwMode="auto">
          <a:xfrm>
            <a:off x="2416175" y="3443288"/>
            <a:ext cx="139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9176" name="Text Box 26"/>
          <p:cNvSpPr txBox="1">
            <a:spLocks noChangeArrowheads="1"/>
          </p:cNvSpPr>
          <p:nvPr/>
        </p:nvSpPr>
        <p:spPr bwMode="auto">
          <a:xfrm>
            <a:off x="2663825" y="3913188"/>
            <a:ext cx="139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9177" name="Text Box 27"/>
          <p:cNvSpPr txBox="1">
            <a:spLocks noChangeArrowheads="1"/>
          </p:cNvSpPr>
          <p:nvPr/>
        </p:nvSpPr>
        <p:spPr bwMode="auto">
          <a:xfrm>
            <a:off x="2930525" y="3913188"/>
            <a:ext cx="139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9178" name="Text Box 28"/>
          <p:cNvSpPr txBox="1">
            <a:spLocks noChangeArrowheads="1"/>
          </p:cNvSpPr>
          <p:nvPr/>
        </p:nvSpPr>
        <p:spPr bwMode="auto">
          <a:xfrm>
            <a:off x="6804025" y="620713"/>
            <a:ext cx="2160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1. Reconeixement del codon</a:t>
            </a:r>
          </a:p>
        </p:txBody>
      </p:sp>
      <p:sp>
        <p:nvSpPr>
          <p:cNvPr id="49179" name="Text Box 30"/>
          <p:cNvSpPr txBox="1">
            <a:spLocks noChangeArrowheads="1"/>
          </p:cNvSpPr>
          <p:nvPr/>
        </p:nvSpPr>
        <p:spPr bwMode="auto">
          <a:xfrm>
            <a:off x="7308850" y="4581525"/>
            <a:ext cx="1584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2. Formació del enllaç pepítidc entre aa.</a:t>
            </a:r>
          </a:p>
        </p:txBody>
      </p:sp>
      <p:sp>
        <p:nvSpPr>
          <p:cNvPr id="49180" name="Text Box 31"/>
          <p:cNvSpPr txBox="1">
            <a:spLocks noChangeArrowheads="1"/>
          </p:cNvSpPr>
          <p:nvPr/>
        </p:nvSpPr>
        <p:spPr bwMode="auto">
          <a:xfrm>
            <a:off x="900113" y="566102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3. Translocació</a:t>
            </a:r>
          </a:p>
        </p:txBody>
      </p:sp>
    </p:spTree>
    <p:extLst>
      <p:ext uri="{BB962C8B-B14F-4D97-AF65-F5344CB8AC3E}">
        <p14:creationId xmlns:p14="http://schemas.microsoft.com/office/powerpoint/2010/main" val="1254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/>
              <a:t>Final de la traducció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846931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659813" y="3544888"/>
            <a:ext cx="20478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300" b="1"/>
              <a:t>3</a:t>
            </a:r>
            <a:r>
              <a:rPr lang="en-US" sz="1300" b="1">
                <a:latin typeface="Symbol" pitchFamily="18" charset="2"/>
              </a:rPr>
              <a:t>¢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851275" y="4603750"/>
            <a:ext cx="25765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 El factor d’acabament hidrolitza</a:t>
            </a:r>
          </a:p>
          <a:p>
            <a:r>
              <a:rPr lang="en-US" sz="1200" b="1"/>
              <a:t>L’enllaç entre el ARNt I el lloc P. </a:t>
            </a:r>
          </a:p>
          <a:p>
            <a:r>
              <a:rPr lang="en-US" sz="1200" b="1"/>
              <a:t>S’allibera  el polipèptid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804025" y="4603750"/>
            <a:ext cx="209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 Les dues subunitats del ri-</a:t>
            </a:r>
          </a:p>
          <a:p>
            <a:r>
              <a:rPr lang="en-US" sz="1200" b="1"/>
              <a:t>bosoma I els altres </a:t>
            </a:r>
          </a:p>
          <a:p>
            <a:r>
              <a:rPr lang="en-US" sz="1200" b="1"/>
              <a:t>Components es separen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506413" y="2179638"/>
            <a:ext cx="6173787" cy="3309937"/>
            <a:chOff x="319" y="1373"/>
            <a:chExt cx="3889" cy="2085"/>
          </a:xfrm>
        </p:grpSpPr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359" y="1373"/>
              <a:ext cx="47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/>
                <a:t>Release</a:t>
              </a:r>
            </a:p>
            <a:p>
              <a:r>
                <a:rPr lang="en-US" sz="1200" b="1"/>
                <a:t>factor</a:t>
              </a:r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 flipV="1">
              <a:off x="1216" y="1612"/>
              <a:ext cx="244" cy="3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931" y="2601"/>
              <a:ext cx="97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/>
                <a:t>Stop codon</a:t>
              </a:r>
            </a:p>
            <a:p>
              <a:r>
                <a:rPr lang="en-US" sz="1200" b="1"/>
                <a:t>(UAG, UAA, or UGA)</a:t>
              </a:r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319" y="2337"/>
              <a:ext cx="12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300" b="1"/>
                <a:t>5</a:t>
              </a:r>
              <a:r>
                <a:rPr lang="en-US" sz="1300" b="1">
                  <a:latin typeface="Symbol" pitchFamily="18" charset="2"/>
                </a:rPr>
                <a:t>¢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1807" y="2109"/>
              <a:ext cx="12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300" b="1"/>
                <a:t>3</a:t>
              </a:r>
              <a:r>
                <a:rPr lang="en-US" sz="1300" b="1">
                  <a:latin typeface="Symbol" pitchFamily="18" charset="2"/>
                </a:rPr>
                <a:t>¢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2279" y="2337"/>
              <a:ext cx="12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300" b="1"/>
                <a:t>5</a:t>
              </a:r>
              <a:r>
                <a:rPr lang="en-US" sz="1300" b="1">
                  <a:latin typeface="Symbol" pitchFamily="18" charset="2"/>
                </a:rPr>
                <a:t>¢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3703" y="2109"/>
              <a:ext cx="12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300" b="1"/>
                <a:t>3</a:t>
              </a:r>
              <a:r>
                <a:rPr lang="en-US" sz="1300" b="1">
                  <a:latin typeface="Symbol" pitchFamily="18" charset="2"/>
                </a:rPr>
                <a:t>¢</a:t>
              </a:r>
            </a:p>
          </p:txBody>
        </p:sp>
        <p:sp>
          <p:nvSpPr>
            <p:cNvPr id="50192" name="Text Box 16"/>
            <p:cNvSpPr txBox="1">
              <a:spLocks noChangeArrowheads="1"/>
            </p:cNvSpPr>
            <p:nvPr/>
          </p:nvSpPr>
          <p:spPr bwMode="auto">
            <a:xfrm>
              <a:off x="4007" y="1925"/>
              <a:ext cx="12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300" b="1"/>
                <a:t>5</a:t>
              </a:r>
              <a:r>
                <a:rPr lang="en-US" sz="1300" b="1">
                  <a:latin typeface="Symbol" pitchFamily="18" charset="2"/>
                </a:rPr>
                <a:t>¢</a:t>
              </a:r>
            </a:p>
          </p:txBody>
        </p:sp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>
              <a:off x="3635" y="1445"/>
              <a:ext cx="57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/>
                <a:t>Free</a:t>
              </a:r>
            </a:p>
            <a:p>
              <a:r>
                <a:rPr lang="en-US" sz="1200" b="1"/>
                <a:t>polypeptide</a:t>
              </a:r>
            </a:p>
          </p:txBody>
        </p:sp>
        <p:sp>
          <p:nvSpPr>
            <p:cNvPr id="50194" name="AutoShape 18"/>
            <p:cNvSpPr>
              <a:spLocks/>
            </p:cNvSpPr>
            <p:nvPr/>
          </p:nvSpPr>
          <p:spPr bwMode="auto">
            <a:xfrm rot="5400000">
              <a:off x="1146" y="2248"/>
              <a:ext cx="96" cy="168"/>
            </a:xfrm>
            <a:prstGeom prst="rightBrace">
              <a:avLst>
                <a:gd name="adj1" fmla="val 3318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1192" y="237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>
              <a:off x="512" y="2900"/>
              <a:ext cx="1591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/>
                <a:t> Quan el ribosoma arriba a un co-</a:t>
              </a:r>
            </a:p>
            <a:p>
              <a:r>
                <a:rPr lang="en-US" sz="1200" b="1"/>
                <a:t>don d’acabament, al lloc A del</a:t>
              </a:r>
            </a:p>
            <a:p>
              <a:r>
                <a:rPr lang="en-US" sz="1200" b="1"/>
                <a:t> ribosoma es fixa una proteïna </a:t>
              </a:r>
            </a:p>
            <a:p>
              <a:r>
                <a:rPr lang="en-US" sz="1200" b="1"/>
                <a:t>factor d’alliberació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5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548313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830763" y="4064000"/>
            <a:ext cx="904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Ribosomes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5149850" y="4433888"/>
            <a:ext cx="5651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mRNA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6223000" y="6019800"/>
            <a:ext cx="558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0.1 </a:t>
            </a:r>
            <a:r>
              <a:rPr lang="en-US" sz="1200" b="1">
                <a:latin typeface="Symbol" pitchFamily="18" charset="2"/>
              </a:rPr>
              <a:t>m</a:t>
            </a:r>
            <a:r>
              <a:rPr lang="en-US" sz="1200" b="1"/>
              <a:t>m</a:t>
            </a: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2205038" y="6226175"/>
            <a:ext cx="59547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This micrograph shows a large polyribosome in a prokaryotic cell (TEM).</a:t>
            </a:r>
          </a:p>
        </p:txBody>
      </p:sp>
      <p:sp>
        <p:nvSpPr>
          <p:cNvPr id="51208" name="Line 10"/>
          <p:cNvSpPr>
            <a:spLocks noChangeShapeType="1"/>
          </p:cNvSpPr>
          <p:nvPr/>
        </p:nvSpPr>
        <p:spPr bwMode="auto">
          <a:xfrm flipV="1">
            <a:off x="4224338" y="4183063"/>
            <a:ext cx="550862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09" name="Line 11"/>
          <p:cNvSpPr>
            <a:spLocks noChangeShapeType="1"/>
          </p:cNvSpPr>
          <p:nvPr/>
        </p:nvSpPr>
        <p:spPr bwMode="auto">
          <a:xfrm flipH="1">
            <a:off x="4597400" y="4183063"/>
            <a:ext cx="182563" cy="73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10" name="Line 12"/>
          <p:cNvSpPr>
            <a:spLocks noChangeShapeType="1"/>
          </p:cNvSpPr>
          <p:nvPr/>
        </p:nvSpPr>
        <p:spPr bwMode="auto">
          <a:xfrm>
            <a:off x="5397500" y="4635500"/>
            <a:ext cx="76200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11" name="Text Box 13"/>
          <p:cNvSpPr txBox="1">
            <a:spLocks noChangeArrowheads="1"/>
          </p:cNvSpPr>
          <p:nvPr/>
        </p:nvSpPr>
        <p:spPr bwMode="auto">
          <a:xfrm>
            <a:off x="2195513" y="2806700"/>
            <a:ext cx="45989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An mRNA molecule is generally translated simultaneously</a:t>
            </a:r>
          </a:p>
          <a:p>
            <a:r>
              <a:rPr lang="en-US" sz="1200" b="1"/>
              <a:t>by several ribosomes in clusters called polyribosomes.</a:t>
            </a:r>
          </a:p>
        </p:txBody>
      </p:sp>
      <p:sp>
        <p:nvSpPr>
          <p:cNvPr id="51212" name="Text Box 14"/>
          <p:cNvSpPr txBox="1">
            <a:spLocks noChangeArrowheads="1"/>
          </p:cNvSpPr>
          <p:nvPr/>
        </p:nvSpPr>
        <p:spPr bwMode="auto">
          <a:xfrm>
            <a:off x="2057400" y="1127125"/>
            <a:ext cx="773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Incoming</a:t>
            </a:r>
          </a:p>
          <a:p>
            <a:r>
              <a:rPr lang="en-US" sz="1200" b="1"/>
              <a:t>ribosomal</a:t>
            </a:r>
          </a:p>
          <a:p>
            <a:r>
              <a:rPr lang="en-US" sz="1200" b="1"/>
              <a:t>subunits</a:t>
            </a:r>
          </a:p>
        </p:txBody>
      </p:sp>
      <p:sp>
        <p:nvSpPr>
          <p:cNvPr id="51213" name="Text Box 15"/>
          <p:cNvSpPr txBox="1">
            <a:spLocks noChangeArrowheads="1"/>
          </p:cNvSpPr>
          <p:nvPr/>
        </p:nvSpPr>
        <p:spPr bwMode="auto">
          <a:xfrm>
            <a:off x="3455988" y="439738"/>
            <a:ext cx="11890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Growing</a:t>
            </a:r>
          </a:p>
          <a:p>
            <a:r>
              <a:rPr lang="en-US" sz="1200" b="1"/>
              <a:t>polypeptides</a:t>
            </a:r>
          </a:p>
        </p:txBody>
      </p:sp>
      <p:sp>
        <p:nvSpPr>
          <p:cNvPr id="51214" name="Text Box 16"/>
          <p:cNvSpPr txBox="1">
            <a:spLocks noChangeArrowheads="1"/>
          </p:cNvSpPr>
          <p:nvPr/>
        </p:nvSpPr>
        <p:spPr bwMode="auto">
          <a:xfrm>
            <a:off x="5346700" y="2279650"/>
            <a:ext cx="638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End of</a:t>
            </a:r>
          </a:p>
          <a:p>
            <a:pPr>
              <a:lnSpc>
                <a:spcPct val="90000"/>
              </a:lnSpc>
            </a:pPr>
            <a:r>
              <a:rPr lang="en-US" sz="1200" b="1"/>
              <a:t>mRNA</a:t>
            </a:r>
          </a:p>
          <a:p>
            <a:pPr>
              <a:lnSpc>
                <a:spcPct val="90000"/>
              </a:lnSpc>
            </a:pPr>
            <a:r>
              <a:rPr lang="en-US" sz="1200" b="1"/>
              <a:t>(3</a:t>
            </a:r>
            <a:r>
              <a:rPr lang="en-US" sz="1200" b="1">
                <a:latin typeface="Symbol" pitchFamily="18" charset="2"/>
              </a:rPr>
              <a:t>¢</a:t>
            </a:r>
            <a:r>
              <a:rPr lang="en-US" sz="1200" b="1"/>
              <a:t> end)</a:t>
            </a:r>
          </a:p>
        </p:txBody>
      </p:sp>
      <p:sp>
        <p:nvSpPr>
          <p:cNvPr id="51215" name="Text Box 17"/>
          <p:cNvSpPr txBox="1">
            <a:spLocks noChangeArrowheads="1"/>
          </p:cNvSpPr>
          <p:nvPr/>
        </p:nvSpPr>
        <p:spPr bwMode="auto">
          <a:xfrm>
            <a:off x="2801938" y="2165350"/>
            <a:ext cx="638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Start of</a:t>
            </a:r>
          </a:p>
          <a:p>
            <a:pPr>
              <a:lnSpc>
                <a:spcPct val="90000"/>
              </a:lnSpc>
            </a:pPr>
            <a:r>
              <a:rPr lang="en-US" sz="1200" b="1"/>
              <a:t>mRNA</a:t>
            </a:r>
          </a:p>
          <a:p>
            <a:pPr>
              <a:lnSpc>
                <a:spcPct val="90000"/>
              </a:lnSpc>
            </a:pPr>
            <a:r>
              <a:rPr lang="en-US" sz="1200" b="1"/>
              <a:t>(5</a:t>
            </a:r>
            <a:r>
              <a:rPr lang="en-US" sz="1200" b="1">
                <a:latin typeface="Symbol" pitchFamily="18" charset="2"/>
              </a:rPr>
              <a:t>¢</a:t>
            </a:r>
            <a:r>
              <a:rPr lang="en-US" sz="1200" b="1"/>
              <a:t> end)</a:t>
            </a:r>
          </a:p>
        </p:txBody>
      </p:sp>
      <p:sp>
        <p:nvSpPr>
          <p:cNvPr id="51216" name="Line 18"/>
          <p:cNvSpPr>
            <a:spLocks noChangeShapeType="1"/>
          </p:cNvSpPr>
          <p:nvPr/>
        </p:nvSpPr>
        <p:spPr bwMode="auto">
          <a:xfrm>
            <a:off x="3009900" y="1422400"/>
            <a:ext cx="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17" name="Line 19"/>
          <p:cNvSpPr>
            <a:spLocks noChangeShapeType="1"/>
          </p:cNvSpPr>
          <p:nvPr/>
        </p:nvSpPr>
        <p:spPr bwMode="auto">
          <a:xfrm flipH="1">
            <a:off x="5594350" y="1816100"/>
            <a:ext cx="21590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18" name="AutoShape 20"/>
          <p:cNvSpPr>
            <a:spLocks/>
          </p:cNvSpPr>
          <p:nvPr/>
        </p:nvSpPr>
        <p:spPr bwMode="auto">
          <a:xfrm rot="5769565">
            <a:off x="4302125" y="625476"/>
            <a:ext cx="161925" cy="2470150"/>
          </a:xfrm>
          <a:prstGeom prst="rightBrace">
            <a:avLst>
              <a:gd name="adj1" fmla="val 68930"/>
              <a:gd name="adj2" fmla="val 49958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19" name="Text Box 21"/>
          <p:cNvSpPr txBox="1">
            <a:spLocks noChangeArrowheads="1"/>
          </p:cNvSpPr>
          <p:nvPr/>
        </p:nvSpPr>
        <p:spPr bwMode="auto">
          <a:xfrm rot="353259">
            <a:off x="3957638" y="1976438"/>
            <a:ext cx="1044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Polyribosome</a:t>
            </a:r>
          </a:p>
        </p:txBody>
      </p:sp>
      <p:sp>
        <p:nvSpPr>
          <p:cNvPr id="51220" name="Text Box 22"/>
          <p:cNvSpPr txBox="1">
            <a:spLocks noChangeArrowheads="1"/>
          </p:cNvSpPr>
          <p:nvPr/>
        </p:nvSpPr>
        <p:spPr bwMode="auto">
          <a:xfrm>
            <a:off x="5649913" y="227013"/>
            <a:ext cx="11890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Completed</a:t>
            </a:r>
          </a:p>
          <a:p>
            <a:r>
              <a:rPr lang="en-US" sz="1200" b="1"/>
              <a:t>polypeptides</a:t>
            </a:r>
          </a:p>
        </p:txBody>
      </p:sp>
      <p:sp>
        <p:nvSpPr>
          <p:cNvPr id="51221" name="Line 23"/>
          <p:cNvSpPr>
            <a:spLocks noChangeShapeType="1"/>
          </p:cNvSpPr>
          <p:nvPr/>
        </p:nvSpPr>
        <p:spPr bwMode="auto">
          <a:xfrm>
            <a:off x="5962650" y="5940425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2" name="Line 24"/>
          <p:cNvSpPr>
            <a:spLocks noChangeShapeType="1"/>
          </p:cNvSpPr>
          <p:nvPr/>
        </p:nvSpPr>
        <p:spPr bwMode="auto">
          <a:xfrm>
            <a:off x="6965950" y="5940425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5959475" y="6000750"/>
            <a:ext cx="996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4" name="Text Box 26"/>
          <p:cNvSpPr txBox="1">
            <a:spLocks noChangeArrowheads="1"/>
          </p:cNvSpPr>
          <p:nvPr/>
        </p:nvSpPr>
        <p:spPr bwMode="auto">
          <a:xfrm>
            <a:off x="179388" y="188913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Poliribosomes</a:t>
            </a:r>
          </a:p>
        </p:txBody>
      </p:sp>
    </p:spTree>
    <p:extLst>
      <p:ext uri="{BB962C8B-B14F-4D97-AF65-F5344CB8AC3E}">
        <p14:creationId xmlns:p14="http://schemas.microsoft.com/office/powerpoint/2010/main" val="22294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5715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2 CuadroTexto"/>
          <p:cNvSpPr txBox="1">
            <a:spLocks noChangeArrowheads="1"/>
          </p:cNvSpPr>
          <p:nvPr/>
        </p:nvSpPr>
        <p:spPr bwMode="auto">
          <a:xfrm>
            <a:off x="1258888" y="4581525"/>
            <a:ext cx="6481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b="1"/>
              <a:t>El temps de pas d’una proteïna des de la síntesi a la seva forma activa és entre 2 y 10 microsegons</a:t>
            </a:r>
          </a:p>
        </p:txBody>
      </p:sp>
    </p:spTree>
    <p:extLst>
      <p:ext uri="{BB962C8B-B14F-4D97-AF65-F5344CB8AC3E}">
        <p14:creationId xmlns:p14="http://schemas.microsoft.com/office/powerpoint/2010/main" val="23674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Entrada de proteïnes al reticle endoplasmàtic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5185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9388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195388" y="1649413"/>
            <a:ext cx="9255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Ribosomes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1397000" y="1847850"/>
            <a:ext cx="17145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563688" y="2332038"/>
            <a:ext cx="5318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mRNA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1798638" y="2049463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374775" y="2544763"/>
            <a:ext cx="7397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Signal</a:t>
            </a:r>
          </a:p>
          <a:p>
            <a:r>
              <a:rPr lang="en-US" sz="1200" b="1"/>
              <a:t>peptide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1155700" y="2620963"/>
            <a:ext cx="16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54038" y="3030538"/>
            <a:ext cx="9096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Signal-</a:t>
            </a:r>
          </a:p>
          <a:p>
            <a:pPr>
              <a:lnSpc>
                <a:spcPct val="110000"/>
              </a:lnSpc>
            </a:pPr>
            <a:r>
              <a:rPr lang="en-US" sz="1200" b="1"/>
              <a:t>recognition</a:t>
            </a:r>
          </a:p>
          <a:p>
            <a:pPr>
              <a:lnSpc>
                <a:spcPct val="110000"/>
              </a:lnSpc>
            </a:pPr>
            <a:r>
              <a:rPr lang="en-US" sz="1200" b="1"/>
              <a:t>particle</a:t>
            </a:r>
          </a:p>
          <a:p>
            <a:pPr>
              <a:lnSpc>
                <a:spcPct val="110000"/>
              </a:lnSpc>
            </a:pPr>
            <a:r>
              <a:rPr lang="en-US" sz="1200" b="1"/>
              <a:t>(SRP)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871538" y="283210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239838" y="3462338"/>
            <a:ext cx="6937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SRP</a:t>
            </a:r>
          </a:p>
          <a:p>
            <a:pPr>
              <a:lnSpc>
                <a:spcPct val="110000"/>
              </a:lnSpc>
            </a:pPr>
            <a:r>
              <a:rPr lang="en-US" sz="1200" b="1"/>
              <a:t>receptor</a:t>
            </a:r>
          </a:p>
          <a:p>
            <a:pPr>
              <a:lnSpc>
                <a:spcPct val="110000"/>
              </a:lnSpc>
            </a:pPr>
            <a:r>
              <a:rPr lang="en-US" sz="1200" b="1"/>
              <a:t>protein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1668463" y="4064000"/>
            <a:ext cx="27940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66738" y="4071938"/>
            <a:ext cx="7826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CYTOSOL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50863" y="4492625"/>
            <a:ext cx="8921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ER LUMEN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751013" y="4475163"/>
            <a:ext cx="10525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Translocation</a:t>
            </a:r>
          </a:p>
          <a:p>
            <a:pPr>
              <a:lnSpc>
                <a:spcPct val="110000"/>
              </a:lnSpc>
            </a:pPr>
            <a:r>
              <a:rPr lang="en-US" sz="1200" b="1"/>
              <a:t>complex</a:t>
            </a: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2095500" y="4364038"/>
            <a:ext cx="0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414963" y="3148013"/>
            <a:ext cx="6715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Signal</a:t>
            </a:r>
          </a:p>
          <a:p>
            <a:pPr>
              <a:lnSpc>
                <a:spcPct val="110000"/>
              </a:lnSpc>
            </a:pPr>
            <a:r>
              <a:rPr lang="en-US" sz="1200" b="1"/>
              <a:t>peptide</a:t>
            </a:r>
          </a:p>
          <a:p>
            <a:pPr>
              <a:lnSpc>
                <a:spcPct val="110000"/>
              </a:lnSpc>
            </a:pPr>
            <a:r>
              <a:rPr lang="en-US" sz="1200" b="1"/>
              <a:t>removed</a:t>
            </a: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H="1">
            <a:off x="5873750" y="2863850"/>
            <a:ext cx="18415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7516813" y="2751138"/>
            <a:ext cx="8588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ER</a:t>
            </a:r>
          </a:p>
          <a:p>
            <a:pPr>
              <a:lnSpc>
                <a:spcPct val="110000"/>
              </a:lnSpc>
            </a:pPr>
            <a:r>
              <a:rPr lang="en-US" sz="1200" b="1"/>
              <a:t>membrane</a:t>
            </a: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V="1">
            <a:off x="7296150" y="2882900"/>
            <a:ext cx="1905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7700963" y="3348038"/>
            <a:ext cx="858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Protein</a:t>
            </a:r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7207250" y="346075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2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87216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LE 17-26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2179638" y="366713"/>
            <a:ext cx="809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700" b="1"/>
              <a:t>TRANSCRIPTION</a:t>
            </a: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1873250" y="1517650"/>
            <a:ext cx="993775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700" b="1"/>
              <a:t>RNA PROCESSING</a:t>
            </a: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2030413" y="1222375"/>
            <a:ext cx="5461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RNA</a:t>
            </a:r>
          </a:p>
          <a:p>
            <a:pPr>
              <a:lnSpc>
                <a:spcPct val="90000"/>
              </a:lnSpc>
            </a:pPr>
            <a:r>
              <a:rPr lang="en-US" sz="700" b="1"/>
              <a:t>transcript</a:t>
            </a:r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 flipH="1">
            <a:off x="2468563" y="1338263"/>
            <a:ext cx="6667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1835150" y="1262063"/>
            <a:ext cx="13017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5</a:t>
            </a:r>
            <a:r>
              <a:rPr lang="en-US" sz="700" b="1">
                <a:latin typeface="Symbol" pitchFamily="18" charset="2"/>
              </a:rPr>
              <a:t>¢</a:t>
            </a:r>
            <a:endParaRPr lang="en-US" sz="700" b="1"/>
          </a:p>
        </p:txBody>
      </p:sp>
      <p:sp>
        <p:nvSpPr>
          <p:cNvPr id="54281" name="Text Box 11"/>
          <p:cNvSpPr txBox="1">
            <a:spLocks noChangeArrowheads="1"/>
          </p:cNvSpPr>
          <p:nvPr/>
        </p:nvSpPr>
        <p:spPr bwMode="auto">
          <a:xfrm>
            <a:off x="3375025" y="1565275"/>
            <a:ext cx="3222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Exon</a:t>
            </a:r>
          </a:p>
        </p:txBody>
      </p:sp>
      <p:sp>
        <p:nvSpPr>
          <p:cNvPr id="54282" name="Line 12"/>
          <p:cNvSpPr>
            <a:spLocks noChangeShapeType="1"/>
          </p:cNvSpPr>
          <p:nvPr/>
        </p:nvSpPr>
        <p:spPr bwMode="auto">
          <a:xfrm flipV="1">
            <a:off x="3484563" y="1658938"/>
            <a:ext cx="7937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283" name="Text Box 13"/>
          <p:cNvSpPr txBox="1">
            <a:spLocks noChangeArrowheads="1"/>
          </p:cNvSpPr>
          <p:nvPr/>
        </p:nvSpPr>
        <p:spPr bwMode="auto">
          <a:xfrm>
            <a:off x="3116263" y="2476500"/>
            <a:ext cx="5000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NUCLEUS</a:t>
            </a:r>
          </a:p>
        </p:txBody>
      </p:sp>
      <p:sp>
        <p:nvSpPr>
          <p:cNvPr id="54284" name="Text Box 14"/>
          <p:cNvSpPr txBox="1">
            <a:spLocks noChangeArrowheads="1"/>
          </p:cNvSpPr>
          <p:nvPr/>
        </p:nvSpPr>
        <p:spPr bwMode="auto">
          <a:xfrm>
            <a:off x="2438400" y="2743200"/>
            <a:ext cx="11064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00" b="1"/>
              <a:t>FORMATION OF</a:t>
            </a:r>
          </a:p>
          <a:p>
            <a:pPr algn="ctr">
              <a:lnSpc>
                <a:spcPct val="90000"/>
              </a:lnSpc>
            </a:pPr>
            <a:r>
              <a:rPr lang="en-US" sz="700" b="1"/>
              <a:t>INITIATION COMPLEX</a:t>
            </a:r>
          </a:p>
        </p:txBody>
      </p:sp>
      <p:sp>
        <p:nvSpPr>
          <p:cNvPr id="54285" name="Text Box 15"/>
          <p:cNvSpPr txBox="1">
            <a:spLocks noChangeArrowheads="1"/>
          </p:cNvSpPr>
          <p:nvPr/>
        </p:nvSpPr>
        <p:spPr bwMode="auto">
          <a:xfrm>
            <a:off x="1831975" y="2895600"/>
            <a:ext cx="6604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CYTOPLASM</a:t>
            </a:r>
          </a:p>
        </p:txBody>
      </p:sp>
      <p:sp>
        <p:nvSpPr>
          <p:cNvPr id="54286" name="Text Box 16"/>
          <p:cNvSpPr txBox="1">
            <a:spLocks noChangeArrowheads="1"/>
          </p:cNvSpPr>
          <p:nvPr/>
        </p:nvSpPr>
        <p:spPr bwMode="auto">
          <a:xfrm>
            <a:off x="3900488" y="812800"/>
            <a:ext cx="13017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3</a:t>
            </a:r>
            <a:r>
              <a:rPr lang="en-US" sz="700" b="1">
                <a:latin typeface="Symbol" pitchFamily="18" charset="2"/>
              </a:rPr>
              <a:t>¢</a:t>
            </a:r>
            <a:endParaRPr lang="en-US" sz="700" b="1"/>
          </a:p>
        </p:txBody>
      </p:sp>
      <p:sp>
        <p:nvSpPr>
          <p:cNvPr id="54287" name="Text Box 17"/>
          <p:cNvSpPr txBox="1">
            <a:spLocks noChangeArrowheads="1"/>
          </p:cNvSpPr>
          <p:nvPr/>
        </p:nvSpPr>
        <p:spPr bwMode="auto">
          <a:xfrm>
            <a:off x="3997325" y="382588"/>
            <a:ext cx="255588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DNA</a:t>
            </a:r>
          </a:p>
        </p:txBody>
      </p:sp>
      <p:sp>
        <p:nvSpPr>
          <p:cNvPr id="54288" name="Line 18"/>
          <p:cNvSpPr>
            <a:spLocks noChangeShapeType="1"/>
          </p:cNvSpPr>
          <p:nvPr/>
        </p:nvSpPr>
        <p:spPr bwMode="auto">
          <a:xfrm>
            <a:off x="4135438" y="477838"/>
            <a:ext cx="157162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289" name="Line 19"/>
          <p:cNvSpPr>
            <a:spLocks noChangeShapeType="1"/>
          </p:cNvSpPr>
          <p:nvPr/>
        </p:nvSpPr>
        <p:spPr bwMode="auto">
          <a:xfrm>
            <a:off x="3903663" y="1147763"/>
            <a:ext cx="180975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290" name="Text Box 20"/>
          <p:cNvSpPr txBox="1">
            <a:spLocks noChangeArrowheads="1"/>
          </p:cNvSpPr>
          <p:nvPr/>
        </p:nvSpPr>
        <p:spPr bwMode="auto">
          <a:xfrm>
            <a:off x="4100513" y="1196975"/>
            <a:ext cx="52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RNA</a:t>
            </a:r>
          </a:p>
          <a:p>
            <a:pPr>
              <a:lnSpc>
                <a:spcPct val="90000"/>
              </a:lnSpc>
            </a:pPr>
            <a:r>
              <a:rPr lang="en-US" sz="700" b="1"/>
              <a:t>polymerase</a:t>
            </a:r>
          </a:p>
        </p:txBody>
      </p:sp>
      <p:sp>
        <p:nvSpPr>
          <p:cNvPr id="54291" name="Line 21"/>
          <p:cNvSpPr>
            <a:spLocks noChangeShapeType="1"/>
          </p:cNvSpPr>
          <p:nvPr/>
        </p:nvSpPr>
        <p:spPr bwMode="auto">
          <a:xfrm flipH="1">
            <a:off x="4241800" y="1620838"/>
            <a:ext cx="84138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292" name="Text Box 22"/>
          <p:cNvSpPr txBox="1">
            <a:spLocks noChangeArrowheads="1"/>
          </p:cNvSpPr>
          <p:nvPr/>
        </p:nvSpPr>
        <p:spPr bwMode="auto">
          <a:xfrm>
            <a:off x="3960813" y="1722438"/>
            <a:ext cx="671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RNA transcript</a:t>
            </a:r>
          </a:p>
          <a:p>
            <a:pPr>
              <a:lnSpc>
                <a:spcPct val="90000"/>
              </a:lnSpc>
            </a:pPr>
            <a:r>
              <a:rPr lang="en-US" sz="700" b="1"/>
              <a:t>(pre-mRNA)</a:t>
            </a: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4051300" y="1984375"/>
            <a:ext cx="322263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Intron</a:t>
            </a:r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>
            <a:off x="3962400" y="2032000"/>
            <a:ext cx="68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295" name="Text Box 25"/>
          <p:cNvSpPr txBox="1">
            <a:spLocks noChangeArrowheads="1"/>
          </p:cNvSpPr>
          <p:nvPr/>
        </p:nvSpPr>
        <p:spPr bwMode="auto">
          <a:xfrm>
            <a:off x="5229225" y="2173288"/>
            <a:ext cx="709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Aminoacyl-tRNA</a:t>
            </a:r>
          </a:p>
          <a:p>
            <a:pPr>
              <a:lnSpc>
                <a:spcPct val="90000"/>
              </a:lnSpc>
            </a:pPr>
            <a:r>
              <a:rPr lang="en-US" sz="700" b="1"/>
              <a:t>synthetase</a:t>
            </a:r>
          </a:p>
        </p:txBody>
      </p:sp>
      <p:sp>
        <p:nvSpPr>
          <p:cNvPr id="54296" name="Line 26"/>
          <p:cNvSpPr>
            <a:spLocks noChangeShapeType="1"/>
          </p:cNvSpPr>
          <p:nvPr/>
        </p:nvSpPr>
        <p:spPr bwMode="auto">
          <a:xfrm flipV="1">
            <a:off x="5519738" y="2366963"/>
            <a:ext cx="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297" name="Text Box 27"/>
          <p:cNvSpPr txBox="1">
            <a:spLocks noChangeArrowheads="1"/>
          </p:cNvSpPr>
          <p:nvPr/>
        </p:nvSpPr>
        <p:spPr bwMode="auto">
          <a:xfrm>
            <a:off x="4835525" y="2747963"/>
            <a:ext cx="33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Amino</a:t>
            </a:r>
          </a:p>
          <a:p>
            <a:pPr>
              <a:lnSpc>
                <a:spcPct val="90000"/>
              </a:lnSpc>
            </a:pPr>
            <a:r>
              <a:rPr lang="en-US" sz="700" b="1"/>
              <a:t>acid</a:t>
            </a:r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 flipV="1">
            <a:off x="5118100" y="2679700"/>
            <a:ext cx="160338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299" name="Text Box 29"/>
          <p:cNvSpPr txBox="1">
            <a:spLocks noChangeArrowheads="1"/>
          </p:cNvSpPr>
          <p:nvPr/>
        </p:nvSpPr>
        <p:spPr bwMode="auto">
          <a:xfrm>
            <a:off x="4872038" y="2994025"/>
            <a:ext cx="2397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tRNA</a:t>
            </a:r>
          </a:p>
        </p:txBody>
      </p:sp>
      <p:sp>
        <p:nvSpPr>
          <p:cNvPr id="54300" name="Line 30"/>
          <p:cNvSpPr>
            <a:spLocks noChangeShapeType="1"/>
          </p:cNvSpPr>
          <p:nvPr/>
        </p:nvSpPr>
        <p:spPr bwMode="auto">
          <a:xfrm>
            <a:off x="5110163" y="3035300"/>
            <a:ext cx="236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301" name="Text Box 31"/>
          <p:cNvSpPr txBox="1">
            <a:spLocks noChangeArrowheads="1"/>
          </p:cNvSpPr>
          <p:nvPr/>
        </p:nvSpPr>
        <p:spPr bwMode="auto">
          <a:xfrm>
            <a:off x="5964238" y="2838450"/>
            <a:ext cx="11461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AMINO ACID ACTIVATION</a:t>
            </a:r>
          </a:p>
        </p:txBody>
      </p:sp>
      <p:sp>
        <p:nvSpPr>
          <p:cNvPr id="54302" name="Text Box 32"/>
          <p:cNvSpPr txBox="1">
            <a:spLocks noChangeArrowheads="1"/>
          </p:cNvSpPr>
          <p:nvPr/>
        </p:nvSpPr>
        <p:spPr bwMode="auto">
          <a:xfrm>
            <a:off x="7183438" y="3771900"/>
            <a:ext cx="13017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3</a:t>
            </a:r>
            <a:r>
              <a:rPr lang="en-US" sz="700" b="1">
                <a:latin typeface="Symbol" pitchFamily="18" charset="2"/>
              </a:rPr>
              <a:t>¢</a:t>
            </a:r>
            <a:endParaRPr lang="en-US" sz="700" b="1"/>
          </a:p>
        </p:txBody>
      </p:sp>
      <p:sp>
        <p:nvSpPr>
          <p:cNvPr id="54303" name="Text Box 33"/>
          <p:cNvSpPr txBox="1">
            <a:spLocks noChangeArrowheads="1"/>
          </p:cNvSpPr>
          <p:nvPr/>
        </p:nvSpPr>
        <p:spPr bwMode="auto">
          <a:xfrm>
            <a:off x="3657600" y="3505200"/>
            <a:ext cx="3603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mRNA</a:t>
            </a:r>
          </a:p>
        </p:txBody>
      </p:sp>
      <p:sp>
        <p:nvSpPr>
          <p:cNvPr id="54304" name="Text Box 34"/>
          <p:cNvSpPr txBox="1">
            <a:spLocks noChangeArrowheads="1"/>
          </p:cNvSpPr>
          <p:nvPr/>
        </p:nvSpPr>
        <p:spPr bwMode="auto">
          <a:xfrm>
            <a:off x="2840038" y="3938588"/>
            <a:ext cx="1190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A</a:t>
            </a:r>
          </a:p>
        </p:txBody>
      </p:sp>
      <p:sp>
        <p:nvSpPr>
          <p:cNvPr id="54305" name="Text Box 35"/>
          <p:cNvSpPr txBox="1">
            <a:spLocks noChangeArrowheads="1"/>
          </p:cNvSpPr>
          <p:nvPr/>
        </p:nvSpPr>
        <p:spPr bwMode="auto">
          <a:xfrm>
            <a:off x="2727325" y="4106863"/>
            <a:ext cx="1190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P</a:t>
            </a:r>
          </a:p>
        </p:txBody>
      </p:sp>
      <p:sp>
        <p:nvSpPr>
          <p:cNvPr id="54306" name="Text Box 36"/>
          <p:cNvSpPr txBox="1">
            <a:spLocks noChangeArrowheads="1"/>
          </p:cNvSpPr>
          <p:nvPr/>
        </p:nvSpPr>
        <p:spPr bwMode="auto">
          <a:xfrm>
            <a:off x="2555875" y="4276725"/>
            <a:ext cx="1190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E</a:t>
            </a:r>
          </a:p>
        </p:txBody>
      </p:sp>
      <p:sp>
        <p:nvSpPr>
          <p:cNvPr id="54307" name="Text Box 37"/>
          <p:cNvSpPr txBox="1">
            <a:spLocks noChangeArrowheads="1"/>
          </p:cNvSpPr>
          <p:nvPr/>
        </p:nvSpPr>
        <p:spPr bwMode="auto">
          <a:xfrm>
            <a:off x="3290888" y="4241800"/>
            <a:ext cx="4524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Ribosomal</a:t>
            </a:r>
          </a:p>
          <a:p>
            <a:pPr>
              <a:lnSpc>
                <a:spcPct val="90000"/>
              </a:lnSpc>
            </a:pPr>
            <a:r>
              <a:rPr lang="en-US" sz="700" b="1"/>
              <a:t>subunits</a:t>
            </a:r>
          </a:p>
        </p:txBody>
      </p:sp>
      <p:sp>
        <p:nvSpPr>
          <p:cNvPr id="54308" name="Text Box 38"/>
          <p:cNvSpPr txBox="1">
            <a:spLocks noChangeArrowheads="1"/>
          </p:cNvSpPr>
          <p:nvPr/>
        </p:nvSpPr>
        <p:spPr bwMode="auto">
          <a:xfrm>
            <a:off x="1892300" y="4995863"/>
            <a:ext cx="13017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5</a:t>
            </a:r>
            <a:r>
              <a:rPr lang="en-US" sz="700" b="1">
                <a:latin typeface="Symbol" pitchFamily="18" charset="2"/>
              </a:rPr>
              <a:t>¢</a:t>
            </a:r>
            <a:endParaRPr lang="en-US" sz="700" b="1"/>
          </a:p>
        </p:txBody>
      </p:sp>
      <p:sp>
        <p:nvSpPr>
          <p:cNvPr id="54309" name="Line 39"/>
          <p:cNvSpPr>
            <a:spLocks noChangeShapeType="1"/>
          </p:cNvSpPr>
          <p:nvPr/>
        </p:nvSpPr>
        <p:spPr bwMode="auto">
          <a:xfrm>
            <a:off x="3149600" y="3937000"/>
            <a:ext cx="1079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310" name="Line 40"/>
          <p:cNvSpPr>
            <a:spLocks noChangeShapeType="1"/>
          </p:cNvSpPr>
          <p:nvPr/>
        </p:nvSpPr>
        <p:spPr bwMode="auto">
          <a:xfrm flipH="1">
            <a:off x="2951163" y="4279900"/>
            <a:ext cx="3079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311" name="Line 41"/>
          <p:cNvSpPr>
            <a:spLocks noChangeShapeType="1"/>
          </p:cNvSpPr>
          <p:nvPr/>
        </p:nvSpPr>
        <p:spPr bwMode="auto">
          <a:xfrm flipH="1">
            <a:off x="3967163" y="3522663"/>
            <a:ext cx="130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312" name="Text Box 42"/>
          <p:cNvSpPr txBox="1">
            <a:spLocks noChangeArrowheads="1"/>
          </p:cNvSpPr>
          <p:nvPr/>
        </p:nvSpPr>
        <p:spPr bwMode="auto">
          <a:xfrm>
            <a:off x="4259263" y="3517900"/>
            <a:ext cx="5635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Growing</a:t>
            </a:r>
          </a:p>
          <a:p>
            <a:pPr>
              <a:lnSpc>
                <a:spcPct val="90000"/>
              </a:lnSpc>
            </a:pPr>
            <a:r>
              <a:rPr lang="en-US" sz="700" b="1"/>
              <a:t>polypeptide</a:t>
            </a:r>
          </a:p>
        </p:txBody>
      </p:sp>
      <p:sp>
        <p:nvSpPr>
          <p:cNvPr id="54313" name="Text Box 43"/>
          <p:cNvSpPr txBox="1">
            <a:spLocks noChangeArrowheads="1"/>
          </p:cNvSpPr>
          <p:nvPr/>
        </p:nvSpPr>
        <p:spPr bwMode="auto">
          <a:xfrm>
            <a:off x="4240213" y="5395913"/>
            <a:ext cx="1190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E</a:t>
            </a:r>
          </a:p>
        </p:txBody>
      </p:sp>
      <p:sp>
        <p:nvSpPr>
          <p:cNvPr id="54314" name="Text Box 44"/>
          <p:cNvSpPr txBox="1">
            <a:spLocks noChangeArrowheads="1"/>
          </p:cNvSpPr>
          <p:nvPr/>
        </p:nvSpPr>
        <p:spPr bwMode="auto">
          <a:xfrm>
            <a:off x="4764088" y="5394325"/>
            <a:ext cx="11906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A</a:t>
            </a:r>
          </a:p>
        </p:txBody>
      </p:sp>
      <p:sp>
        <p:nvSpPr>
          <p:cNvPr id="54315" name="Text Box 45"/>
          <p:cNvSpPr txBox="1">
            <a:spLocks noChangeArrowheads="1"/>
          </p:cNvSpPr>
          <p:nvPr/>
        </p:nvSpPr>
        <p:spPr bwMode="auto">
          <a:xfrm>
            <a:off x="5395913" y="3711575"/>
            <a:ext cx="5635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Activated</a:t>
            </a:r>
          </a:p>
          <a:p>
            <a:pPr>
              <a:lnSpc>
                <a:spcPct val="90000"/>
              </a:lnSpc>
            </a:pPr>
            <a:r>
              <a:rPr lang="en-US" sz="700" b="1"/>
              <a:t>amino acid</a:t>
            </a:r>
          </a:p>
        </p:txBody>
      </p:sp>
      <p:sp>
        <p:nvSpPr>
          <p:cNvPr id="54316" name="Line 46"/>
          <p:cNvSpPr>
            <a:spLocks noChangeShapeType="1"/>
          </p:cNvSpPr>
          <p:nvPr/>
        </p:nvSpPr>
        <p:spPr bwMode="auto">
          <a:xfrm>
            <a:off x="5148263" y="3670300"/>
            <a:ext cx="223837" cy="84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317" name="Text Box 47"/>
          <p:cNvSpPr txBox="1">
            <a:spLocks noChangeArrowheads="1"/>
          </p:cNvSpPr>
          <p:nvPr/>
        </p:nvSpPr>
        <p:spPr bwMode="auto">
          <a:xfrm>
            <a:off x="5300663" y="5465763"/>
            <a:ext cx="563562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Anticodon</a:t>
            </a:r>
          </a:p>
        </p:txBody>
      </p:sp>
      <p:sp>
        <p:nvSpPr>
          <p:cNvPr id="54318" name="Line 48"/>
          <p:cNvSpPr>
            <a:spLocks noChangeShapeType="1"/>
          </p:cNvSpPr>
          <p:nvPr/>
        </p:nvSpPr>
        <p:spPr bwMode="auto">
          <a:xfrm>
            <a:off x="4991100" y="5402263"/>
            <a:ext cx="292100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319" name="Text Box 49"/>
          <p:cNvSpPr txBox="1">
            <a:spLocks noChangeArrowheads="1"/>
          </p:cNvSpPr>
          <p:nvPr/>
        </p:nvSpPr>
        <p:spPr bwMode="auto">
          <a:xfrm>
            <a:off x="5913438" y="5081588"/>
            <a:ext cx="677862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TRANSLATION</a:t>
            </a:r>
          </a:p>
        </p:txBody>
      </p:sp>
      <p:sp>
        <p:nvSpPr>
          <p:cNvPr id="54320" name="Text Box 50"/>
          <p:cNvSpPr txBox="1">
            <a:spLocks noChangeArrowheads="1"/>
          </p:cNvSpPr>
          <p:nvPr/>
        </p:nvSpPr>
        <p:spPr bwMode="auto">
          <a:xfrm>
            <a:off x="4622800" y="5967413"/>
            <a:ext cx="3651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00" b="1"/>
              <a:t>Codon</a:t>
            </a:r>
          </a:p>
        </p:txBody>
      </p:sp>
      <p:sp>
        <p:nvSpPr>
          <p:cNvPr id="54321" name="AutoShape 51"/>
          <p:cNvSpPr>
            <a:spLocks/>
          </p:cNvSpPr>
          <p:nvPr/>
        </p:nvSpPr>
        <p:spPr bwMode="auto">
          <a:xfrm rot="5388379">
            <a:off x="4727575" y="5724525"/>
            <a:ext cx="152400" cy="298450"/>
          </a:xfrm>
          <a:prstGeom prst="rightBrace">
            <a:avLst>
              <a:gd name="adj1" fmla="val 3824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4322" name="Text Box 52"/>
          <p:cNvSpPr txBox="1">
            <a:spLocks noChangeArrowheads="1"/>
          </p:cNvSpPr>
          <p:nvPr/>
        </p:nvSpPr>
        <p:spPr bwMode="auto">
          <a:xfrm>
            <a:off x="4219575" y="6186488"/>
            <a:ext cx="56356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/>
              <a:t>Ribosome</a:t>
            </a:r>
          </a:p>
        </p:txBody>
      </p:sp>
    </p:spTree>
    <p:extLst>
      <p:ext uri="{BB962C8B-B14F-4D97-AF65-F5344CB8AC3E}">
        <p14:creationId xmlns:p14="http://schemas.microsoft.com/office/powerpoint/2010/main" val="25913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L’expressió dels gens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79930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/>
              <a:t>Desprès de veure transcripció i traducció és necessari considerar quan es posen en marxa aquests processos.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El material genètic és idèntic a tot l’organisme i es precís considerar per què en unes ocasions produeix unes molècules i no unes altres. Com es produeix l’especialització de síntesi del material genètic.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Aquesta és una frontera de la biologia i és dels camps on es treballa intensament.</a:t>
            </a:r>
          </a:p>
        </p:txBody>
      </p:sp>
    </p:spTree>
    <p:extLst>
      <p:ext uri="{BB962C8B-B14F-4D97-AF65-F5344CB8AC3E}">
        <p14:creationId xmlns:p14="http://schemas.microsoft.com/office/powerpoint/2010/main" val="16410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L’expressió dels gens als procariotes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82804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/>
              <a:t>Els estudis s’han fet a </a:t>
            </a:r>
            <a:r>
              <a:rPr lang="es-ES" sz="2000" b="1" i="1"/>
              <a:t>Escherichia coli</a:t>
            </a:r>
          </a:p>
          <a:p>
            <a:pPr eaLnBrk="1" hangingPunct="1">
              <a:spcBef>
                <a:spcPct val="50000"/>
              </a:spcBef>
            </a:pPr>
            <a:endParaRPr lang="es-ES" sz="2000" b="1" i="1"/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El cromosoma bacterià és més senzill que els dels eucariotes.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Estès mida 1mm. Dins la cèl·lula està molt enrotllat.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Al cromosoma bacterià pràcticament tot es pot traduir. 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Els cistrons d’un mateix polipèptid solen estar situats pròxims.</a:t>
            </a:r>
          </a:p>
          <a:p>
            <a:pPr eaLnBrk="1" hangingPunct="1">
              <a:spcBef>
                <a:spcPct val="50000"/>
              </a:spcBef>
            </a:pPr>
            <a:endParaRPr lang="es-ES" sz="2000" b="1"/>
          </a:p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  <a:p>
            <a:pPr eaLnBrk="1" hangingPunct="1">
              <a:spcBef>
                <a:spcPct val="5000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1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L’expressió dels gens als procariotes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i="1" dirty="0"/>
              <a:t>E. </a:t>
            </a:r>
            <a:r>
              <a:rPr lang="es-ES" b="1" i="1" dirty="0" err="1"/>
              <a:t>coli</a:t>
            </a:r>
            <a:r>
              <a:rPr lang="es-ES" b="1" dirty="0"/>
              <a:t> </a:t>
            </a:r>
            <a:r>
              <a:rPr lang="es-ES" b="1" dirty="0" err="1"/>
              <a:t>pot</a:t>
            </a:r>
            <a:r>
              <a:rPr lang="es-ES" b="1" dirty="0"/>
              <a:t> </a:t>
            </a:r>
            <a:r>
              <a:rPr lang="es-ES" b="1" dirty="0" err="1"/>
              <a:t>viure</a:t>
            </a:r>
            <a:r>
              <a:rPr lang="es-ES" b="1" dirty="0"/>
              <a:t> sobre gran </a:t>
            </a:r>
            <a:r>
              <a:rPr lang="es-ES" b="1" dirty="0" err="1"/>
              <a:t>diversitat</a:t>
            </a:r>
            <a:r>
              <a:rPr lang="es-ES" b="1" dirty="0"/>
              <a:t> de </a:t>
            </a:r>
            <a:r>
              <a:rPr lang="es-ES" b="1" dirty="0" err="1"/>
              <a:t>medis</a:t>
            </a:r>
            <a:r>
              <a:rPr lang="es-ES" b="1" dirty="0"/>
              <a:t>. I en cada cas </a:t>
            </a:r>
            <a:r>
              <a:rPr lang="es-ES" b="1" dirty="0" err="1"/>
              <a:t>sintetitza</a:t>
            </a:r>
            <a:r>
              <a:rPr lang="es-ES" b="1" dirty="0"/>
              <a:t> </a:t>
            </a:r>
            <a:r>
              <a:rPr lang="es-ES" b="1" dirty="0" err="1"/>
              <a:t>just</a:t>
            </a:r>
            <a:r>
              <a:rPr lang="es-ES" b="1" dirty="0"/>
              <a:t> </a:t>
            </a:r>
            <a:r>
              <a:rPr lang="es-ES" b="1" dirty="0" err="1"/>
              <a:t>aquelles</a:t>
            </a:r>
            <a:r>
              <a:rPr lang="es-ES" b="1" dirty="0"/>
              <a:t> </a:t>
            </a:r>
            <a:r>
              <a:rPr lang="es-ES" b="1" dirty="0" err="1"/>
              <a:t>molècules</a:t>
            </a:r>
            <a:r>
              <a:rPr lang="es-ES" b="1" dirty="0"/>
              <a:t> que </a:t>
            </a:r>
            <a:r>
              <a:rPr lang="es-ES" b="1" dirty="0" err="1"/>
              <a:t>necessita</a:t>
            </a:r>
            <a:r>
              <a:rPr lang="es-ES" b="1" dirty="0"/>
              <a:t> per </a:t>
            </a:r>
            <a:r>
              <a:rPr lang="es-ES" b="1" dirty="0" err="1"/>
              <a:t>utilitzar</a:t>
            </a:r>
            <a:r>
              <a:rPr lang="es-ES" b="1" dirty="0"/>
              <a:t> un </a:t>
            </a:r>
            <a:r>
              <a:rPr lang="es-ES" b="1" dirty="0" err="1"/>
              <a:t>nutrient</a:t>
            </a:r>
            <a:r>
              <a:rPr lang="es-ES" b="1" dirty="0"/>
              <a:t> </a:t>
            </a:r>
            <a:r>
              <a:rPr lang="es-ES" b="1" dirty="0" err="1"/>
              <a:t>determinat</a:t>
            </a:r>
            <a:r>
              <a:rPr lang="es-ES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ES" b="1" dirty="0"/>
              <a:t>	Ex: la </a:t>
            </a:r>
            <a:r>
              <a:rPr lang="es-ES" b="1" dirty="0" err="1" smtClean="0"/>
              <a:t>presència</a:t>
            </a:r>
            <a:r>
              <a:rPr lang="es-ES" b="1" dirty="0" smtClean="0"/>
              <a:t> </a:t>
            </a:r>
            <a:r>
              <a:rPr lang="es-ES" b="1" dirty="0"/>
              <a:t>de lactosa </a:t>
            </a:r>
            <a:r>
              <a:rPr lang="es-ES" b="1" dirty="0" err="1"/>
              <a:t>indueix</a:t>
            </a:r>
            <a:r>
              <a:rPr lang="es-ES" b="1" dirty="0"/>
              <a:t> la </a:t>
            </a:r>
            <a:r>
              <a:rPr lang="es-ES" b="1" dirty="0" err="1"/>
              <a:t>formació</a:t>
            </a:r>
            <a:r>
              <a:rPr lang="es-ES" b="1" dirty="0"/>
              <a:t> de </a:t>
            </a:r>
            <a:r>
              <a:rPr lang="es-ES" b="1" dirty="0" err="1"/>
              <a:t>l’enzim</a:t>
            </a:r>
            <a:r>
              <a:rPr lang="es-ES" b="1" dirty="0"/>
              <a:t>           	</a:t>
            </a:r>
            <a:r>
              <a:rPr lang="es-ES" b="1" i="1" dirty="0" err="1"/>
              <a:t>betagalactosidasa</a:t>
            </a:r>
            <a:r>
              <a:rPr lang="es-ES" b="1" dirty="0"/>
              <a:t>, que </a:t>
            </a:r>
            <a:r>
              <a:rPr lang="es-ES" b="1" dirty="0" err="1"/>
              <a:t>romp</a:t>
            </a:r>
            <a:r>
              <a:rPr lang="es-ES" b="1" dirty="0"/>
              <a:t> la </a:t>
            </a:r>
            <a:r>
              <a:rPr lang="es-ES" b="1" dirty="0" err="1"/>
              <a:t>molècula</a:t>
            </a:r>
            <a:r>
              <a:rPr lang="es-ES" b="1" dirty="0"/>
              <a:t> en glucosa i galactosa.</a:t>
            </a:r>
          </a:p>
          <a:p>
            <a:pPr eaLnBrk="1" hangingPunct="1">
              <a:spcBef>
                <a:spcPct val="50000"/>
              </a:spcBef>
            </a:pPr>
            <a:r>
              <a:rPr lang="es-ES" b="1" dirty="0"/>
              <a:t>	Ex: </a:t>
            </a:r>
            <a:r>
              <a:rPr lang="es-ES" b="1" dirty="0" err="1"/>
              <a:t>L’aminoàcid</a:t>
            </a:r>
            <a:r>
              <a:rPr lang="es-ES" b="1" dirty="0"/>
              <a:t> </a:t>
            </a:r>
            <a:r>
              <a:rPr lang="es-ES" b="1" dirty="0" err="1"/>
              <a:t>triptofan</a:t>
            </a:r>
            <a:r>
              <a:rPr lang="es-ES" b="1" dirty="0"/>
              <a:t> si es </a:t>
            </a:r>
            <a:r>
              <a:rPr lang="es-ES" b="1" dirty="0" err="1"/>
              <a:t>present</a:t>
            </a:r>
            <a:r>
              <a:rPr lang="es-ES" b="1" dirty="0"/>
              <a:t> en el </a:t>
            </a:r>
            <a:r>
              <a:rPr lang="es-ES" b="1" dirty="0" err="1"/>
              <a:t>medi</a:t>
            </a:r>
            <a:r>
              <a:rPr lang="es-ES" b="1" dirty="0"/>
              <a:t> </a:t>
            </a:r>
            <a:r>
              <a:rPr lang="es-ES" b="1" dirty="0" err="1"/>
              <a:t>inhibeix</a:t>
            </a:r>
            <a:r>
              <a:rPr lang="es-ES" b="1" dirty="0"/>
              <a:t> la </a:t>
            </a:r>
            <a:r>
              <a:rPr lang="es-ES" b="1" dirty="0" err="1"/>
              <a:t>seva</a:t>
            </a:r>
            <a:r>
              <a:rPr lang="es-ES" b="1" dirty="0"/>
              <a:t> 	</a:t>
            </a:r>
            <a:r>
              <a:rPr lang="es-ES" b="1" dirty="0" err="1"/>
              <a:t>síntesi</a:t>
            </a:r>
            <a:r>
              <a:rPr lang="es-ES" b="1" dirty="0"/>
              <a:t>. En cas </a:t>
            </a:r>
            <a:r>
              <a:rPr lang="es-ES" b="1" dirty="0" err="1"/>
              <a:t>d’absència</a:t>
            </a:r>
            <a:r>
              <a:rPr lang="es-ES" b="1" dirty="0"/>
              <a:t> </a:t>
            </a:r>
            <a:r>
              <a:rPr lang="es-ES" b="1" dirty="0" err="1"/>
              <a:t>és</a:t>
            </a:r>
            <a:r>
              <a:rPr lang="es-ES" b="1" dirty="0"/>
              <a:t> </a:t>
            </a:r>
            <a:r>
              <a:rPr lang="es-ES" b="1" dirty="0" err="1"/>
              <a:t>possible</a:t>
            </a:r>
            <a:r>
              <a:rPr lang="es-ES" b="1" dirty="0"/>
              <a:t> la </a:t>
            </a:r>
            <a:r>
              <a:rPr lang="es-ES" b="1" dirty="0" err="1"/>
              <a:t>transcipció</a:t>
            </a:r>
            <a:r>
              <a:rPr lang="es-ES" b="1" dirty="0"/>
              <a:t> i </a:t>
            </a:r>
            <a:r>
              <a:rPr lang="es-ES" b="1" dirty="0" err="1"/>
              <a:t>traducció</a:t>
            </a:r>
            <a:r>
              <a:rPr lang="es-ES" b="1" dirty="0"/>
              <a:t> 	</a:t>
            </a:r>
            <a:r>
              <a:rPr lang="es-ES" b="1" dirty="0" err="1"/>
              <a:t>dels</a:t>
            </a:r>
            <a:r>
              <a:rPr lang="es-ES" b="1" dirty="0"/>
              <a:t> 	</a:t>
            </a:r>
            <a:r>
              <a:rPr lang="es-ES" b="1" dirty="0" err="1"/>
              <a:t>enzims</a:t>
            </a:r>
            <a:r>
              <a:rPr lang="es-ES" b="1" dirty="0"/>
              <a:t> </a:t>
            </a:r>
            <a:r>
              <a:rPr lang="es-ES" b="1" dirty="0" err="1"/>
              <a:t>necessaris</a:t>
            </a:r>
            <a:r>
              <a:rPr lang="es-ES" b="1" dirty="0"/>
              <a:t> per </a:t>
            </a:r>
            <a:r>
              <a:rPr lang="es-ES" b="1" dirty="0" err="1"/>
              <a:t>sintetitzar</a:t>
            </a:r>
            <a:r>
              <a:rPr lang="es-ES" b="1" dirty="0"/>
              <a:t>-lo</a:t>
            </a:r>
          </a:p>
        </p:txBody>
      </p:sp>
    </p:spTree>
    <p:extLst>
      <p:ext uri="{BB962C8B-B14F-4D97-AF65-F5344CB8AC3E}">
        <p14:creationId xmlns:p14="http://schemas.microsoft.com/office/powerpoint/2010/main" val="3039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L’expressió dels gens als procariotes: el model de l’operó.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762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Proposat per François Jacob i Jacques Monod, 1961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55650" y="5445125"/>
            <a:ext cx="748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006600"/>
                </a:solidFill>
              </a:rPr>
              <a:t>Veure a Informacions el model operó: lactosa i triptofan. De Sadava </a:t>
            </a:r>
            <a:r>
              <a:rPr lang="es-ES" i="1">
                <a:solidFill>
                  <a:srgbClr val="006600"/>
                </a:solidFill>
              </a:rPr>
              <a:t>et al</a:t>
            </a:r>
            <a:r>
              <a:rPr lang="es-ES">
                <a:solidFill>
                  <a:srgbClr val="006600"/>
                </a:solidFill>
              </a:rPr>
              <a:t>.: </a:t>
            </a:r>
            <a:r>
              <a:rPr lang="es-ES" i="1">
                <a:solidFill>
                  <a:srgbClr val="006600"/>
                </a:solidFill>
              </a:rPr>
              <a:t>Life. The Science of Biology</a:t>
            </a:r>
            <a:r>
              <a:rPr lang="es-ES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7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08476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319463" y="2168525"/>
            <a:ext cx="10588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200" b="1"/>
              <a:t>Polypeptide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5910263" y="2809875"/>
            <a:ext cx="8302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tRNA with</a:t>
            </a:r>
          </a:p>
          <a:p>
            <a:r>
              <a:rPr lang="en-US" sz="1200" b="1"/>
              <a:t>amino acid</a:t>
            </a:r>
          </a:p>
          <a:p>
            <a:r>
              <a:rPr lang="en-US" sz="1200" b="1"/>
              <a:t>attached</a:t>
            </a:r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 flipV="1">
            <a:off x="4127500" y="2343150"/>
            <a:ext cx="10160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 flipV="1">
            <a:off x="5918200" y="2343150"/>
            <a:ext cx="24765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 flipH="1">
            <a:off x="6102350" y="2336800"/>
            <a:ext cx="635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5029200" y="3352800"/>
            <a:ext cx="8302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Ribosome</a:t>
            </a:r>
          </a:p>
        </p:txBody>
      </p:sp>
      <p:sp>
        <p:nvSpPr>
          <p:cNvPr id="40970" name="Line 12"/>
          <p:cNvSpPr>
            <a:spLocks noChangeShapeType="1"/>
          </p:cNvSpPr>
          <p:nvPr/>
        </p:nvSpPr>
        <p:spPr bwMode="auto">
          <a:xfrm flipV="1">
            <a:off x="5264150" y="3594100"/>
            <a:ext cx="1143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5916613" y="4657725"/>
            <a:ext cx="5508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tRNA</a:t>
            </a: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5916613" y="5102225"/>
            <a:ext cx="836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Anticodon</a:t>
            </a:r>
          </a:p>
        </p:txBody>
      </p:sp>
      <p:sp>
        <p:nvSpPr>
          <p:cNvPr id="40973" name="Line 15"/>
          <p:cNvSpPr>
            <a:spLocks noChangeShapeType="1"/>
          </p:cNvSpPr>
          <p:nvPr/>
        </p:nvSpPr>
        <p:spPr bwMode="auto">
          <a:xfrm>
            <a:off x="5607050" y="4749800"/>
            <a:ext cx="27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74" name="Line 16"/>
          <p:cNvSpPr>
            <a:spLocks noChangeShapeType="1"/>
          </p:cNvSpPr>
          <p:nvPr/>
        </p:nvSpPr>
        <p:spPr bwMode="auto">
          <a:xfrm>
            <a:off x="5334000" y="5187950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6240463" y="5927725"/>
            <a:ext cx="1698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3</a:t>
            </a:r>
            <a:r>
              <a:rPr lang="en-US" sz="1200" b="1">
                <a:latin typeface="Symbol" pitchFamily="18" charset="2"/>
              </a:rPr>
              <a:t>¢</a:t>
            </a:r>
            <a:endParaRPr lang="en-US" sz="1200" b="1"/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auto">
          <a:xfrm>
            <a:off x="2874963" y="5902325"/>
            <a:ext cx="1698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5</a:t>
            </a:r>
            <a:r>
              <a:rPr lang="en-US" sz="1200" b="1">
                <a:latin typeface="Symbol" pitchFamily="18" charset="2"/>
              </a:rPr>
              <a:t>¢</a:t>
            </a:r>
            <a:endParaRPr lang="en-US" sz="1200" b="1"/>
          </a:p>
        </p:txBody>
      </p:sp>
      <p:sp>
        <p:nvSpPr>
          <p:cNvPr id="40977" name="Text Box 19"/>
          <p:cNvSpPr txBox="1">
            <a:spLocks noChangeArrowheads="1"/>
          </p:cNvSpPr>
          <p:nvPr/>
        </p:nvSpPr>
        <p:spPr bwMode="auto">
          <a:xfrm>
            <a:off x="3389313" y="6283325"/>
            <a:ext cx="5508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mRNA</a:t>
            </a:r>
          </a:p>
        </p:txBody>
      </p:sp>
      <p:sp>
        <p:nvSpPr>
          <p:cNvPr id="40978" name="Line 20"/>
          <p:cNvSpPr>
            <a:spLocks noChangeShapeType="1"/>
          </p:cNvSpPr>
          <p:nvPr/>
        </p:nvSpPr>
        <p:spPr bwMode="auto">
          <a:xfrm>
            <a:off x="3257550" y="5829300"/>
            <a:ext cx="33020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79" name="Text Box 21"/>
          <p:cNvSpPr txBox="1">
            <a:spLocks noChangeArrowheads="1"/>
          </p:cNvSpPr>
          <p:nvPr/>
        </p:nvSpPr>
        <p:spPr bwMode="auto">
          <a:xfrm>
            <a:off x="6024563" y="1990725"/>
            <a:ext cx="5127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Amino</a:t>
            </a:r>
          </a:p>
          <a:p>
            <a:r>
              <a:rPr lang="en-US" sz="1200" b="1"/>
              <a:t>acids</a:t>
            </a:r>
          </a:p>
        </p:txBody>
      </p:sp>
      <p:sp>
        <p:nvSpPr>
          <p:cNvPr id="40980" name="Text Box 22"/>
          <p:cNvSpPr txBox="1">
            <a:spLocks noChangeArrowheads="1"/>
          </p:cNvSpPr>
          <p:nvPr/>
        </p:nvSpPr>
        <p:spPr bwMode="auto">
          <a:xfrm>
            <a:off x="4392613" y="5870575"/>
            <a:ext cx="5635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</a:rPr>
              <a:t>Codons</a:t>
            </a:r>
          </a:p>
        </p:txBody>
      </p:sp>
      <p:sp>
        <p:nvSpPr>
          <p:cNvPr id="40981" name="AutoShape 23"/>
          <p:cNvSpPr>
            <a:spLocks/>
          </p:cNvSpPr>
          <p:nvPr/>
        </p:nvSpPr>
        <p:spPr bwMode="auto">
          <a:xfrm rot="5400000">
            <a:off x="4167188" y="5597525"/>
            <a:ext cx="152400" cy="323850"/>
          </a:xfrm>
          <a:prstGeom prst="rightBrace">
            <a:avLst>
              <a:gd name="adj1" fmla="val 17708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82" name="AutoShape 24"/>
          <p:cNvSpPr>
            <a:spLocks/>
          </p:cNvSpPr>
          <p:nvPr/>
        </p:nvSpPr>
        <p:spPr bwMode="auto">
          <a:xfrm rot="5400000">
            <a:off x="4164013" y="5597525"/>
            <a:ext cx="152400" cy="323850"/>
          </a:xfrm>
          <a:prstGeom prst="rightBrace">
            <a:avLst>
              <a:gd name="adj1" fmla="val 1770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83" name="AutoShape 25"/>
          <p:cNvSpPr>
            <a:spLocks/>
          </p:cNvSpPr>
          <p:nvPr/>
        </p:nvSpPr>
        <p:spPr bwMode="auto">
          <a:xfrm rot="5400000">
            <a:off x="4548188" y="5597525"/>
            <a:ext cx="152400" cy="323850"/>
          </a:xfrm>
          <a:prstGeom prst="rightBrace">
            <a:avLst>
              <a:gd name="adj1" fmla="val 17708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84" name="AutoShape 26"/>
          <p:cNvSpPr>
            <a:spLocks/>
          </p:cNvSpPr>
          <p:nvPr/>
        </p:nvSpPr>
        <p:spPr bwMode="auto">
          <a:xfrm rot="5400000">
            <a:off x="4545013" y="5597525"/>
            <a:ext cx="152400" cy="323850"/>
          </a:xfrm>
          <a:prstGeom prst="rightBrace">
            <a:avLst>
              <a:gd name="adj1" fmla="val 1770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85" name="AutoShape 27"/>
          <p:cNvSpPr>
            <a:spLocks/>
          </p:cNvSpPr>
          <p:nvPr/>
        </p:nvSpPr>
        <p:spPr bwMode="auto">
          <a:xfrm rot="5400000">
            <a:off x="4964113" y="5597525"/>
            <a:ext cx="152400" cy="323850"/>
          </a:xfrm>
          <a:prstGeom prst="rightBrace">
            <a:avLst>
              <a:gd name="adj1" fmla="val 17708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86" name="AutoShape 28"/>
          <p:cNvSpPr>
            <a:spLocks/>
          </p:cNvSpPr>
          <p:nvPr/>
        </p:nvSpPr>
        <p:spPr bwMode="auto">
          <a:xfrm rot="5400000">
            <a:off x="4960938" y="5597525"/>
            <a:ext cx="152400" cy="323850"/>
          </a:xfrm>
          <a:prstGeom prst="rightBrace">
            <a:avLst>
              <a:gd name="adj1" fmla="val 1770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87" name="Line 29"/>
          <p:cNvSpPr>
            <a:spLocks noChangeShapeType="1"/>
          </p:cNvSpPr>
          <p:nvPr/>
        </p:nvSpPr>
        <p:spPr bwMode="auto">
          <a:xfrm>
            <a:off x="5448300" y="2540000"/>
            <a:ext cx="431800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0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57610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208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Operon lactosa</a:t>
            </a:r>
          </a:p>
        </p:txBody>
      </p:sp>
    </p:spTree>
    <p:extLst>
      <p:ext uri="{BB962C8B-B14F-4D97-AF65-F5344CB8AC3E}">
        <p14:creationId xmlns:p14="http://schemas.microsoft.com/office/powerpoint/2010/main" val="41207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56932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611188" y="26035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Operon triptofan</a:t>
            </a:r>
          </a:p>
        </p:txBody>
      </p:sp>
    </p:spTree>
    <p:extLst>
      <p:ext uri="{BB962C8B-B14F-4D97-AF65-F5344CB8AC3E}">
        <p14:creationId xmlns:p14="http://schemas.microsoft.com/office/powerpoint/2010/main" val="16215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L’expressió del gens als eucariotes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2089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/>
              <a:t>El genoma eucariota és més complexa que el procariota.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	Major quantitat d’ADN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	Introns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	ADN intergènic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	Seqüencies repetitives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	Cromosomes</a:t>
            </a:r>
          </a:p>
          <a:p>
            <a:pPr eaLnBrk="1" hangingPunct="1">
              <a:spcBef>
                <a:spcPct val="50000"/>
              </a:spcBef>
            </a:pPr>
            <a:endParaRPr lang="es-ES" sz="2000" b="1"/>
          </a:p>
        </p:txBody>
      </p:sp>
    </p:spTree>
    <p:extLst>
      <p:ext uri="{BB962C8B-B14F-4D97-AF65-F5344CB8AC3E}">
        <p14:creationId xmlns:p14="http://schemas.microsoft.com/office/powerpoint/2010/main" val="28213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L’expressió del gens: cromosoma eucariota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20896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El genoma eucariota és més complexa que el procariota.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Major quantitat d’ADN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       </a:t>
            </a:r>
            <a:r>
              <a:rPr lang="es-ES" b="1" i="1"/>
              <a:t>E. coli</a:t>
            </a:r>
            <a:r>
              <a:rPr lang="es-ES" b="1"/>
              <a:t>, té uns 4 milions de parells de bases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       </a:t>
            </a:r>
            <a:r>
              <a:rPr lang="es-ES" b="1" i="1"/>
              <a:t>Drosophila melanogaster</a:t>
            </a:r>
            <a:r>
              <a:rPr lang="es-ES" b="1"/>
              <a:t>, 180 Mpb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       </a:t>
            </a:r>
            <a:r>
              <a:rPr lang="es-ES" b="1" i="1"/>
              <a:t>Homo sapiens</a:t>
            </a:r>
            <a:r>
              <a:rPr lang="es-ES" b="1"/>
              <a:t>, 3500 Mpb</a:t>
            </a:r>
          </a:p>
        </p:txBody>
      </p:sp>
    </p:spTree>
    <p:extLst>
      <p:ext uri="{BB962C8B-B14F-4D97-AF65-F5344CB8AC3E}">
        <p14:creationId xmlns:p14="http://schemas.microsoft.com/office/powerpoint/2010/main" val="27272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L’expressió del gens: cromosoma eucariota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208962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El genoma eucariota és més complex que el procariota.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Introns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 	Els introns són fragments d’ADN que es situen entre els 		exons. Es transcriven a ARNm i posteriorment són 		eliminats.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	Aquests no existeixen als procariotes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 </a:t>
            </a:r>
          </a:p>
          <a:p>
            <a:pPr eaLnBrk="1" hangingPunct="1">
              <a:spcBef>
                <a:spcPct val="5000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2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L’expressió del gens: cromosoma eucariota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208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El genoma eucariota és més complexa que el procariota.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ADN intergènic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	Existeixen moltes seqüències d’ADN que no     			s’expressen.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	Són el 67% del genoma </a:t>
            </a:r>
          </a:p>
          <a:p>
            <a:pPr eaLnBrk="1" hangingPunct="1">
              <a:spcBef>
                <a:spcPct val="50000"/>
              </a:spcBef>
            </a:pPr>
            <a:endParaRPr lang="es-ES" b="1"/>
          </a:p>
          <a:p>
            <a:pPr eaLnBrk="1" hangingPunct="1">
              <a:spcBef>
                <a:spcPct val="50000"/>
              </a:spcBef>
            </a:pPr>
            <a:r>
              <a:rPr lang="es-ES" b="1"/>
              <a:t>	Seqüències repetitives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	Fragments d’ADN es repeteixen moltes vegades</a:t>
            </a:r>
          </a:p>
          <a:p>
            <a:pPr eaLnBrk="1" hangingPunct="1">
              <a:spcBef>
                <a:spcPct val="50000"/>
              </a:spcBef>
            </a:pPr>
            <a:endParaRPr lang="es-ES" b="1"/>
          </a:p>
          <a:p>
            <a:pPr eaLnBrk="1" hangingPunct="1">
              <a:spcBef>
                <a:spcPct val="50000"/>
              </a:spcBef>
            </a:pPr>
            <a:r>
              <a:rPr lang="es-ES" b="1"/>
              <a:t>		</a:t>
            </a:r>
          </a:p>
          <a:p>
            <a:pPr eaLnBrk="1" hangingPunct="1">
              <a:spcBef>
                <a:spcPct val="50000"/>
              </a:spcBef>
            </a:pPr>
            <a:endParaRPr lang="es-ES" b="1"/>
          </a:p>
          <a:p>
            <a:pPr eaLnBrk="1" hangingPunct="1">
              <a:spcBef>
                <a:spcPct val="50000"/>
              </a:spcBef>
            </a:pPr>
            <a:r>
              <a:rPr lang="es-ES"/>
              <a:t>	 </a:t>
            </a:r>
          </a:p>
          <a:p>
            <a:pPr eaLnBrk="1" hangingPunct="1">
              <a:spcBef>
                <a:spcPct val="5000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0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Cromosomes</a:t>
            </a:r>
          </a:p>
        </p:txBody>
      </p:sp>
      <p:sp>
        <p:nvSpPr>
          <p:cNvPr id="65539" name="Picture 3"/>
          <p:cNvSpPr>
            <a:spLocks noChangeAspect="1" noChangeArrowheads="1"/>
          </p:cNvSpPr>
          <p:nvPr/>
        </p:nvSpPr>
        <p:spPr bwMode="auto">
          <a:xfrm>
            <a:off x="1979613" y="1169988"/>
            <a:ext cx="511333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4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endParaRPr lang="es-E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5693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/>
              <a:t>L’expressió dels gens als eucariotes es regulada per molts de factors que afecten a la</a:t>
            </a:r>
          </a:p>
          <a:p>
            <a:pPr eaLnBrk="1" hangingPunct="1">
              <a:spcBef>
                <a:spcPct val="50000"/>
              </a:spcBef>
            </a:pPr>
            <a:r>
              <a:rPr lang="es-ES" sz="2400" b="1"/>
              <a:t>	Transcripció</a:t>
            </a:r>
          </a:p>
          <a:p>
            <a:pPr eaLnBrk="1" hangingPunct="1">
              <a:spcBef>
                <a:spcPct val="50000"/>
              </a:spcBef>
            </a:pPr>
            <a:r>
              <a:rPr lang="es-ES" sz="2400" b="1"/>
              <a:t>	Processament de l’ARN missatger</a:t>
            </a:r>
          </a:p>
          <a:p>
            <a:pPr eaLnBrk="1" hangingPunct="1">
              <a:spcBef>
                <a:spcPct val="50000"/>
              </a:spcBef>
            </a:pPr>
            <a:r>
              <a:rPr lang="es-ES" sz="2400" b="1"/>
              <a:t>	Transport de l’ARNm al nucli</a:t>
            </a:r>
          </a:p>
          <a:p>
            <a:pPr eaLnBrk="1" hangingPunct="1">
              <a:spcBef>
                <a:spcPct val="50000"/>
              </a:spcBef>
            </a:pPr>
            <a:r>
              <a:rPr lang="es-ES" sz="2400" b="1"/>
              <a:t>	Degradació de l’ARNm</a:t>
            </a:r>
          </a:p>
          <a:p>
            <a:pPr eaLnBrk="1" hangingPunct="1">
              <a:spcBef>
                <a:spcPct val="50000"/>
              </a:spcBef>
            </a:pPr>
            <a:r>
              <a:rPr lang="es-ES" sz="2400" b="1"/>
              <a:t>	Activitat de les proteïnes</a:t>
            </a:r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8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CuadroTexto"/>
          <p:cNvSpPr txBox="1">
            <a:spLocks noChangeArrowheads="1"/>
          </p:cNvSpPr>
          <p:nvPr/>
        </p:nvSpPr>
        <p:spPr bwMode="auto">
          <a:xfrm>
            <a:off x="1116013" y="1268413"/>
            <a:ext cx="6911975" cy="314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/>
              <a:t>A la </a:t>
            </a:r>
            <a:r>
              <a:rPr lang="es-ES" dirty="0" err="1"/>
              <a:t>pàgina</a:t>
            </a:r>
            <a:r>
              <a:rPr lang="es-ES" dirty="0"/>
              <a:t> web </a:t>
            </a:r>
            <a:r>
              <a:rPr lang="es-ES" dirty="0" err="1"/>
              <a:t>d’acompanyament</a:t>
            </a:r>
            <a:r>
              <a:rPr lang="es-ES" dirty="0"/>
              <a:t> del </a:t>
            </a:r>
            <a:r>
              <a:rPr lang="es-ES" dirty="0" err="1"/>
              <a:t>llibre</a:t>
            </a:r>
            <a:r>
              <a:rPr lang="es-ES" dirty="0"/>
              <a:t> de </a:t>
            </a:r>
          </a:p>
          <a:p>
            <a:pPr eaLnBrk="1" hangingPunct="1"/>
            <a:r>
              <a:rPr lang="es-ES" dirty="0" err="1"/>
              <a:t>Raven</a:t>
            </a:r>
            <a:r>
              <a:rPr lang="es-ES" dirty="0"/>
              <a:t>. </a:t>
            </a:r>
            <a:r>
              <a:rPr lang="es-ES" i="1" dirty="0" err="1"/>
              <a:t>Biology</a:t>
            </a:r>
            <a:r>
              <a:rPr lang="es-ES" dirty="0"/>
              <a:t>. </a:t>
            </a:r>
            <a:r>
              <a:rPr lang="es-ES" dirty="0" err="1"/>
              <a:t>McGrawHill</a:t>
            </a:r>
            <a:r>
              <a:rPr lang="es-ES" dirty="0"/>
              <a:t>.</a:t>
            </a:r>
          </a:p>
          <a:p>
            <a:pPr eaLnBrk="1" hangingPunct="1"/>
            <a:endParaRPr lang="es-ES" dirty="0"/>
          </a:p>
          <a:p>
            <a:pPr eaLnBrk="1" hangingPunct="1"/>
            <a:r>
              <a:rPr lang="es-ES" dirty="0"/>
              <a:t>Hi </a:t>
            </a:r>
            <a:r>
              <a:rPr lang="es-ES" dirty="0" err="1"/>
              <a:t>podeu</a:t>
            </a:r>
            <a:r>
              <a:rPr lang="es-ES" dirty="0"/>
              <a:t> </a:t>
            </a:r>
            <a:r>
              <a:rPr lang="es-ES" dirty="0" err="1"/>
              <a:t>veure</a:t>
            </a:r>
            <a:r>
              <a:rPr lang="es-ES" dirty="0"/>
              <a:t> una </a:t>
            </a:r>
            <a:r>
              <a:rPr lang="es-ES" dirty="0" err="1"/>
              <a:t>col·lecció</a:t>
            </a:r>
            <a:r>
              <a:rPr lang="es-ES" dirty="0"/>
              <a:t> de vídeos que poden </a:t>
            </a:r>
            <a:r>
              <a:rPr lang="es-ES" dirty="0" err="1"/>
              <a:t>ajudar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en </a:t>
            </a:r>
            <a:r>
              <a:rPr lang="es-ES" dirty="0" err="1"/>
              <a:t>l’estudi</a:t>
            </a:r>
            <a:r>
              <a:rPr lang="es-ES" dirty="0"/>
              <a:t> </a:t>
            </a:r>
            <a:r>
              <a:rPr lang="es-ES" dirty="0" err="1"/>
              <a:t>d’aquesta</a:t>
            </a:r>
            <a:r>
              <a:rPr lang="es-ES" dirty="0"/>
              <a:t> </a:t>
            </a:r>
            <a:r>
              <a:rPr lang="es-ES" dirty="0" err="1"/>
              <a:t>lliçó</a:t>
            </a:r>
            <a:r>
              <a:rPr lang="es-ES" dirty="0"/>
              <a:t>.</a:t>
            </a:r>
          </a:p>
          <a:p>
            <a:pPr eaLnBrk="1" hangingPunct="1"/>
            <a:endParaRPr lang="es-ES" dirty="0"/>
          </a:p>
          <a:p>
            <a:pPr eaLnBrk="1" hangingPunct="1"/>
            <a:r>
              <a:rPr lang="es-ES" dirty="0">
                <a:hlinkClick r:id="rId2"/>
              </a:rPr>
              <a:t>http://highered.mcgraw-hill.com/sites/0073532223/student_view0/chapter15/animations_and_videos.html#</a:t>
            </a:r>
            <a:endParaRPr lang="es-ES" dirty="0"/>
          </a:p>
          <a:p>
            <a:pPr eaLnBrk="1" hangingPunct="1"/>
            <a:endParaRPr lang="es-ES" dirty="0"/>
          </a:p>
          <a:p>
            <a:pPr eaLnBrk="1" hangingPunct="1"/>
            <a:r>
              <a:rPr lang="es-ES" dirty="0"/>
              <a:t>[</a:t>
            </a:r>
            <a:r>
              <a:rPr lang="es-ES" dirty="0" err="1"/>
              <a:t>Novembre</a:t>
            </a:r>
            <a:r>
              <a:rPr lang="es-ES" dirty="0"/>
              <a:t> </a:t>
            </a:r>
            <a:r>
              <a:rPr lang="es-ES" dirty="0" smtClean="0"/>
              <a:t>2012]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01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024438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LE 17-14a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2651125" y="446088"/>
            <a:ext cx="9604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Amino acid</a:t>
            </a:r>
          </a:p>
          <a:p>
            <a:r>
              <a:rPr lang="en-US" sz="1000" b="1"/>
              <a:t>attachment site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4202113" y="2371725"/>
            <a:ext cx="523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Hydrogen</a:t>
            </a:r>
          </a:p>
          <a:p>
            <a:r>
              <a:rPr lang="en-US" sz="1000" b="1"/>
              <a:t>bonds</a:t>
            </a:r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 flipV="1">
            <a:off x="3860800" y="2438400"/>
            <a:ext cx="31750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 flipH="1">
            <a:off x="3865563" y="2438400"/>
            <a:ext cx="31273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3663950" y="2540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3</a:t>
            </a:r>
            <a:r>
              <a:rPr lang="en-US" sz="1000" b="1">
                <a:latin typeface="Symbol" pitchFamily="18" charset="2"/>
              </a:rPr>
              <a:t>¢</a:t>
            </a:r>
            <a:endParaRPr lang="en-US" sz="1000" b="1"/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3859213" y="75565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5</a:t>
            </a:r>
            <a:r>
              <a:rPr lang="en-US" sz="1000" b="1">
                <a:latin typeface="Symbol" pitchFamily="18" charset="2"/>
              </a:rPr>
              <a:t>¢</a:t>
            </a:r>
            <a:endParaRPr lang="en-US" sz="1000" b="1"/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2846388" y="3582988"/>
            <a:ext cx="11747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Two-dimensional structure</a:t>
            </a:r>
          </a:p>
        </p:txBody>
      </p:sp>
      <p:sp>
        <p:nvSpPr>
          <p:cNvPr id="41995" name="AutoShape 13"/>
          <p:cNvSpPr>
            <a:spLocks/>
          </p:cNvSpPr>
          <p:nvPr/>
        </p:nvSpPr>
        <p:spPr bwMode="auto">
          <a:xfrm rot="5388379">
            <a:off x="3773488" y="3168650"/>
            <a:ext cx="152400" cy="460375"/>
          </a:xfrm>
          <a:prstGeom prst="rightBrace">
            <a:avLst>
              <a:gd name="adj1" fmla="val 2517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3633788" y="3457575"/>
            <a:ext cx="439737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000" b="1"/>
              <a:t>Anticodon</a:t>
            </a:r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4567238" y="3738563"/>
            <a:ext cx="96043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Amino acid</a:t>
            </a:r>
          </a:p>
          <a:p>
            <a:r>
              <a:rPr lang="en-US" sz="1000" b="1"/>
              <a:t>attachment site</a:t>
            </a:r>
          </a:p>
        </p:txBody>
      </p:sp>
      <p:sp>
        <p:nvSpPr>
          <p:cNvPr id="41998" name="Text Box 16"/>
          <p:cNvSpPr txBox="1">
            <a:spLocks noChangeArrowheads="1"/>
          </p:cNvSpPr>
          <p:nvPr/>
        </p:nvSpPr>
        <p:spPr bwMode="auto">
          <a:xfrm>
            <a:off x="4286250" y="4079875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3</a:t>
            </a:r>
            <a:r>
              <a:rPr lang="en-US" sz="1000" b="1">
                <a:latin typeface="Symbol" pitchFamily="18" charset="2"/>
              </a:rPr>
              <a:t>¢</a:t>
            </a:r>
            <a:endParaRPr lang="en-US" sz="1000" b="1"/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3714750" y="3935413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5</a:t>
            </a:r>
            <a:r>
              <a:rPr lang="en-US" sz="1000" b="1">
                <a:latin typeface="Symbol" pitchFamily="18" charset="2"/>
              </a:rPr>
              <a:t>¢</a:t>
            </a:r>
            <a:endParaRPr lang="en-US" sz="1000" b="1"/>
          </a:p>
        </p:txBody>
      </p:sp>
      <p:sp>
        <p:nvSpPr>
          <p:cNvPr id="42000" name="Line 18"/>
          <p:cNvSpPr>
            <a:spLocks noChangeShapeType="1"/>
          </p:cNvSpPr>
          <p:nvPr/>
        </p:nvSpPr>
        <p:spPr bwMode="auto">
          <a:xfrm flipV="1">
            <a:off x="4211638" y="3898900"/>
            <a:ext cx="30480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2001" name="Line 19"/>
          <p:cNvSpPr>
            <a:spLocks noChangeShapeType="1"/>
          </p:cNvSpPr>
          <p:nvPr/>
        </p:nvSpPr>
        <p:spPr bwMode="auto">
          <a:xfrm>
            <a:off x="4914900" y="4051300"/>
            <a:ext cx="254000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2002" name="Text Box 20"/>
          <p:cNvSpPr txBox="1">
            <a:spLocks noChangeArrowheads="1"/>
          </p:cNvSpPr>
          <p:nvPr/>
        </p:nvSpPr>
        <p:spPr bwMode="auto">
          <a:xfrm>
            <a:off x="3816350" y="4611688"/>
            <a:ext cx="45243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Hydrogen</a:t>
            </a:r>
          </a:p>
          <a:p>
            <a:r>
              <a:rPr lang="en-US" sz="1000" b="1"/>
              <a:t>bonds</a:t>
            </a:r>
          </a:p>
        </p:txBody>
      </p:sp>
      <p:sp>
        <p:nvSpPr>
          <p:cNvPr id="42003" name="Line 21"/>
          <p:cNvSpPr>
            <a:spLocks noChangeShapeType="1"/>
          </p:cNvSpPr>
          <p:nvPr/>
        </p:nvSpPr>
        <p:spPr bwMode="auto">
          <a:xfrm>
            <a:off x="3441700" y="4338638"/>
            <a:ext cx="350838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2004" name="Line 22"/>
          <p:cNvSpPr>
            <a:spLocks noChangeShapeType="1"/>
          </p:cNvSpPr>
          <p:nvPr/>
        </p:nvSpPr>
        <p:spPr bwMode="auto">
          <a:xfrm flipH="1" flipV="1">
            <a:off x="3624263" y="4173538"/>
            <a:ext cx="168275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2005" name="Text Box 23"/>
          <p:cNvSpPr txBox="1">
            <a:spLocks noChangeArrowheads="1"/>
          </p:cNvSpPr>
          <p:nvPr/>
        </p:nvSpPr>
        <p:spPr bwMode="auto">
          <a:xfrm>
            <a:off x="3163888" y="6102350"/>
            <a:ext cx="5794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Anticodon</a:t>
            </a:r>
          </a:p>
        </p:txBody>
      </p:sp>
      <p:sp>
        <p:nvSpPr>
          <p:cNvPr id="42006" name="Text Box 24"/>
          <p:cNvSpPr txBox="1">
            <a:spLocks noChangeArrowheads="1"/>
          </p:cNvSpPr>
          <p:nvPr/>
        </p:nvSpPr>
        <p:spPr bwMode="auto">
          <a:xfrm>
            <a:off x="4629150" y="6069013"/>
            <a:ext cx="5794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Anticodon</a:t>
            </a:r>
          </a:p>
        </p:txBody>
      </p:sp>
      <p:sp>
        <p:nvSpPr>
          <p:cNvPr id="42007" name="Text Box 25"/>
          <p:cNvSpPr txBox="1">
            <a:spLocks noChangeArrowheads="1"/>
          </p:cNvSpPr>
          <p:nvPr/>
        </p:nvSpPr>
        <p:spPr bwMode="auto">
          <a:xfrm>
            <a:off x="4297363" y="6315075"/>
            <a:ext cx="11747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Symbol used in this book</a:t>
            </a:r>
          </a:p>
        </p:txBody>
      </p:sp>
      <p:sp>
        <p:nvSpPr>
          <p:cNvPr id="42008" name="Text Box 26"/>
          <p:cNvSpPr txBox="1">
            <a:spLocks noChangeArrowheads="1"/>
          </p:cNvSpPr>
          <p:nvPr/>
        </p:nvSpPr>
        <p:spPr bwMode="auto">
          <a:xfrm>
            <a:off x="2378075" y="6310313"/>
            <a:ext cx="12176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Three-dimensional structure</a:t>
            </a:r>
          </a:p>
        </p:txBody>
      </p:sp>
      <p:sp>
        <p:nvSpPr>
          <p:cNvPr id="42009" name="AutoShape 27"/>
          <p:cNvSpPr>
            <a:spLocks/>
          </p:cNvSpPr>
          <p:nvPr/>
        </p:nvSpPr>
        <p:spPr bwMode="auto">
          <a:xfrm>
            <a:off x="2998788" y="6045200"/>
            <a:ext cx="152400" cy="228600"/>
          </a:xfrm>
          <a:prstGeom prst="rightBrace">
            <a:avLst>
              <a:gd name="adj1" fmla="val 3229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2010" name="AutoShape 28"/>
          <p:cNvSpPr>
            <a:spLocks/>
          </p:cNvSpPr>
          <p:nvPr/>
        </p:nvSpPr>
        <p:spPr bwMode="auto">
          <a:xfrm rot="5400000">
            <a:off x="4780757" y="5755481"/>
            <a:ext cx="152400" cy="500063"/>
          </a:xfrm>
          <a:prstGeom prst="rightBrace">
            <a:avLst>
              <a:gd name="adj1" fmla="val 4270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2011" name="Text Box 29"/>
          <p:cNvSpPr txBox="1">
            <a:spLocks noChangeArrowheads="1"/>
          </p:cNvSpPr>
          <p:nvPr/>
        </p:nvSpPr>
        <p:spPr bwMode="auto">
          <a:xfrm>
            <a:off x="4475163" y="5915025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3</a:t>
            </a:r>
            <a:r>
              <a:rPr lang="en-US" sz="1000" b="1">
                <a:latin typeface="Symbol" pitchFamily="18" charset="2"/>
              </a:rPr>
              <a:t>¢</a:t>
            </a:r>
            <a:endParaRPr lang="en-US" sz="1000" b="1"/>
          </a:p>
        </p:txBody>
      </p:sp>
      <p:sp>
        <p:nvSpPr>
          <p:cNvPr id="42012" name="Text Box 30"/>
          <p:cNvSpPr txBox="1">
            <a:spLocks noChangeArrowheads="1"/>
          </p:cNvSpPr>
          <p:nvPr/>
        </p:nvSpPr>
        <p:spPr bwMode="auto">
          <a:xfrm>
            <a:off x="5121275" y="5915025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/>
              <a:t>5</a:t>
            </a:r>
            <a:r>
              <a:rPr lang="en-US" sz="1000" b="1">
                <a:latin typeface="Symbol" pitchFamily="18" charset="2"/>
              </a:rPr>
              <a:t>¢</a:t>
            </a:r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12730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56126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LE 17-14b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757738" y="2074863"/>
            <a:ext cx="12271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Hydrogen</a:t>
            </a:r>
          </a:p>
          <a:p>
            <a:r>
              <a:rPr lang="en-US" sz="1600" b="1"/>
              <a:t>bonds</a:t>
            </a:r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>
            <a:off x="3860800" y="1397000"/>
            <a:ext cx="855663" cy="769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 flipH="1" flipV="1">
            <a:off x="4310063" y="1008063"/>
            <a:ext cx="406400" cy="1158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6499225" y="209550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Amino acid</a:t>
            </a:r>
          </a:p>
          <a:p>
            <a:r>
              <a:rPr lang="en-US" sz="1600" b="1"/>
              <a:t>attachment site</a:t>
            </a:r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 flipV="1">
            <a:off x="5732463" y="363538"/>
            <a:ext cx="719137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3017" name="Line 11"/>
          <p:cNvSpPr>
            <a:spLocks noChangeShapeType="1"/>
          </p:cNvSpPr>
          <p:nvPr/>
        </p:nvSpPr>
        <p:spPr bwMode="auto">
          <a:xfrm>
            <a:off x="7399338" y="703263"/>
            <a:ext cx="66040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4538663" y="460375"/>
            <a:ext cx="2206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5</a:t>
            </a:r>
            <a:r>
              <a:rPr lang="en-US" sz="1600" b="1">
                <a:latin typeface="Symbol" pitchFamily="18" charset="2"/>
              </a:rPr>
              <a:t>¢</a:t>
            </a:r>
            <a:endParaRPr lang="en-US" sz="1600" b="1"/>
          </a:p>
        </p:txBody>
      </p:sp>
      <p:sp>
        <p:nvSpPr>
          <p:cNvPr id="43019" name="Text Box 13"/>
          <p:cNvSpPr txBox="1">
            <a:spLocks noChangeArrowheads="1"/>
          </p:cNvSpPr>
          <p:nvPr/>
        </p:nvSpPr>
        <p:spPr bwMode="auto">
          <a:xfrm>
            <a:off x="5892800" y="796925"/>
            <a:ext cx="2206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latin typeface="Symbol" pitchFamily="18" charset="2"/>
              </a:rPr>
              <a:t>¢</a:t>
            </a:r>
            <a:endParaRPr lang="en-US" sz="1600" b="1"/>
          </a:p>
        </p:txBody>
      </p: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6457950" y="5224463"/>
            <a:ext cx="2206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latin typeface="Symbol" pitchFamily="18" charset="2"/>
              </a:rPr>
              <a:t>¢</a:t>
            </a:r>
            <a:endParaRPr lang="en-US" sz="1600" b="1"/>
          </a:p>
        </p:txBody>
      </p:sp>
      <p:sp>
        <p:nvSpPr>
          <p:cNvPr id="43021" name="Text Box 15"/>
          <p:cNvSpPr txBox="1">
            <a:spLocks noChangeArrowheads="1"/>
          </p:cNvSpPr>
          <p:nvPr/>
        </p:nvSpPr>
        <p:spPr bwMode="auto">
          <a:xfrm>
            <a:off x="7896225" y="5224463"/>
            <a:ext cx="2206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5</a:t>
            </a:r>
            <a:r>
              <a:rPr lang="en-US" sz="1600" b="1">
                <a:latin typeface="Symbol" pitchFamily="18" charset="2"/>
              </a:rPr>
              <a:t>¢</a:t>
            </a:r>
            <a:endParaRPr lang="en-US" sz="1600" b="1"/>
          </a:p>
        </p:txBody>
      </p:sp>
      <p:sp>
        <p:nvSpPr>
          <p:cNvPr id="43022" name="Text Box 16"/>
          <p:cNvSpPr txBox="1">
            <a:spLocks noChangeArrowheads="1"/>
          </p:cNvSpPr>
          <p:nvPr/>
        </p:nvSpPr>
        <p:spPr bwMode="auto">
          <a:xfrm>
            <a:off x="6667500" y="5564188"/>
            <a:ext cx="1227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/>
              <a:t>Anticodon</a:t>
            </a:r>
          </a:p>
        </p:txBody>
      </p:sp>
      <p:sp>
        <p:nvSpPr>
          <p:cNvPr id="43023" name="Text Box 17"/>
          <p:cNvSpPr txBox="1">
            <a:spLocks noChangeArrowheads="1"/>
          </p:cNvSpPr>
          <p:nvPr/>
        </p:nvSpPr>
        <p:spPr bwMode="auto">
          <a:xfrm>
            <a:off x="5867400" y="6165850"/>
            <a:ext cx="2522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600" b="1"/>
          </a:p>
        </p:txBody>
      </p:sp>
      <p:sp>
        <p:nvSpPr>
          <p:cNvPr id="43024" name="Text Box 18"/>
          <p:cNvSpPr txBox="1">
            <a:spLocks noChangeArrowheads="1"/>
          </p:cNvSpPr>
          <p:nvPr/>
        </p:nvSpPr>
        <p:spPr bwMode="auto">
          <a:xfrm>
            <a:off x="3130550" y="5680075"/>
            <a:ext cx="1227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Anticodon</a:t>
            </a:r>
          </a:p>
        </p:txBody>
      </p:sp>
      <p:sp>
        <p:nvSpPr>
          <p:cNvPr id="43025" name="Text Box 19"/>
          <p:cNvSpPr txBox="1">
            <a:spLocks noChangeArrowheads="1"/>
          </p:cNvSpPr>
          <p:nvPr/>
        </p:nvSpPr>
        <p:spPr bwMode="auto">
          <a:xfrm>
            <a:off x="1273175" y="6186488"/>
            <a:ext cx="28527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Three-dimensional structure</a:t>
            </a:r>
          </a:p>
        </p:txBody>
      </p:sp>
      <p:sp>
        <p:nvSpPr>
          <p:cNvPr id="43026" name="AutoShape 20"/>
          <p:cNvSpPr>
            <a:spLocks/>
          </p:cNvSpPr>
          <p:nvPr/>
        </p:nvSpPr>
        <p:spPr bwMode="auto">
          <a:xfrm rot="5388379">
            <a:off x="7204076" y="4854575"/>
            <a:ext cx="152400" cy="1177925"/>
          </a:xfrm>
          <a:prstGeom prst="rightBrace">
            <a:avLst>
              <a:gd name="adj1" fmla="val 644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3027" name="AutoShape 21"/>
          <p:cNvSpPr>
            <a:spLocks/>
          </p:cNvSpPr>
          <p:nvPr/>
        </p:nvSpPr>
        <p:spPr bwMode="auto">
          <a:xfrm rot="16853">
            <a:off x="2909888" y="5535613"/>
            <a:ext cx="152400" cy="546100"/>
          </a:xfrm>
          <a:prstGeom prst="rightBrace">
            <a:avLst>
              <a:gd name="adj1" fmla="val 7189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2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5054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2239963" y="239713"/>
            <a:ext cx="10429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Amino acid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4084638" y="328613"/>
            <a:ext cx="192246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Aminoacyl-tRNA</a:t>
            </a:r>
          </a:p>
          <a:p>
            <a:r>
              <a:rPr lang="en-US" sz="1400" b="1"/>
              <a:t>synthetase (enzyme)</a:t>
            </a: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V="1">
            <a:off x="3797300" y="450850"/>
            <a:ext cx="312738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1741488" y="2519363"/>
            <a:ext cx="15224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400" b="1"/>
              <a:t>Pyrophosphate</a:t>
            </a: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1690688" y="3090863"/>
            <a:ext cx="15224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400" b="1"/>
              <a:t>Phosphates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2970213" y="3440113"/>
            <a:ext cx="746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400" b="1"/>
              <a:t>tRNA</a:t>
            </a:r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3503613" y="4564063"/>
            <a:ext cx="530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400" b="1"/>
              <a:t>AMP</a:t>
            </a: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2890838" y="5795963"/>
            <a:ext cx="169068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Aminoacyl tRNA</a:t>
            </a:r>
          </a:p>
          <a:p>
            <a:r>
              <a:rPr lang="en-US" sz="1400" b="1"/>
              <a:t>(an “activated</a:t>
            </a:r>
          </a:p>
          <a:p>
            <a:r>
              <a:rPr lang="en-US" sz="1400" b="1"/>
              <a:t>amino acid”)</a:t>
            </a:r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5795963" y="1341438"/>
            <a:ext cx="2952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Procés d’unió de l’ARN transferent amb l’aminoàcid que li correspon</a:t>
            </a:r>
          </a:p>
        </p:txBody>
      </p:sp>
      <p:pic>
        <p:nvPicPr>
          <p:cNvPr id="440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20558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5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ARN ribosòmic</a:t>
            </a:r>
          </a:p>
        </p:txBody>
      </p:sp>
      <p:pic>
        <p:nvPicPr>
          <p:cNvPr id="4505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5359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LE 17-16b</a:t>
            </a:r>
          </a:p>
        </p:txBody>
      </p:sp>
      <p:sp>
        <p:nvSpPr>
          <p:cNvPr id="45061" name="Text Box 25"/>
          <p:cNvSpPr txBox="1">
            <a:spLocks noChangeArrowheads="1"/>
          </p:cNvSpPr>
          <p:nvPr/>
        </p:nvSpPr>
        <p:spPr bwMode="auto">
          <a:xfrm>
            <a:off x="500063" y="1982788"/>
            <a:ext cx="1809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P site (</a:t>
            </a:r>
            <a:r>
              <a:rPr lang="en-US" sz="1400" b="1" u="sng"/>
              <a:t>P</a:t>
            </a:r>
            <a:r>
              <a:rPr lang="en-US" sz="1400" b="1"/>
              <a:t>eptidyl-tRNA</a:t>
            </a:r>
          </a:p>
          <a:p>
            <a:r>
              <a:rPr lang="en-US" sz="1400" b="1"/>
              <a:t>binding site)</a:t>
            </a:r>
          </a:p>
        </p:txBody>
      </p:sp>
      <p:sp>
        <p:nvSpPr>
          <p:cNvPr id="45062" name="Text Box 26"/>
          <p:cNvSpPr txBox="1">
            <a:spLocks noChangeArrowheads="1"/>
          </p:cNvSpPr>
          <p:nvPr/>
        </p:nvSpPr>
        <p:spPr bwMode="auto">
          <a:xfrm>
            <a:off x="985838" y="2732088"/>
            <a:ext cx="8778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E site </a:t>
            </a:r>
          </a:p>
          <a:p>
            <a:r>
              <a:rPr lang="en-US" sz="1400" b="1"/>
              <a:t>(</a:t>
            </a:r>
            <a:r>
              <a:rPr lang="en-US" sz="1400" b="1" u="sng"/>
              <a:t>E</a:t>
            </a:r>
            <a:r>
              <a:rPr lang="en-US" sz="1400" b="1"/>
              <a:t>xit site</a:t>
            </a:r>
            <a:r>
              <a:rPr lang="en-US" sz="1400" b="1" u="sng"/>
              <a:t>)</a:t>
            </a:r>
            <a:endParaRPr lang="en-US" sz="1400" b="1"/>
          </a:p>
        </p:txBody>
      </p:sp>
      <p:sp>
        <p:nvSpPr>
          <p:cNvPr id="45063" name="Line 27"/>
          <p:cNvSpPr>
            <a:spLocks noChangeShapeType="1"/>
          </p:cNvSpPr>
          <p:nvPr/>
        </p:nvSpPr>
        <p:spPr bwMode="auto">
          <a:xfrm>
            <a:off x="2344738" y="2108200"/>
            <a:ext cx="830262" cy="871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5064" name="Line 28"/>
          <p:cNvSpPr>
            <a:spLocks noChangeShapeType="1"/>
          </p:cNvSpPr>
          <p:nvPr/>
        </p:nvSpPr>
        <p:spPr bwMode="auto">
          <a:xfrm>
            <a:off x="1524000" y="2862263"/>
            <a:ext cx="1125538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5065" name="Line 29"/>
          <p:cNvSpPr>
            <a:spLocks noChangeShapeType="1"/>
          </p:cNvSpPr>
          <p:nvPr/>
        </p:nvSpPr>
        <p:spPr bwMode="auto">
          <a:xfrm>
            <a:off x="1651000" y="394493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5066" name="Text Box 30"/>
          <p:cNvSpPr txBox="1">
            <a:spLocks noChangeArrowheads="1"/>
          </p:cNvSpPr>
          <p:nvPr/>
        </p:nvSpPr>
        <p:spPr bwMode="auto">
          <a:xfrm>
            <a:off x="1046163" y="3806825"/>
            <a:ext cx="10556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mRNA</a:t>
            </a:r>
          </a:p>
          <a:p>
            <a:r>
              <a:rPr lang="en-US" sz="1400" b="1"/>
              <a:t>binding site</a:t>
            </a:r>
          </a:p>
        </p:txBody>
      </p:sp>
      <p:sp>
        <p:nvSpPr>
          <p:cNvPr id="45067" name="Text Box 31"/>
          <p:cNvSpPr txBox="1">
            <a:spLocks noChangeArrowheads="1"/>
          </p:cNvSpPr>
          <p:nvPr/>
        </p:nvSpPr>
        <p:spPr bwMode="auto">
          <a:xfrm>
            <a:off x="4330700" y="2373313"/>
            <a:ext cx="180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A site (</a:t>
            </a:r>
            <a:r>
              <a:rPr lang="en-US" sz="1400" b="1" u="sng"/>
              <a:t>A</a:t>
            </a:r>
            <a:r>
              <a:rPr lang="en-US" sz="1400" b="1"/>
              <a:t>minoacyl-</a:t>
            </a:r>
          </a:p>
          <a:p>
            <a:r>
              <a:rPr lang="en-US" sz="1400" b="1"/>
              <a:t>tRNA binding site)</a:t>
            </a:r>
          </a:p>
        </p:txBody>
      </p:sp>
      <p:sp>
        <p:nvSpPr>
          <p:cNvPr id="45068" name="Text Box 32"/>
          <p:cNvSpPr txBox="1">
            <a:spLocks noChangeArrowheads="1"/>
          </p:cNvSpPr>
          <p:nvPr/>
        </p:nvSpPr>
        <p:spPr bwMode="auto">
          <a:xfrm>
            <a:off x="4506913" y="3276600"/>
            <a:ext cx="69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Large</a:t>
            </a:r>
          </a:p>
          <a:p>
            <a:r>
              <a:rPr lang="en-US" sz="1400" b="1"/>
              <a:t>subunit</a:t>
            </a:r>
          </a:p>
        </p:txBody>
      </p:sp>
      <p:sp>
        <p:nvSpPr>
          <p:cNvPr id="45069" name="Text Box 33"/>
          <p:cNvSpPr txBox="1">
            <a:spLocks noChangeArrowheads="1"/>
          </p:cNvSpPr>
          <p:nvPr/>
        </p:nvSpPr>
        <p:spPr bwMode="auto">
          <a:xfrm>
            <a:off x="4522788" y="4033838"/>
            <a:ext cx="69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Small</a:t>
            </a:r>
          </a:p>
          <a:p>
            <a:r>
              <a:rPr lang="en-US" sz="1400" b="1"/>
              <a:t>subunit</a:t>
            </a:r>
          </a:p>
        </p:txBody>
      </p:sp>
      <p:sp>
        <p:nvSpPr>
          <p:cNvPr id="45070" name="Line 34"/>
          <p:cNvSpPr>
            <a:spLocks noChangeShapeType="1"/>
          </p:cNvSpPr>
          <p:nvPr/>
        </p:nvSpPr>
        <p:spPr bwMode="auto">
          <a:xfrm>
            <a:off x="4064000" y="3395663"/>
            <a:ext cx="398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5071" name="Line 35"/>
          <p:cNvSpPr>
            <a:spLocks noChangeShapeType="1"/>
          </p:cNvSpPr>
          <p:nvPr/>
        </p:nvSpPr>
        <p:spPr bwMode="auto">
          <a:xfrm>
            <a:off x="3954463" y="4157663"/>
            <a:ext cx="49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5072" name="Text Box 36"/>
          <p:cNvSpPr txBox="1">
            <a:spLocks noChangeArrowheads="1"/>
          </p:cNvSpPr>
          <p:nvPr/>
        </p:nvSpPr>
        <p:spPr bwMode="auto">
          <a:xfrm>
            <a:off x="766763" y="4514850"/>
            <a:ext cx="34258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Schematic model showing binding sites</a:t>
            </a:r>
          </a:p>
        </p:txBody>
      </p:sp>
      <p:sp>
        <p:nvSpPr>
          <p:cNvPr id="45073" name="Text Box 37"/>
          <p:cNvSpPr txBox="1">
            <a:spLocks noChangeArrowheads="1"/>
          </p:cNvSpPr>
          <p:nvPr/>
        </p:nvSpPr>
        <p:spPr bwMode="auto">
          <a:xfrm>
            <a:off x="2782888" y="3265488"/>
            <a:ext cx="19208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5074" name="Text Box 38"/>
          <p:cNvSpPr txBox="1">
            <a:spLocks noChangeArrowheads="1"/>
          </p:cNvSpPr>
          <p:nvPr/>
        </p:nvSpPr>
        <p:spPr bwMode="auto">
          <a:xfrm>
            <a:off x="3203575" y="3284538"/>
            <a:ext cx="1920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5075" name="Text Box 39"/>
          <p:cNvSpPr txBox="1">
            <a:spLocks noChangeArrowheads="1"/>
          </p:cNvSpPr>
          <p:nvPr/>
        </p:nvSpPr>
        <p:spPr bwMode="auto">
          <a:xfrm>
            <a:off x="3544888" y="3265488"/>
            <a:ext cx="19208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001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598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LE 17-16a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682625" y="1674813"/>
            <a:ext cx="11398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tRNA</a:t>
            </a:r>
          </a:p>
          <a:p>
            <a:r>
              <a:rPr lang="en-US" sz="1600" b="1"/>
              <a:t>molecules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308350" y="1282700"/>
            <a:ext cx="1123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Exit tunnel</a:t>
            </a: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2157413" y="1458913"/>
            <a:ext cx="12430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Growing</a:t>
            </a:r>
          </a:p>
          <a:p>
            <a:r>
              <a:rPr lang="en-US" sz="1600" b="1"/>
              <a:t>polypeptide</a:t>
            </a: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4946650" y="2660650"/>
            <a:ext cx="96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Large</a:t>
            </a:r>
          </a:p>
          <a:p>
            <a:r>
              <a:rPr lang="en-US" sz="1600" b="1"/>
              <a:t>subunit</a:t>
            </a:r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2628900" y="4854575"/>
            <a:ext cx="7540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mRNA</a:t>
            </a: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3819525" y="4797425"/>
            <a:ext cx="311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792163" y="5151438"/>
            <a:ext cx="41021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Computer model of functioning ribosome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4954588" y="3773488"/>
            <a:ext cx="96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Small</a:t>
            </a:r>
          </a:p>
          <a:p>
            <a:r>
              <a:rPr lang="en-US" sz="1600" b="1"/>
              <a:t>subunit</a:t>
            </a:r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2068513" y="4668838"/>
            <a:ext cx="311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5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>
            <a:off x="2362200" y="4589463"/>
            <a:ext cx="20320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094" name="Line 16"/>
          <p:cNvSpPr>
            <a:spLocks noChangeShapeType="1"/>
          </p:cNvSpPr>
          <p:nvPr/>
        </p:nvSpPr>
        <p:spPr bwMode="auto">
          <a:xfrm>
            <a:off x="1744663" y="2057400"/>
            <a:ext cx="838200" cy="96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>
            <a:off x="1744663" y="2049463"/>
            <a:ext cx="1092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>
            <a:off x="1735138" y="2049463"/>
            <a:ext cx="1439862" cy="1235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097" name="Text Box 19"/>
          <p:cNvSpPr txBox="1">
            <a:spLocks noChangeArrowheads="1"/>
          </p:cNvSpPr>
          <p:nvPr/>
        </p:nvSpPr>
        <p:spPr bwMode="auto">
          <a:xfrm>
            <a:off x="2506663" y="3103563"/>
            <a:ext cx="2381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E</a:t>
            </a:r>
          </a:p>
        </p:txBody>
      </p:sp>
      <p:sp>
        <p:nvSpPr>
          <p:cNvPr id="46098" name="Text Box 20"/>
          <p:cNvSpPr txBox="1">
            <a:spLocks noChangeArrowheads="1"/>
          </p:cNvSpPr>
          <p:nvPr/>
        </p:nvSpPr>
        <p:spPr bwMode="auto">
          <a:xfrm>
            <a:off x="2751138" y="3162300"/>
            <a:ext cx="1698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P</a:t>
            </a:r>
          </a:p>
        </p:txBody>
      </p:sp>
      <p:sp>
        <p:nvSpPr>
          <p:cNvPr id="46099" name="Text Box 21"/>
          <p:cNvSpPr txBox="1">
            <a:spLocks noChangeArrowheads="1"/>
          </p:cNvSpPr>
          <p:nvPr/>
        </p:nvSpPr>
        <p:spPr bwMode="auto">
          <a:xfrm>
            <a:off x="2995613" y="3255963"/>
            <a:ext cx="1698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A</a:t>
            </a:r>
          </a:p>
        </p:txBody>
      </p:sp>
      <p:sp>
        <p:nvSpPr>
          <p:cNvPr id="46100" name="AutoShape 22"/>
          <p:cNvSpPr>
            <a:spLocks/>
          </p:cNvSpPr>
          <p:nvPr/>
        </p:nvSpPr>
        <p:spPr bwMode="auto">
          <a:xfrm>
            <a:off x="4732338" y="2251075"/>
            <a:ext cx="152400" cy="1270000"/>
          </a:xfrm>
          <a:prstGeom prst="rightBrace">
            <a:avLst>
              <a:gd name="adj1" fmla="val 694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101" name="AutoShape 23"/>
          <p:cNvSpPr>
            <a:spLocks/>
          </p:cNvSpPr>
          <p:nvPr/>
        </p:nvSpPr>
        <p:spPr bwMode="auto">
          <a:xfrm>
            <a:off x="4732338" y="3584575"/>
            <a:ext cx="152400" cy="876300"/>
          </a:xfrm>
          <a:prstGeom prst="rightBrace">
            <a:avLst>
              <a:gd name="adj1" fmla="val 4791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102" name="Line 24"/>
          <p:cNvSpPr>
            <a:spLocks noChangeShapeType="1"/>
          </p:cNvSpPr>
          <p:nvPr/>
        </p:nvSpPr>
        <p:spPr bwMode="auto">
          <a:xfrm>
            <a:off x="3352800" y="1828800"/>
            <a:ext cx="26035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103" name="Line 25"/>
          <p:cNvSpPr>
            <a:spLocks noChangeShapeType="1"/>
          </p:cNvSpPr>
          <p:nvPr/>
        </p:nvSpPr>
        <p:spPr bwMode="auto">
          <a:xfrm flipV="1">
            <a:off x="3817938" y="1519238"/>
            <a:ext cx="0" cy="652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5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5988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LE 17-16c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1522413" y="1863725"/>
            <a:ext cx="996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Amino end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1093788" y="3581400"/>
            <a:ext cx="709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mRNA</a:t>
            </a:r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 flipV="1">
            <a:off x="2481263" y="1854200"/>
            <a:ext cx="363537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111" name="Line 9"/>
          <p:cNvSpPr>
            <a:spLocks noChangeShapeType="1"/>
          </p:cNvSpPr>
          <p:nvPr/>
        </p:nvSpPr>
        <p:spPr bwMode="auto">
          <a:xfrm>
            <a:off x="1338263" y="3817938"/>
            <a:ext cx="287337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1389063" y="4367213"/>
            <a:ext cx="201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5</a:t>
            </a:r>
            <a:r>
              <a:rPr lang="en-US" sz="1400" b="1">
                <a:latin typeface="Symbol" pitchFamily="18" charset="2"/>
              </a:rPr>
              <a:t>¢</a:t>
            </a:r>
            <a:endParaRPr lang="en-US" sz="1400" b="1"/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5045075" y="3662363"/>
            <a:ext cx="201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3</a:t>
            </a:r>
            <a:r>
              <a:rPr lang="en-US" sz="1400" b="1">
                <a:latin typeface="Symbol" pitchFamily="18" charset="2"/>
              </a:rPr>
              <a:t>¢</a:t>
            </a:r>
            <a:endParaRPr lang="en-US" sz="1400" b="1"/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3646488" y="1865313"/>
            <a:ext cx="2165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Growing polypeptide</a:t>
            </a:r>
          </a:p>
        </p:txBody>
      </p:sp>
      <p:sp>
        <p:nvSpPr>
          <p:cNvPr id="47115" name="Text Box 13"/>
          <p:cNvSpPr txBox="1">
            <a:spLocks noChangeArrowheads="1"/>
          </p:cNvSpPr>
          <p:nvPr/>
        </p:nvSpPr>
        <p:spPr bwMode="auto">
          <a:xfrm>
            <a:off x="4498975" y="2439988"/>
            <a:ext cx="17256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Next amino acid</a:t>
            </a:r>
          </a:p>
          <a:p>
            <a:r>
              <a:rPr lang="en-US" sz="1400" b="1"/>
              <a:t>to be added to</a:t>
            </a:r>
          </a:p>
          <a:p>
            <a:r>
              <a:rPr lang="en-US" sz="1400" b="1"/>
              <a:t>polypeptide chain</a:t>
            </a:r>
          </a:p>
        </p:txBody>
      </p:sp>
      <p:sp>
        <p:nvSpPr>
          <p:cNvPr id="47116" name="Line 14"/>
          <p:cNvSpPr>
            <a:spLocks noChangeShapeType="1"/>
          </p:cNvSpPr>
          <p:nvPr/>
        </p:nvSpPr>
        <p:spPr bwMode="auto">
          <a:xfrm>
            <a:off x="3767138" y="2565400"/>
            <a:ext cx="677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117" name="Line 15"/>
          <p:cNvSpPr>
            <a:spLocks noChangeShapeType="1"/>
          </p:cNvSpPr>
          <p:nvPr/>
        </p:nvSpPr>
        <p:spPr bwMode="auto">
          <a:xfrm>
            <a:off x="3675063" y="3497263"/>
            <a:ext cx="744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118" name="Text Box 16"/>
          <p:cNvSpPr txBox="1">
            <a:spLocks noChangeArrowheads="1"/>
          </p:cNvSpPr>
          <p:nvPr/>
        </p:nvSpPr>
        <p:spPr bwMode="auto">
          <a:xfrm>
            <a:off x="4486275" y="3368675"/>
            <a:ext cx="57308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tRNA</a:t>
            </a:r>
          </a:p>
        </p:txBody>
      </p:sp>
      <p:sp>
        <p:nvSpPr>
          <p:cNvPr id="47119" name="Text Box 17"/>
          <p:cNvSpPr txBox="1">
            <a:spLocks noChangeArrowheads="1"/>
          </p:cNvSpPr>
          <p:nvPr/>
        </p:nvSpPr>
        <p:spPr bwMode="auto">
          <a:xfrm>
            <a:off x="3095625" y="4310063"/>
            <a:ext cx="7254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Codons</a:t>
            </a:r>
          </a:p>
        </p:txBody>
      </p:sp>
      <p:sp>
        <p:nvSpPr>
          <p:cNvPr id="47120" name="Text Box 18"/>
          <p:cNvSpPr txBox="1">
            <a:spLocks noChangeArrowheads="1"/>
          </p:cNvSpPr>
          <p:nvPr/>
        </p:nvSpPr>
        <p:spPr bwMode="auto">
          <a:xfrm>
            <a:off x="752475" y="4764088"/>
            <a:ext cx="35036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Schematic model with mRNA and tRNA</a:t>
            </a:r>
          </a:p>
        </p:txBody>
      </p:sp>
      <p:sp>
        <p:nvSpPr>
          <p:cNvPr id="47121" name="AutoShape 19"/>
          <p:cNvSpPr>
            <a:spLocks/>
          </p:cNvSpPr>
          <p:nvPr/>
        </p:nvSpPr>
        <p:spPr bwMode="auto">
          <a:xfrm rot="-2249595">
            <a:off x="3219450" y="1638300"/>
            <a:ext cx="152400" cy="1028700"/>
          </a:xfrm>
          <a:prstGeom prst="rightBrace">
            <a:avLst>
              <a:gd name="adj1" fmla="val 562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122" name="Line 20"/>
          <p:cNvSpPr>
            <a:spLocks noChangeShapeType="1"/>
          </p:cNvSpPr>
          <p:nvPr/>
        </p:nvSpPr>
        <p:spPr bwMode="auto">
          <a:xfrm flipV="1">
            <a:off x="3359150" y="1968500"/>
            <a:ext cx="20955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123" name="AutoShape 21"/>
          <p:cNvSpPr>
            <a:spLocks/>
          </p:cNvSpPr>
          <p:nvPr/>
        </p:nvSpPr>
        <p:spPr bwMode="auto">
          <a:xfrm rot="5400000">
            <a:off x="3168650" y="4051300"/>
            <a:ext cx="152400" cy="368300"/>
          </a:xfrm>
          <a:prstGeom prst="rightBrace">
            <a:avLst>
              <a:gd name="adj1" fmla="val 4582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124" name="AutoShape 22"/>
          <p:cNvSpPr>
            <a:spLocks/>
          </p:cNvSpPr>
          <p:nvPr/>
        </p:nvSpPr>
        <p:spPr bwMode="auto">
          <a:xfrm rot="5400000">
            <a:off x="3575050" y="4051300"/>
            <a:ext cx="152400" cy="368300"/>
          </a:xfrm>
          <a:prstGeom prst="rightBrace">
            <a:avLst>
              <a:gd name="adj1" fmla="val 4582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125" name="Text Box 23"/>
          <p:cNvSpPr txBox="1">
            <a:spLocks noChangeArrowheads="1"/>
          </p:cNvSpPr>
          <p:nvPr/>
        </p:nvSpPr>
        <p:spPr bwMode="auto">
          <a:xfrm>
            <a:off x="2808288" y="3363913"/>
            <a:ext cx="158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893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693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179388" y="404813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 rot="-1037380">
            <a:off x="2266950" y="2278063"/>
            <a:ext cx="387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4152900" y="3236913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GTP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69888" y="3209925"/>
            <a:ext cx="1187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300" b="1"/>
              <a:t>Initiator tRNA</a:t>
            </a:r>
          </a:p>
        </p:txBody>
      </p:sp>
      <p:sp>
        <p:nvSpPr>
          <p:cNvPr id="48135" name="Line 9"/>
          <p:cNvSpPr>
            <a:spLocks noChangeShapeType="1"/>
          </p:cNvSpPr>
          <p:nvPr/>
        </p:nvSpPr>
        <p:spPr bwMode="auto">
          <a:xfrm>
            <a:off x="1566863" y="3309938"/>
            <a:ext cx="795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949325" y="3719513"/>
            <a:ext cx="574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300" b="1"/>
              <a:t>mRNA</a:t>
            </a:r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857250" y="4017963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5</a:t>
            </a:r>
            <a:r>
              <a:rPr lang="en-US" sz="1400" b="1">
                <a:latin typeface="Symbol" pitchFamily="18" charset="2"/>
              </a:rPr>
              <a:t>¢</a:t>
            </a:r>
            <a:endParaRPr lang="en-US" sz="1400" b="1"/>
          </a:p>
        </p:txBody>
      </p:sp>
      <p:sp>
        <p:nvSpPr>
          <p:cNvPr id="48138" name="Text Box 12"/>
          <p:cNvSpPr txBox="1">
            <a:spLocks noChangeArrowheads="1"/>
          </p:cNvSpPr>
          <p:nvPr/>
        </p:nvSpPr>
        <p:spPr bwMode="auto">
          <a:xfrm>
            <a:off x="3613150" y="4137025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3</a:t>
            </a:r>
            <a:r>
              <a:rPr lang="en-US" sz="1400" b="1">
                <a:latin typeface="Symbol" pitchFamily="18" charset="2"/>
              </a:rPr>
              <a:t>¢</a:t>
            </a:r>
            <a:endParaRPr lang="en-US" sz="1400" b="1"/>
          </a:p>
        </p:txBody>
      </p:sp>
      <p:sp>
        <p:nvSpPr>
          <p:cNvPr id="48139" name="Text Box 13"/>
          <p:cNvSpPr txBox="1">
            <a:spLocks noChangeArrowheads="1"/>
          </p:cNvSpPr>
          <p:nvPr/>
        </p:nvSpPr>
        <p:spPr bwMode="auto">
          <a:xfrm>
            <a:off x="619125" y="4891088"/>
            <a:ext cx="1455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300" b="1"/>
              <a:t>mRNA binding site</a:t>
            </a:r>
          </a:p>
        </p:txBody>
      </p:sp>
      <p:sp>
        <p:nvSpPr>
          <p:cNvPr id="48140" name="Text Box 14"/>
          <p:cNvSpPr txBox="1">
            <a:spLocks noChangeArrowheads="1"/>
          </p:cNvSpPr>
          <p:nvPr/>
        </p:nvSpPr>
        <p:spPr bwMode="auto">
          <a:xfrm>
            <a:off x="3471863" y="4565650"/>
            <a:ext cx="904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300" b="1"/>
              <a:t>Small</a:t>
            </a:r>
          </a:p>
          <a:p>
            <a:r>
              <a:rPr lang="en-US" sz="1300" b="1"/>
              <a:t>ribosomal</a:t>
            </a:r>
          </a:p>
          <a:p>
            <a:r>
              <a:rPr lang="en-US" sz="1300" b="1"/>
              <a:t>subunit</a:t>
            </a:r>
          </a:p>
        </p:txBody>
      </p:sp>
      <p:sp>
        <p:nvSpPr>
          <p:cNvPr id="48141" name="Line 15"/>
          <p:cNvSpPr>
            <a:spLocks noChangeShapeType="1"/>
          </p:cNvSpPr>
          <p:nvPr/>
        </p:nvSpPr>
        <p:spPr bwMode="auto">
          <a:xfrm flipH="1">
            <a:off x="1401763" y="4271963"/>
            <a:ext cx="152400" cy="61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42" name="Line 16"/>
          <p:cNvSpPr>
            <a:spLocks noChangeShapeType="1"/>
          </p:cNvSpPr>
          <p:nvPr/>
        </p:nvSpPr>
        <p:spPr bwMode="auto">
          <a:xfrm>
            <a:off x="3111500" y="4533900"/>
            <a:ext cx="312738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43" name="Text Box 17"/>
          <p:cNvSpPr txBox="1">
            <a:spLocks noChangeArrowheads="1"/>
          </p:cNvSpPr>
          <p:nvPr/>
        </p:nvSpPr>
        <p:spPr bwMode="auto">
          <a:xfrm>
            <a:off x="1860550" y="4367213"/>
            <a:ext cx="998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300" b="1">
                <a:solidFill>
                  <a:schemeClr val="bg1"/>
                </a:solidFill>
              </a:rPr>
              <a:t>Start codon</a:t>
            </a:r>
          </a:p>
        </p:txBody>
      </p:sp>
      <p:sp>
        <p:nvSpPr>
          <p:cNvPr id="48144" name="AutoShape 18"/>
          <p:cNvSpPr>
            <a:spLocks/>
          </p:cNvSpPr>
          <p:nvPr/>
        </p:nvSpPr>
        <p:spPr bwMode="auto">
          <a:xfrm rot="5386696">
            <a:off x="2251869" y="4109244"/>
            <a:ext cx="152400" cy="398462"/>
          </a:xfrm>
          <a:prstGeom prst="rightBrace">
            <a:avLst>
              <a:gd name="adj1" fmla="val 5381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45" name="Text Box 19"/>
          <p:cNvSpPr txBox="1">
            <a:spLocks noChangeArrowheads="1"/>
          </p:cNvSpPr>
          <p:nvPr/>
        </p:nvSpPr>
        <p:spPr bwMode="auto">
          <a:xfrm>
            <a:off x="5700713" y="2184400"/>
            <a:ext cx="5683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300" b="1"/>
              <a:t>P site</a:t>
            </a:r>
          </a:p>
        </p:txBody>
      </p:sp>
      <p:sp>
        <p:nvSpPr>
          <p:cNvPr id="48146" name="Line 20"/>
          <p:cNvSpPr>
            <a:spLocks noChangeShapeType="1"/>
          </p:cNvSpPr>
          <p:nvPr/>
        </p:nvSpPr>
        <p:spPr bwMode="auto">
          <a:xfrm>
            <a:off x="5848350" y="2381250"/>
            <a:ext cx="927100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47" name="Text Box 21"/>
          <p:cNvSpPr txBox="1">
            <a:spLocks noChangeArrowheads="1"/>
          </p:cNvSpPr>
          <p:nvPr/>
        </p:nvSpPr>
        <p:spPr bwMode="auto">
          <a:xfrm>
            <a:off x="5543550" y="4017963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5</a:t>
            </a:r>
            <a:r>
              <a:rPr lang="en-US" sz="1400" b="1">
                <a:latin typeface="Symbol" pitchFamily="18" charset="2"/>
              </a:rPr>
              <a:t>¢</a:t>
            </a:r>
            <a:endParaRPr lang="en-US" sz="1400" b="1"/>
          </a:p>
        </p:txBody>
      </p:sp>
      <p:sp>
        <p:nvSpPr>
          <p:cNvPr id="48148" name="Text Box 22"/>
          <p:cNvSpPr txBox="1">
            <a:spLocks noChangeArrowheads="1"/>
          </p:cNvSpPr>
          <p:nvPr/>
        </p:nvSpPr>
        <p:spPr bwMode="auto">
          <a:xfrm>
            <a:off x="8286750" y="4106863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3</a:t>
            </a:r>
            <a:r>
              <a:rPr lang="en-US" sz="1400" b="1">
                <a:latin typeface="Symbol" pitchFamily="18" charset="2"/>
              </a:rPr>
              <a:t>¢</a:t>
            </a:r>
            <a:endParaRPr lang="en-US" sz="1400" b="1"/>
          </a:p>
        </p:txBody>
      </p:sp>
      <p:sp>
        <p:nvSpPr>
          <p:cNvPr id="48149" name="Text Box 23"/>
          <p:cNvSpPr txBox="1">
            <a:spLocks noChangeArrowheads="1"/>
          </p:cNvSpPr>
          <p:nvPr/>
        </p:nvSpPr>
        <p:spPr bwMode="auto">
          <a:xfrm>
            <a:off x="5935663" y="4895850"/>
            <a:ext cx="2447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300" b="1"/>
              <a:t>Translation initiation complex</a:t>
            </a:r>
          </a:p>
        </p:txBody>
      </p:sp>
      <p:sp>
        <p:nvSpPr>
          <p:cNvPr id="48150" name="Text Box 24"/>
          <p:cNvSpPr txBox="1">
            <a:spLocks noChangeArrowheads="1"/>
          </p:cNvSpPr>
          <p:nvPr/>
        </p:nvSpPr>
        <p:spPr bwMode="auto">
          <a:xfrm>
            <a:off x="6527800" y="3522663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E</a:t>
            </a:r>
          </a:p>
        </p:txBody>
      </p:sp>
      <p:sp>
        <p:nvSpPr>
          <p:cNvPr id="48151" name="Text Box 25"/>
          <p:cNvSpPr txBox="1">
            <a:spLocks noChangeArrowheads="1"/>
          </p:cNvSpPr>
          <p:nvPr/>
        </p:nvSpPr>
        <p:spPr bwMode="auto">
          <a:xfrm>
            <a:off x="7397750" y="3516313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A</a:t>
            </a:r>
          </a:p>
        </p:txBody>
      </p:sp>
      <p:sp>
        <p:nvSpPr>
          <p:cNvPr id="48152" name="Text Box 26"/>
          <p:cNvSpPr txBox="1">
            <a:spLocks noChangeArrowheads="1"/>
          </p:cNvSpPr>
          <p:nvPr/>
        </p:nvSpPr>
        <p:spPr bwMode="auto">
          <a:xfrm>
            <a:off x="8031163" y="1587500"/>
            <a:ext cx="8794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300" b="1"/>
              <a:t>Large</a:t>
            </a:r>
          </a:p>
          <a:p>
            <a:r>
              <a:rPr lang="en-US" sz="1300" b="1"/>
              <a:t>ribosomal</a:t>
            </a:r>
          </a:p>
          <a:p>
            <a:r>
              <a:rPr lang="en-US" sz="1300" b="1"/>
              <a:t>subunit</a:t>
            </a:r>
          </a:p>
        </p:txBody>
      </p:sp>
      <p:sp>
        <p:nvSpPr>
          <p:cNvPr id="48153" name="Line 27"/>
          <p:cNvSpPr>
            <a:spLocks noChangeShapeType="1"/>
          </p:cNvSpPr>
          <p:nvPr/>
        </p:nvSpPr>
        <p:spPr bwMode="auto">
          <a:xfrm flipH="1">
            <a:off x="7467600" y="1701800"/>
            <a:ext cx="53975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54" name="Text Box 28"/>
          <p:cNvSpPr txBox="1">
            <a:spLocks noChangeArrowheads="1"/>
          </p:cNvSpPr>
          <p:nvPr/>
        </p:nvSpPr>
        <p:spPr bwMode="auto">
          <a:xfrm>
            <a:off x="4826000" y="3236913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/>
              <a:t>GDP</a:t>
            </a:r>
          </a:p>
        </p:txBody>
      </p:sp>
      <p:sp>
        <p:nvSpPr>
          <p:cNvPr id="48155" name="Text Box 29"/>
          <p:cNvSpPr txBox="1">
            <a:spLocks noChangeArrowheads="1"/>
          </p:cNvSpPr>
          <p:nvPr/>
        </p:nvSpPr>
        <p:spPr bwMode="auto">
          <a:xfrm rot="-1037380">
            <a:off x="6934200" y="2271713"/>
            <a:ext cx="387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48156" name="Text Box 30"/>
          <p:cNvSpPr txBox="1">
            <a:spLocks noChangeArrowheads="1"/>
          </p:cNvSpPr>
          <p:nvPr/>
        </p:nvSpPr>
        <p:spPr bwMode="auto">
          <a:xfrm>
            <a:off x="395288" y="69215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Inici de la traducció</a:t>
            </a:r>
          </a:p>
        </p:txBody>
      </p:sp>
    </p:spTree>
    <p:extLst>
      <p:ext uri="{BB962C8B-B14F-4D97-AF65-F5344CB8AC3E}">
        <p14:creationId xmlns:p14="http://schemas.microsoft.com/office/powerpoint/2010/main" val="25594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1060</Words>
  <Application>Microsoft Office PowerPoint</Application>
  <PresentationFormat>Presentación en pantalla (4:3)</PresentationFormat>
  <Paragraphs>355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3</cp:revision>
  <dcterms:created xsi:type="dcterms:W3CDTF">2012-11-26T16:06:44Z</dcterms:created>
  <dcterms:modified xsi:type="dcterms:W3CDTF">2012-11-30T10:23:52Z</dcterms:modified>
</cp:coreProperties>
</file>