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EE478-422F-45C3-A2DF-33C2EBD3CF4C}" type="datetimeFigureOut">
              <a:rPr lang="es-ES" smtClean="0"/>
              <a:t>29/11/2012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CB171-069D-460D-BA9B-5D7E5E1CB6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347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EE478-422F-45C3-A2DF-33C2EBD3CF4C}" type="datetimeFigureOut">
              <a:rPr lang="es-ES" smtClean="0"/>
              <a:t>29/11/2012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CB171-069D-460D-BA9B-5D7E5E1CB6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0315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EE478-422F-45C3-A2DF-33C2EBD3CF4C}" type="datetimeFigureOut">
              <a:rPr lang="es-ES" smtClean="0"/>
              <a:t>29/11/2012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CB171-069D-460D-BA9B-5D7E5E1CB6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9876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EE478-422F-45C3-A2DF-33C2EBD3CF4C}" type="datetimeFigureOut">
              <a:rPr lang="es-ES" smtClean="0"/>
              <a:t>29/11/2012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CB171-069D-460D-BA9B-5D7E5E1CB6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3429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EE478-422F-45C3-A2DF-33C2EBD3CF4C}" type="datetimeFigureOut">
              <a:rPr lang="es-ES" smtClean="0"/>
              <a:t>29/11/2012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CB171-069D-460D-BA9B-5D7E5E1CB6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9568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EE478-422F-45C3-A2DF-33C2EBD3CF4C}" type="datetimeFigureOut">
              <a:rPr lang="es-ES" smtClean="0"/>
              <a:t>29/11/2012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CB171-069D-460D-BA9B-5D7E5E1CB6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7579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EE478-422F-45C3-A2DF-33C2EBD3CF4C}" type="datetimeFigureOut">
              <a:rPr lang="es-ES" smtClean="0"/>
              <a:t>29/11/2012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CB171-069D-460D-BA9B-5D7E5E1CB6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859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EE478-422F-45C3-A2DF-33C2EBD3CF4C}" type="datetimeFigureOut">
              <a:rPr lang="es-ES" smtClean="0"/>
              <a:t>29/11/2012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CB171-069D-460D-BA9B-5D7E5E1CB6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418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EE478-422F-45C3-A2DF-33C2EBD3CF4C}" type="datetimeFigureOut">
              <a:rPr lang="es-ES" smtClean="0"/>
              <a:t>29/11/2012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CB171-069D-460D-BA9B-5D7E5E1CB6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9657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EE478-422F-45C3-A2DF-33C2EBD3CF4C}" type="datetimeFigureOut">
              <a:rPr lang="es-ES" smtClean="0"/>
              <a:t>29/11/2012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CB171-069D-460D-BA9B-5D7E5E1CB6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799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EE478-422F-45C3-A2DF-33C2EBD3CF4C}" type="datetimeFigureOut">
              <a:rPr lang="es-ES" smtClean="0"/>
              <a:t>29/11/2012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CB171-069D-460D-BA9B-5D7E5E1CB6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1894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EE478-422F-45C3-A2DF-33C2EBD3CF4C}" type="datetimeFigureOut">
              <a:rPr lang="es-ES" smtClean="0"/>
              <a:t>29/11/2012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CB171-069D-460D-BA9B-5D7E5E1CB6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0035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50825" y="309563"/>
            <a:ext cx="8642350" cy="641350"/>
          </a:xfrm>
          <a:prstGeom prst="rect">
            <a:avLst/>
          </a:prstGeom>
          <a:solidFill>
            <a:srgbClr val="ABCDF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s-ES"/>
              <a:t>UD IV. GENÈTICA. IV. 3. </a:t>
            </a:r>
            <a:r>
              <a:rPr lang="ca-ES"/>
              <a:t>Dels gens a les proteïnes</a:t>
            </a:r>
            <a:endParaRPr lang="es-ES"/>
          </a:p>
          <a:p>
            <a:pPr eaLnBrk="1" hangingPunct="1"/>
            <a:r>
              <a:rPr lang="es-ES" i="1"/>
              <a:t>El codi genètic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395288" y="1341438"/>
            <a:ext cx="8280400" cy="416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2000" b="1" dirty="0"/>
              <a:t>Les </a:t>
            </a:r>
            <a:r>
              <a:rPr lang="es-ES" sz="2000" b="1" dirty="0" err="1"/>
              <a:t>proteïnes</a:t>
            </a:r>
            <a:r>
              <a:rPr lang="es-ES" sz="2000" b="1" dirty="0"/>
              <a:t> </a:t>
            </a:r>
            <a:r>
              <a:rPr lang="es-ES" sz="2000" b="1" dirty="0" err="1"/>
              <a:t>estan</a:t>
            </a:r>
            <a:r>
              <a:rPr lang="es-ES" sz="2000" b="1" dirty="0"/>
              <a:t> </a:t>
            </a:r>
            <a:r>
              <a:rPr lang="es-ES" sz="2000" b="1" dirty="0" err="1"/>
              <a:t>formades</a:t>
            </a:r>
            <a:r>
              <a:rPr lang="es-ES" sz="2000" b="1" dirty="0"/>
              <a:t> per 20 </a:t>
            </a:r>
            <a:r>
              <a:rPr lang="es-ES" sz="2000" b="1" dirty="0" err="1"/>
              <a:t>aminoàcids</a:t>
            </a:r>
            <a:r>
              <a:rPr lang="es-ES" sz="2000" b="1" dirty="0"/>
              <a:t>, </a:t>
            </a:r>
            <a:r>
              <a:rPr lang="es-ES" sz="2000" b="1" dirty="0" err="1"/>
              <a:t>però</a:t>
            </a:r>
            <a:r>
              <a:rPr lang="es-ES" sz="2000" b="1" dirty="0"/>
              <a:t> </a:t>
            </a:r>
            <a:r>
              <a:rPr lang="es-ES" sz="2000" b="1" dirty="0" err="1"/>
              <a:t>just</a:t>
            </a:r>
            <a:r>
              <a:rPr lang="es-ES" sz="2000" b="1" dirty="0"/>
              <a:t> </a:t>
            </a:r>
            <a:r>
              <a:rPr lang="es-ES" sz="2000" b="1" dirty="0" err="1"/>
              <a:t>existeixen</a:t>
            </a:r>
            <a:r>
              <a:rPr lang="es-ES" sz="2000" b="1" dirty="0"/>
              <a:t> 4 bases </a:t>
            </a:r>
            <a:r>
              <a:rPr lang="es-ES" sz="2000" b="1" dirty="0" err="1"/>
              <a:t>nitrogenades</a:t>
            </a:r>
            <a:r>
              <a:rPr lang="es-ES" sz="2000" b="1" dirty="0"/>
              <a:t>.</a:t>
            </a:r>
          </a:p>
          <a:p>
            <a:pPr eaLnBrk="1" hangingPunct="1">
              <a:spcBef>
                <a:spcPct val="50000"/>
              </a:spcBef>
            </a:pPr>
            <a:endParaRPr lang="es-ES" sz="2000" b="1" dirty="0"/>
          </a:p>
          <a:p>
            <a:pPr eaLnBrk="1" hangingPunct="1">
              <a:spcBef>
                <a:spcPct val="50000"/>
              </a:spcBef>
            </a:pPr>
            <a:r>
              <a:rPr lang="es-ES" sz="2000" b="1" dirty="0" err="1"/>
              <a:t>Llenguatge</a:t>
            </a:r>
            <a:r>
              <a:rPr lang="es-ES" sz="2000" b="1" dirty="0"/>
              <a:t> d’1 sola base, </a:t>
            </a:r>
            <a:r>
              <a:rPr lang="es-ES" sz="2000" b="1" dirty="0" err="1"/>
              <a:t>serviria</a:t>
            </a:r>
            <a:r>
              <a:rPr lang="es-ES" sz="2000" b="1" dirty="0"/>
              <a:t> per </a:t>
            </a:r>
            <a:r>
              <a:rPr lang="es-ES" sz="2000" b="1" dirty="0" err="1"/>
              <a:t>llegir</a:t>
            </a:r>
            <a:r>
              <a:rPr lang="es-ES" sz="2000" b="1" dirty="0"/>
              <a:t> 4  </a:t>
            </a:r>
            <a:r>
              <a:rPr lang="es-ES" sz="2000" b="1" dirty="0" err="1"/>
              <a:t>aminoàcids</a:t>
            </a:r>
            <a:r>
              <a:rPr lang="es-ES" sz="2000" b="1" dirty="0"/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s-ES" sz="2000" b="1" dirty="0" err="1"/>
              <a:t>Llenguatge</a:t>
            </a:r>
            <a:r>
              <a:rPr lang="es-ES" sz="2000" b="1" dirty="0"/>
              <a:t> de 2 bases, </a:t>
            </a:r>
            <a:r>
              <a:rPr lang="es-ES" sz="2000" b="1" dirty="0" err="1"/>
              <a:t>serviria</a:t>
            </a:r>
            <a:r>
              <a:rPr lang="es-ES" sz="2000" b="1" dirty="0"/>
              <a:t> per 8 </a:t>
            </a:r>
            <a:r>
              <a:rPr lang="es-ES" sz="2000" b="1" dirty="0" err="1"/>
              <a:t>aminoàcids</a:t>
            </a:r>
            <a:endParaRPr lang="es-ES" sz="2000" b="1" dirty="0"/>
          </a:p>
          <a:p>
            <a:pPr eaLnBrk="1" hangingPunct="1">
              <a:spcBef>
                <a:spcPct val="50000"/>
              </a:spcBef>
            </a:pPr>
            <a:r>
              <a:rPr lang="es-ES" sz="2000" b="1" dirty="0" err="1"/>
              <a:t>Llenguatge</a:t>
            </a:r>
            <a:r>
              <a:rPr lang="es-ES" sz="2000" b="1" dirty="0"/>
              <a:t> </a:t>
            </a:r>
            <a:r>
              <a:rPr lang="es-ES" sz="2000" b="1" dirty="0" err="1"/>
              <a:t>format</a:t>
            </a:r>
            <a:r>
              <a:rPr lang="es-ES" sz="2000" b="1" dirty="0"/>
              <a:t> per 3 bases </a:t>
            </a:r>
            <a:r>
              <a:rPr lang="es-ES" sz="2000" b="1" dirty="0" err="1"/>
              <a:t>serveix</a:t>
            </a:r>
            <a:r>
              <a:rPr lang="es-ES" sz="2000" b="1" dirty="0"/>
              <a:t> per 64 </a:t>
            </a:r>
            <a:r>
              <a:rPr lang="es-ES" sz="2000" b="1" dirty="0" err="1"/>
              <a:t>aminoàcids</a:t>
            </a:r>
            <a:r>
              <a:rPr lang="es-ES" sz="2000" b="1" dirty="0"/>
              <a:t>.</a:t>
            </a:r>
          </a:p>
          <a:p>
            <a:pPr eaLnBrk="1" hangingPunct="1">
              <a:spcBef>
                <a:spcPct val="50000"/>
              </a:spcBef>
            </a:pPr>
            <a:endParaRPr lang="es-ES" sz="2000" b="1" dirty="0"/>
          </a:p>
          <a:p>
            <a:pPr eaLnBrk="1" hangingPunct="1">
              <a:spcBef>
                <a:spcPct val="50000"/>
              </a:spcBef>
            </a:pPr>
            <a:r>
              <a:rPr lang="es-ES" sz="2000" b="1" dirty="0" err="1"/>
              <a:t>Als</a:t>
            </a:r>
            <a:r>
              <a:rPr lang="es-ES" sz="2000" b="1" dirty="0"/>
              <a:t> </a:t>
            </a:r>
            <a:r>
              <a:rPr lang="es-ES" sz="2000" b="1" dirty="0" err="1"/>
              <a:t>grups</a:t>
            </a:r>
            <a:r>
              <a:rPr lang="es-ES" sz="2000" b="1" dirty="0"/>
              <a:t> de 3 bases </a:t>
            </a:r>
            <a:r>
              <a:rPr lang="es-ES" sz="2000" b="1" dirty="0" err="1"/>
              <a:t>s’els</a:t>
            </a:r>
            <a:r>
              <a:rPr lang="es-ES" sz="2000" b="1" dirty="0"/>
              <a:t> hi </a:t>
            </a:r>
            <a:r>
              <a:rPr lang="es-ES" sz="2000" b="1" dirty="0" err="1"/>
              <a:t>diu</a:t>
            </a:r>
            <a:r>
              <a:rPr lang="es-ES" sz="2000" b="1" dirty="0"/>
              <a:t> </a:t>
            </a:r>
            <a:r>
              <a:rPr lang="es-ES" sz="2000" b="1" i="1" dirty="0" err="1"/>
              <a:t>codon</a:t>
            </a:r>
            <a:r>
              <a:rPr lang="es-ES" sz="2000" b="1" i="1" dirty="0"/>
              <a:t>. </a:t>
            </a:r>
            <a:r>
              <a:rPr lang="es-ES" sz="2000" b="1" dirty="0" err="1"/>
              <a:t>Com</a:t>
            </a:r>
            <a:r>
              <a:rPr lang="es-ES" sz="2000" b="1" dirty="0"/>
              <a:t> que </a:t>
            </a:r>
            <a:r>
              <a:rPr lang="es-ES" sz="2000" b="1" dirty="0" err="1"/>
              <a:t>just</a:t>
            </a:r>
            <a:r>
              <a:rPr lang="es-ES" sz="2000" b="1" dirty="0"/>
              <a:t> hi ha 20 aa</a:t>
            </a:r>
            <a:r>
              <a:rPr lang="es-ES" sz="2000" b="1" i="1" dirty="0"/>
              <a:t>. </a:t>
            </a:r>
            <a:r>
              <a:rPr lang="es-ES" sz="2000" b="1" dirty="0"/>
              <a:t>Es </a:t>
            </a:r>
            <a:r>
              <a:rPr lang="es-ES" sz="2000" b="1" dirty="0" err="1"/>
              <a:t>diu</a:t>
            </a:r>
            <a:r>
              <a:rPr lang="es-ES" sz="2000" b="1" dirty="0"/>
              <a:t> que el </a:t>
            </a:r>
            <a:r>
              <a:rPr lang="es-ES" sz="2000" b="1" dirty="0" err="1"/>
              <a:t>llenguatge</a:t>
            </a:r>
            <a:r>
              <a:rPr lang="es-ES" sz="2000" b="1" dirty="0"/>
              <a:t> </a:t>
            </a:r>
            <a:r>
              <a:rPr lang="es-ES" sz="2000" b="1" dirty="0" err="1"/>
              <a:t>és</a:t>
            </a:r>
            <a:r>
              <a:rPr lang="es-ES" sz="2000" b="1" dirty="0"/>
              <a:t> </a:t>
            </a:r>
            <a:r>
              <a:rPr lang="es-ES" sz="2000" b="1" i="1" dirty="0" err="1"/>
              <a:t>redundant</a:t>
            </a:r>
            <a:r>
              <a:rPr lang="es-ES" sz="2000" b="1" dirty="0"/>
              <a:t>.</a:t>
            </a:r>
            <a:endParaRPr lang="es-ES" sz="2000" b="1" i="1" dirty="0"/>
          </a:p>
          <a:p>
            <a:pPr eaLnBrk="1" hangingPunct="1">
              <a:spcBef>
                <a:spcPct val="50000"/>
              </a:spcBef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6488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250825" y="309563"/>
            <a:ext cx="8642350" cy="641350"/>
          </a:xfrm>
          <a:prstGeom prst="rect">
            <a:avLst/>
          </a:prstGeom>
          <a:solidFill>
            <a:srgbClr val="ABCDF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s-ES"/>
              <a:t>UD IV. GENÈTICA. IV. 3. </a:t>
            </a:r>
            <a:r>
              <a:rPr lang="ca-ES"/>
              <a:t>Dels gens a les proteïnes</a:t>
            </a:r>
            <a:endParaRPr lang="es-ES"/>
          </a:p>
          <a:p>
            <a:pPr eaLnBrk="1" hangingPunct="1"/>
            <a:r>
              <a:rPr lang="es-ES" i="1"/>
              <a:t>El codi genètic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395288" y="1341438"/>
            <a:ext cx="8280400" cy="327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2000" b="1"/>
              <a:t>El llenguatge de traducció de l’ADN en proteïnes es basa en paraules formades per tres lletres: </a:t>
            </a:r>
            <a:r>
              <a:rPr lang="es-ES" sz="2000" b="1" i="1"/>
              <a:t>codon</a:t>
            </a:r>
          </a:p>
          <a:p>
            <a:pPr eaLnBrk="1" hangingPunct="1">
              <a:spcBef>
                <a:spcPct val="50000"/>
              </a:spcBef>
            </a:pPr>
            <a:endParaRPr lang="es-ES" sz="2000" b="1"/>
          </a:p>
          <a:p>
            <a:pPr eaLnBrk="1" hangingPunct="1">
              <a:spcBef>
                <a:spcPct val="50000"/>
              </a:spcBef>
            </a:pPr>
            <a:r>
              <a:rPr lang="es-ES" sz="2000" b="1"/>
              <a:t>Es va establir en el anys 60</a:t>
            </a:r>
          </a:p>
          <a:p>
            <a:pPr eaLnBrk="1" hangingPunct="1">
              <a:spcBef>
                <a:spcPct val="50000"/>
              </a:spcBef>
            </a:pPr>
            <a:endParaRPr lang="es-ES" sz="2000" b="1"/>
          </a:p>
          <a:p>
            <a:pPr eaLnBrk="1" hangingPunct="1">
              <a:spcBef>
                <a:spcPct val="50000"/>
              </a:spcBef>
            </a:pPr>
            <a:r>
              <a:rPr lang="es-ES" sz="2000" b="1"/>
              <a:t>El codi genètic és vàlid per tots els organismes: dels més senzills al més complexes.</a:t>
            </a:r>
          </a:p>
          <a:p>
            <a:pPr eaLnBrk="1" hangingPunct="1">
              <a:spcBef>
                <a:spcPct val="50000"/>
              </a:spcBef>
            </a:pPr>
            <a:endParaRPr lang="es-ES" i="1"/>
          </a:p>
        </p:txBody>
      </p:sp>
    </p:spTree>
    <p:extLst>
      <p:ext uri="{BB962C8B-B14F-4D97-AF65-F5344CB8AC3E}">
        <p14:creationId xmlns:p14="http://schemas.microsoft.com/office/powerpoint/2010/main" val="166858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02"/>
          <a:stretch>
            <a:fillRect/>
          </a:stretch>
        </p:blipFill>
        <p:spPr bwMode="auto">
          <a:xfrm>
            <a:off x="250825" y="333375"/>
            <a:ext cx="8548688" cy="629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875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025" y="904875"/>
            <a:ext cx="5695950" cy="504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992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3563" y="222250"/>
            <a:ext cx="5475287" cy="641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Rectangle 5"/>
          <p:cNvSpPr>
            <a:spLocks noChangeArrowheads="1"/>
          </p:cNvSpPr>
          <p:nvPr/>
        </p:nvSpPr>
        <p:spPr bwMode="auto">
          <a:xfrm>
            <a:off x="152400" y="0"/>
            <a:ext cx="1981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1200"/>
              <a:t>LE 17-5</a:t>
            </a:r>
          </a:p>
        </p:txBody>
      </p:sp>
      <p:sp>
        <p:nvSpPr>
          <p:cNvPr id="22532" name="Text Box 6"/>
          <p:cNvSpPr txBox="1">
            <a:spLocks noChangeArrowheads="1"/>
          </p:cNvSpPr>
          <p:nvPr/>
        </p:nvSpPr>
        <p:spPr bwMode="auto">
          <a:xfrm>
            <a:off x="3890963" y="239713"/>
            <a:ext cx="1549400" cy="22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200" b="1"/>
              <a:t>Second mRNA base</a:t>
            </a:r>
          </a:p>
        </p:txBody>
      </p:sp>
      <p:sp>
        <p:nvSpPr>
          <p:cNvPr id="22533" name="Text Box 7"/>
          <p:cNvSpPr txBox="1">
            <a:spLocks noChangeArrowheads="1"/>
          </p:cNvSpPr>
          <p:nvPr/>
        </p:nvSpPr>
        <p:spPr bwMode="auto">
          <a:xfrm rot="-5394321">
            <a:off x="1162844" y="3404394"/>
            <a:ext cx="1893887" cy="22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200" b="1"/>
              <a:t>First mRNA base (5</a:t>
            </a:r>
            <a:r>
              <a:rPr lang="en-US" sz="1200" b="1">
                <a:latin typeface="Symbol" pitchFamily="18" charset="2"/>
              </a:rPr>
              <a:t>¢</a:t>
            </a:r>
            <a:r>
              <a:rPr lang="en-US" sz="1200" b="1"/>
              <a:t> end)</a:t>
            </a:r>
          </a:p>
        </p:txBody>
      </p:sp>
      <p:sp>
        <p:nvSpPr>
          <p:cNvPr id="22534" name="Text Box 8"/>
          <p:cNvSpPr txBox="1">
            <a:spLocks noChangeArrowheads="1"/>
          </p:cNvSpPr>
          <p:nvPr/>
        </p:nvSpPr>
        <p:spPr bwMode="auto">
          <a:xfrm rot="-5400000">
            <a:off x="6239669" y="3432969"/>
            <a:ext cx="1893887" cy="22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200" b="1"/>
              <a:t>Third mRNA base (3</a:t>
            </a:r>
            <a:r>
              <a:rPr lang="en-US" sz="1200" b="1">
                <a:latin typeface="Symbol" pitchFamily="18" charset="2"/>
              </a:rPr>
              <a:t>¢</a:t>
            </a:r>
            <a:r>
              <a:rPr lang="en-US" sz="1200" b="1"/>
              <a:t> end)</a:t>
            </a:r>
          </a:p>
        </p:txBody>
      </p:sp>
    </p:spTree>
    <p:extLst>
      <p:ext uri="{BB962C8B-B14F-4D97-AF65-F5344CB8AC3E}">
        <p14:creationId xmlns:p14="http://schemas.microsoft.com/office/powerpoint/2010/main" val="210240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188913"/>
            <a:ext cx="6024562" cy="641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Rectangle 5"/>
          <p:cNvSpPr>
            <a:spLocks noChangeArrowheads="1"/>
          </p:cNvSpPr>
          <p:nvPr/>
        </p:nvSpPr>
        <p:spPr bwMode="auto">
          <a:xfrm>
            <a:off x="152400" y="0"/>
            <a:ext cx="1981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1200"/>
              <a:t>LE 17-4</a:t>
            </a:r>
          </a:p>
        </p:txBody>
      </p:sp>
      <p:sp>
        <p:nvSpPr>
          <p:cNvPr id="23556" name="Text Box 6"/>
          <p:cNvSpPr txBox="1">
            <a:spLocks noChangeArrowheads="1"/>
          </p:cNvSpPr>
          <p:nvPr/>
        </p:nvSpPr>
        <p:spPr bwMode="auto">
          <a:xfrm>
            <a:off x="1911350" y="798513"/>
            <a:ext cx="773113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200" b="1"/>
              <a:t>DNA</a:t>
            </a:r>
          </a:p>
          <a:p>
            <a:r>
              <a:rPr lang="en-US" sz="1200" b="1"/>
              <a:t>molecule</a:t>
            </a:r>
          </a:p>
        </p:txBody>
      </p:sp>
      <p:sp>
        <p:nvSpPr>
          <p:cNvPr id="23557" name="Line 7"/>
          <p:cNvSpPr>
            <a:spLocks noChangeShapeType="1"/>
          </p:cNvSpPr>
          <p:nvPr/>
        </p:nvSpPr>
        <p:spPr bwMode="auto">
          <a:xfrm flipV="1">
            <a:off x="2252663" y="660400"/>
            <a:ext cx="350837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23558" name="Text Box 8"/>
          <p:cNvSpPr txBox="1">
            <a:spLocks noChangeArrowheads="1"/>
          </p:cNvSpPr>
          <p:nvPr/>
        </p:nvSpPr>
        <p:spPr bwMode="auto">
          <a:xfrm>
            <a:off x="3333750" y="1198563"/>
            <a:ext cx="582613" cy="24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200" b="1"/>
              <a:t>Gene 1</a:t>
            </a:r>
          </a:p>
        </p:txBody>
      </p:sp>
      <p:sp>
        <p:nvSpPr>
          <p:cNvPr id="23559" name="Text Box 9"/>
          <p:cNvSpPr txBox="1">
            <a:spLocks noChangeArrowheads="1"/>
          </p:cNvSpPr>
          <p:nvPr/>
        </p:nvSpPr>
        <p:spPr bwMode="auto">
          <a:xfrm>
            <a:off x="4699000" y="588963"/>
            <a:ext cx="582613" cy="24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200" b="1"/>
              <a:t>Gene 2</a:t>
            </a:r>
          </a:p>
        </p:txBody>
      </p:sp>
      <p:sp>
        <p:nvSpPr>
          <p:cNvPr id="23560" name="Text Box 10"/>
          <p:cNvSpPr txBox="1">
            <a:spLocks noChangeArrowheads="1"/>
          </p:cNvSpPr>
          <p:nvPr/>
        </p:nvSpPr>
        <p:spPr bwMode="auto">
          <a:xfrm>
            <a:off x="5905500" y="1725613"/>
            <a:ext cx="582613" cy="24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200" b="1"/>
              <a:t>Gene 3</a:t>
            </a:r>
          </a:p>
        </p:txBody>
      </p:sp>
      <p:sp>
        <p:nvSpPr>
          <p:cNvPr id="23561" name="Text Box 11"/>
          <p:cNvSpPr txBox="1">
            <a:spLocks noChangeArrowheads="1"/>
          </p:cNvSpPr>
          <p:nvPr/>
        </p:nvSpPr>
        <p:spPr bwMode="auto">
          <a:xfrm>
            <a:off x="1919288" y="2755900"/>
            <a:ext cx="973137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200" b="1"/>
              <a:t>DNA strand</a:t>
            </a:r>
          </a:p>
          <a:p>
            <a:r>
              <a:rPr lang="en-US" sz="1200" b="1"/>
              <a:t>(template)</a:t>
            </a:r>
          </a:p>
        </p:txBody>
      </p:sp>
      <p:sp>
        <p:nvSpPr>
          <p:cNvPr id="23562" name="Text Box 12"/>
          <p:cNvSpPr txBox="1">
            <a:spLocks noChangeArrowheads="1"/>
          </p:cNvSpPr>
          <p:nvPr/>
        </p:nvSpPr>
        <p:spPr bwMode="auto">
          <a:xfrm>
            <a:off x="3059113" y="2747963"/>
            <a:ext cx="20320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200" b="1"/>
              <a:t>3</a:t>
            </a:r>
            <a:r>
              <a:rPr lang="en-US" sz="1200" b="1">
                <a:latin typeface="Symbol" pitchFamily="18" charset="2"/>
              </a:rPr>
              <a:t>¢</a:t>
            </a:r>
            <a:endParaRPr lang="en-US" sz="1200" b="1"/>
          </a:p>
        </p:txBody>
      </p:sp>
      <p:sp>
        <p:nvSpPr>
          <p:cNvPr id="23563" name="Text Box 13"/>
          <p:cNvSpPr txBox="1">
            <a:spLocks noChangeArrowheads="1"/>
          </p:cNvSpPr>
          <p:nvPr/>
        </p:nvSpPr>
        <p:spPr bwMode="auto">
          <a:xfrm>
            <a:off x="1951038" y="3695700"/>
            <a:ext cx="1417637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200" b="1"/>
              <a:t>TRANSCRIPCIÓ</a:t>
            </a:r>
          </a:p>
        </p:txBody>
      </p:sp>
      <p:sp>
        <p:nvSpPr>
          <p:cNvPr id="23564" name="Text Box 14"/>
          <p:cNvSpPr txBox="1">
            <a:spLocks noChangeArrowheads="1"/>
          </p:cNvSpPr>
          <p:nvPr/>
        </p:nvSpPr>
        <p:spPr bwMode="auto">
          <a:xfrm>
            <a:off x="3467100" y="4845050"/>
            <a:ext cx="60007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200" b="1"/>
              <a:t>Codon</a:t>
            </a:r>
          </a:p>
        </p:txBody>
      </p:sp>
      <p:sp>
        <p:nvSpPr>
          <p:cNvPr id="23565" name="Text Box 15"/>
          <p:cNvSpPr txBox="1">
            <a:spLocks noChangeArrowheads="1"/>
          </p:cNvSpPr>
          <p:nvPr/>
        </p:nvSpPr>
        <p:spPr bwMode="auto">
          <a:xfrm>
            <a:off x="1927225" y="4487863"/>
            <a:ext cx="558800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200" b="1"/>
              <a:t>mRNA</a:t>
            </a:r>
          </a:p>
        </p:txBody>
      </p:sp>
      <p:sp>
        <p:nvSpPr>
          <p:cNvPr id="23566" name="Text Box 16"/>
          <p:cNvSpPr txBox="1">
            <a:spLocks noChangeArrowheads="1"/>
          </p:cNvSpPr>
          <p:nvPr/>
        </p:nvSpPr>
        <p:spPr bwMode="auto">
          <a:xfrm>
            <a:off x="2022475" y="5141913"/>
            <a:ext cx="1417638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200" b="1"/>
              <a:t>TRADUCCIÓ</a:t>
            </a:r>
          </a:p>
        </p:txBody>
      </p:sp>
      <p:sp>
        <p:nvSpPr>
          <p:cNvPr id="23567" name="Text Box 17"/>
          <p:cNvSpPr txBox="1">
            <a:spLocks noChangeArrowheads="1"/>
          </p:cNvSpPr>
          <p:nvPr/>
        </p:nvSpPr>
        <p:spPr bwMode="auto">
          <a:xfrm>
            <a:off x="1887538" y="5740400"/>
            <a:ext cx="668337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200" b="1"/>
              <a:t>ProteÏna</a:t>
            </a:r>
          </a:p>
        </p:txBody>
      </p:sp>
      <p:sp>
        <p:nvSpPr>
          <p:cNvPr id="23568" name="Text Box 18"/>
          <p:cNvSpPr txBox="1">
            <a:spLocks noChangeArrowheads="1"/>
          </p:cNvSpPr>
          <p:nvPr/>
        </p:nvSpPr>
        <p:spPr bwMode="auto">
          <a:xfrm>
            <a:off x="3333750" y="6278563"/>
            <a:ext cx="896938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200" b="1"/>
              <a:t>Amino acid</a:t>
            </a:r>
          </a:p>
        </p:txBody>
      </p:sp>
      <p:sp>
        <p:nvSpPr>
          <p:cNvPr id="23569" name="Text Box 19"/>
          <p:cNvSpPr txBox="1">
            <a:spLocks noChangeArrowheads="1"/>
          </p:cNvSpPr>
          <p:nvPr/>
        </p:nvSpPr>
        <p:spPr bwMode="auto">
          <a:xfrm>
            <a:off x="7265988" y="4475163"/>
            <a:ext cx="20320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200" b="1"/>
              <a:t>3</a:t>
            </a:r>
            <a:r>
              <a:rPr lang="en-US" sz="1200" b="1">
                <a:latin typeface="Symbol" pitchFamily="18" charset="2"/>
              </a:rPr>
              <a:t>¢</a:t>
            </a:r>
            <a:endParaRPr lang="en-US" sz="1200" b="1"/>
          </a:p>
        </p:txBody>
      </p:sp>
      <p:sp>
        <p:nvSpPr>
          <p:cNvPr id="23570" name="Text Box 20"/>
          <p:cNvSpPr txBox="1">
            <a:spLocks noChangeArrowheads="1"/>
          </p:cNvSpPr>
          <p:nvPr/>
        </p:nvSpPr>
        <p:spPr bwMode="auto">
          <a:xfrm>
            <a:off x="3041650" y="4473575"/>
            <a:ext cx="2032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200" b="1"/>
              <a:t>5</a:t>
            </a:r>
            <a:r>
              <a:rPr lang="en-US" sz="1200" b="1">
                <a:latin typeface="Symbol" pitchFamily="18" charset="2"/>
              </a:rPr>
              <a:t>¢</a:t>
            </a:r>
            <a:endParaRPr lang="en-US" sz="1200" b="1"/>
          </a:p>
        </p:txBody>
      </p:sp>
      <p:sp>
        <p:nvSpPr>
          <p:cNvPr id="23571" name="Text Box 21"/>
          <p:cNvSpPr txBox="1">
            <a:spLocks noChangeArrowheads="1"/>
          </p:cNvSpPr>
          <p:nvPr/>
        </p:nvSpPr>
        <p:spPr bwMode="auto">
          <a:xfrm>
            <a:off x="7250113" y="2740025"/>
            <a:ext cx="2032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1200" b="1"/>
              <a:t>5</a:t>
            </a:r>
            <a:r>
              <a:rPr lang="en-US" sz="1200" b="1">
                <a:latin typeface="Symbol" pitchFamily="18" charset="2"/>
              </a:rPr>
              <a:t>¢</a:t>
            </a:r>
            <a:endParaRPr lang="en-US" sz="1200" b="1"/>
          </a:p>
        </p:txBody>
      </p:sp>
    </p:spTree>
    <p:extLst>
      <p:ext uri="{BB962C8B-B14F-4D97-AF65-F5344CB8AC3E}">
        <p14:creationId xmlns:p14="http://schemas.microsoft.com/office/powerpoint/2010/main" val="83587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198</Words>
  <Application>Microsoft Office PowerPoint</Application>
  <PresentationFormat>Presentación en pantalla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2</cp:revision>
  <dcterms:created xsi:type="dcterms:W3CDTF">2012-11-29T19:17:25Z</dcterms:created>
  <dcterms:modified xsi:type="dcterms:W3CDTF">2012-11-29T19:23:11Z</dcterms:modified>
</cp:coreProperties>
</file>