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9" autoAdjust="0"/>
    <p:restoredTop sz="86323" autoAdjust="0"/>
  </p:normalViewPr>
  <p:slideViewPr>
    <p:cSldViewPr>
      <p:cViewPr varScale="1">
        <p:scale>
          <a:sx n="63" d="100"/>
          <a:sy n="63" d="100"/>
        </p:scale>
        <p:origin x="-136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29E73-5C0D-4E5E-B63C-EB6001FDA246}" type="datetimeFigureOut">
              <a:rPr lang="es-ES" smtClean="0"/>
              <a:t>29/11/2012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003A8-AB13-4480-8F37-6E0D61F0CD7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73600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29E73-5C0D-4E5E-B63C-EB6001FDA246}" type="datetimeFigureOut">
              <a:rPr lang="es-ES" smtClean="0"/>
              <a:t>29/11/2012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003A8-AB13-4480-8F37-6E0D61F0CD7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77659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29E73-5C0D-4E5E-B63C-EB6001FDA246}" type="datetimeFigureOut">
              <a:rPr lang="es-ES" smtClean="0"/>
              <a:t>29/11/2012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003A8-AB13-4480-8F37-6E0D61F0CD7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1641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29E73-5C0D-4E5E-B63C-EB6001FDA246}" type="datetimeFigureOut">
              <a:rPr lang="es-ES" smtClean="0"/>
              <a:t>29/11/2012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003A8-AB13-4480-8F37-6E0D61F0CD7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72891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29E73-5C0D-4E5E-B63C-EB6001FDA246}" type="datetimeFigureOut">
              <a:rPr lang="es-ES" smtClean="0"/>
              <a:t>29/11/2012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003A8-AB13-4480-8F37-6E0D61F0CD7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99878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29E73-5C0D-4E5E-B63C-EB6001FDA246}" type="datetimeFigureOut">
              <a:rPr lang="es-ES" smtClean="0"/>
              <a:t>29/11/2012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003A8-AB13-4480-8F37-6E0D61F0CD7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58440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29E73-5C0D-4E5E-B63C-EB6001FDA246}" type="datetimeFigureOut">
              <a:rPr lang="es-ES" smtClean="0"/>
              <a:t>29/11/2012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003A8-AB13-4480-8F37-6E0D61F0CD7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88356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29E73-5C0D-4E5E-B63C-EB6001FDA246}" type="datetimeFigureOut">
              <a:rPr lang="es-ES" smtClean="0"/>
              <a:t>29/11/2012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003A8-AB13-4480-8F37-6E0D61F0CD7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271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29E73-5C0D-4E5E-B63C-EB6001FDA246}" type="datetimeFigureOut">
              <a:rPr lang="es-ES" smtClean="0"/>
              <a:t>29/11/2012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003A8-AB13-4480-8F37-6E0D61F0CD7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84009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29E73-5C0D-4E5E-B63C-EB6001FDA246}" type="datetimeFigureOut">
              <a:rPr lang="es-ES" smtClean="0"/>
              <a:t>29/11/2012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003A8-AB13-4480-8F37-6E0D61F0CD7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59906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29E73-5C0D-4E5E-B63C-EB6001FDA246}" type="datetimeFigureOut">
              <a:rPr lang="es-ES" smtClean="0"/>
              <a:t>29/11/2012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003A8-AB13-4480-8F37-6E0D61F0CD7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08508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A29E73-5C0D-4E5E-B63C-EB6001FDA246}" type="datetimeFigureOut">
              <a:rPr lang="es-ES" smtClean="0"/>
              <a:t>29/11/2012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B003A8-AB13-4480-8F37-6E0D61F0CD7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70257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5"/>
          <p:cNvSpPr txBox="1">
            <a:spLocks noChangeArrowheads="1"/>
          </p:cNvSpPr>
          <p:nvPr/>
        </p:nvSpPr>
        <p:spPr bwMode="auto">
          <a:xfrm>
            <a:off x="250825" y="309563"/>
            <a:ext cx="8642350" cy="641350"/>
          </a:xfrm>
          <a:prstGeom prst="rect">
            <a:avLst/>
          </a:prstGeom>
          <a:solidFill>
            <a:srgbClr val="ABCDF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s-ES"/>
              <a:t>UD IV. GENÈTICA. IV. 3. </a:t>
            </a:r>
            <a:r>
              <a:rPr lang="ca-ES"/>
              <a:t>Dels gens a les proteïnes</a:t>
            </a:r>
            <a:endParaRPr lang="es-ES"/>
          </a:p>
          <a:p>
            <a:pPr eaLnBrk="1" hangingPunct="1"/>
            <a:endParaRPr lang="es-ES"/>
          </a:p>
        </p:txBody>
      </p:sp>
      <p:pic>
        <p:nvPicPr>
          <p:cNvPr id="2051" name="Picture 7" descr="17_01Ribosome_U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1125538"/>
            <a:ext cx="7162800" cy="540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71831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250825" y="309563"/>
            <a:ext cx="8642350" cy="641350"/>
          </a:xfrm>
          <a:prstGeom prst="rect">
            <a:avLst/>
          </a:prstGeom>
          <a:solidFill>
            <a:srgbClr val="ABCDF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s-ES"/>
              <a:t>UD IV. GENÈTICA. IV. 3. </a:t>
            </a:r>
            <a:r>
              <a:rPr lang="ca-ES"/>
              <a:t>Dels gens a les proteïnes</a:t>
            </a:r>
            <a:endParaRPr lang="es-ES"/>
          </a:p>
          <a:p>
            <a:pPr eaLnBrk="1" hangingPunct="1"/>
            <a:endParaRPr lang="es-ES"/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971550" y="1700213"/>
            <a:ext cx="56880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/>
              <a:t> </a:t>
            </a:r>
          </a:p>
        </p:txBody>
      </p:sp>
      <p:sp>
        <p:nvSpPr>
          <p:cNvPr id="4100" name="Text Box 8"/>
          <p:cNvSpPr txBox="1">
            <a:spLocks noChangeArrowheads="1"/>
          </p:cNvSpPr>
          <p:nvPr/>
        </p:nvSpPr>
        <p:spPr bwMode="auto">
          <a:xfrm>
            <a:off x="250825" y="309563"/>
            <a:ext cx="8642350" cy="641350"/>
          </a:xfrm>
          <a:prstGeom prst="rect">
            <a:avLst/>
          </a:prstGeom>
          <a:solidFill>
            <a:srgbClr val="ABCDF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s-ES"/>
              <a:t>UD IV. GENÈTICA. IV. 2. ADN: la base de l’herència</a:t>
            </a:r>
          </a:p>
          <a:p>
            <a:pPr eaLnBrk="1" hangingPunct="1"/>
            <a:r>
              <a:rPr lang="es-ES" i="1"/>
              <a:t>Funcions de l’ADN</a:t>
            </a:r>
          </a:p>
        </p:txBody>
      </p:sp>
      <p:sp>
        <p:nvSpPr>
          <p:cNvPr id="4101" name="Text Box 9"/>
          <p:cNvSpPr txBox="1">
            <a:spLocks noChangeArrowheads="1"/>
          </p:cNvSpPr>
          <p:nvPr/>
        </p:nvSpPr>
        <p:spPr bwMode="auto">
          <a:xfrm>
            <a:off x="539750" y="1773238"/>
            <a:ext cx="8424863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sz="2000" b="1"/>
              <a:t> </a:t>
            </a:r>
          </a:p>
          <a:p>
            <a:pPr eaLnBrk="1" hangingPunct="1">
              <a:spcBef>
                <a:spcPct val="50000"/>
              </a:spcBef>
            </a:pPr>
            <a:endParaRPr lang="es-ES"/>
          </a:p>
        </p:txBody>
      </p:sp>
      <p:sp>
        <p:nvSpPr>
          <p:cNvPr id="4102" name="Text Box 10"/>
          <p:cNvSpPr txBox="1">
            <a:spLocks noChangeArrowheads="1"/>
          </p:cNvSpPr>
          <p:nvPr/>
        </p:nvSpPr>
        <p:spPr bwMode="auto">
          <a:xfrm>
            <a:off x="395288" y="1341438"/>
            <a:ext cx="7921625" cy="1192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s-ES" dirty="0"/>
          </a:p>
          <a:p>
            <a:pPr eaLnBrk="1" hangingPunct="1">
              <a:spcBef>
                <a:spcPct val="50000"/>
              </a:spcBef>
            </a:pPr>
            <a:r>
              <a:rPr lang="es-ES" b="1" dirty="0"/>
              <a:t> </a:t>
            </a:r>
          </a:p>
          <a:p>
            <a:pPr eaLnBrk="1" hangingPunct="1">
              <a:spcBef>
                <a:spcPct val="50000"/>
              </a:spcBef>
            </a:pPr>
            <a:r>
              <a:rPr lang="es-ES" b="1" dirty="0"/>
              <a:t>	</a:t>
            </a:r>
          </a:p>
        </p:txBody>
      </p:sp>
      <p:pic>
        <p:nvPicPr>
          <p:cNvPr id="4103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2420938"/>
            <a:ext cx="6096000" cy="245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4" name="Text Box 12"/>
          <p:cNvSpPr txBox="1">
            <a:spLocks noChangeArrowheads="1"/>
          </p:cNvSpPr>
          <p:nvPr/>
        </p:nvSpPr>
        <p:spPr bwMode="auto">
          <a:xfrm>
            <a:off x="395288" y="2349500"/>
            <a:ext cx="18002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b="1">
                <a:solidFill>
                  <a:srgbClr val="FF0000"/>
                </a:solidFill>
              </a:rPr>
              <a:t>Replicació</a:t>
            </a:r>
            <a:r>
              <a:rPr lang="es-ES"/>
              <a:t> </a:t>
            </a:r>
          </a:p>
        </p:txBody>
      </p:sp>
      <p:sp>
        <p:nvSpPr>
          <p:cNvPr id="4105" name="Text Box 13"/>
          <p:cNvSpPr txBox="1">
            <a:spLocks noChangeArrowheads="1"/>
          </p:cNvSpPr>
          <p:nvPr/>
        </p:nvSpPr>
        <p:spPr bwMode="auto">
          <a:xfrm>
            <a:off x="1692275" y="5229225"/>
            <a:ext cx="26638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>
                <a:solidFill>
                  <a:srgbClr val="FF0000"/>
                </a:solidFill>
              </a:rPr>
              <a:t>          </a:t>
            </a:r>
            <a:r>
              <a:rPr lang="es-ES" b="1">
                <a:solidFill>
                  <a:srgbClr val="FF0000"/>
                </a:solidFill>
              </a:rPr>
              <a:t>Transcripció</a:t>
            </a:r>
          </a:p>
        </p:txBody>
      </p:sp>
      <p:sp>
        <p:nvSpPr>
          <p:cNvPr id="4106" name="Text Box 14"/>
          <p:cNvSpPr txBox="1">
            <a:spLocks noChangeArrowheads="1"/>
          </p:cNvSpPr>
          <p:nvPr/>
        </p:nvSpPr>
        <p:spPr bwMode="auto">
          <a:xfrm>
            <a:off x="5019675" y="5218113"/>
            <a:ext cx="2000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/>
              <a:t>       </a:t>
            </a:r>
            <a:r>
              <a:rPr lang="es-ES" b="1">
                <a:solidFill>
                  <a:srgbClr val="FF0000"/>
                </a:solidFill>
              </a:rPr>
              <a:t>Traducció</a:t>
            </a:r>
          </a:p>
        </p:txBody>
      </p:sp>
      <p:sp>
        <p:nvSpPr>
          <p:cNvPr id="2" name="1 CuadroTexto"/>
          <p:cNvSpPr txBox="1"/>
          <p:nvPr/>
        </p:nvSpPr>
        <p:spPr>
          <a:xfrm>
            <a:off x="1692275" y="1196752"/>
            <a:ext cx="59515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 smtClean="0"/>
              <a:t>El dogma central de la </a:t>
            </a:r>
            <a:r>
              <a:rPr lang="es-ES" sz="2800" b="1" dirty="0" err="1" smtClean="0"/>
              <a:t>genètica</a:t>
            </a:r>
            <a:endParaRPr lang="es-ES" sz="2800" b="1" dirty="0"/>
          </a:p>
        </p:txBody>
      </p:sp>
    </p:spTree>
    <p:extLst>
      <p:ext uri="{BB962C8B-B14F-4D97-AF65-F5344CB8AC3E}">
        <p14:creationId xmlns:p14="http://schemas.microsoft.com/office/powerpoint/2010/main" val="2041149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250825" y="309563"/>
            <a:ext cx="8642350" cy="641350"/>
          </a:xfrm>
          <a:prstGeom prst="rect">
            <a:avLst/>
          </a:prstGeom>
          <a:solidFill>
            <a:srgbClr val="ABCDF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s-ES"/>
              <a:t>UD IV. GENÈTICA. IV. 3. </a:t>
            </a:r>
            <a:r>
              <a:rPr lang="ca-ES"/>
              <a:t>Dels gens a les proteïnes</a:t>
            </a:r>
            <a:endParaRPr lang="es-ES"/>
          </a:p>
          <a:p>
            <a:pPr eaLnBrk="1" hangingPunct="1"/>
            <a:endParaRPr lang="es-ES"/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971550" y="1700213"/>
            <a:ext cx="56880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/>
              <a:t> </a:t>
            </a:r>
          </a:p>
        </p:txBody>
      </p:sp>
      <p:sp>
        <p:nvSpPr>
          <p:cNvPr id="3076" name="Text Box 5"/>
          <p:cNvSpPr txBox="1">
            <a:spLocks noChangeArrowheads="1"/>
          </p:cNvSpPr>
          <p:nvPr/>
        </p:nvSpPr>
        <p:spPr bwMode="auto">
          <a:xfrm>
            <a:off x="539750" y="1196975"/>
            <a:ext cx="7993063" cy="39395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sz="2000" b="1" dirty="0"/>
              <a:t>L’ADN </a:t>
            </a:r>
            <a:r>
              <a:rPr lang="es-ES" sz="2000" b="1" dirty="0" err="1"/>
              <a:t>és</a:t>
            </a:r>
            <a:r>
              <a:rPr lang="es-ES" sz="2000" b="1" dirty="0"/>
              <a:t> la </a:t>
            </a:r>
            <a:r>
              <a:rPr lang="es-ES" sz="2000" b="1" dirty="0" err="1"/>
              <a:t>molècula</a:t>
            </a:r>
            <a:r>
              <a:rPr lang="es-ES" sz="2000" b="1" dirty="0"/>
              <a:t> responsable de la </a:t>
            </a:r>
            <a:r>
              <a:rPr lang="es-ES" sz="2000" b="1" dirty="0" err="1"/>
              <a:t>informació</a:t>
            </a:r>
            <a:r>
              <a:rPr lang="es-ES" sz="2000" b="1" dirty="0"/>
              <a:t> </a:t>
            </a:r>
            <a:r>
              <a:rPr lang="es-ES" sz="2000" b="1" dirty="0" err="1" smtClean="0"/>
              <a:t>genètica</a:t>
            </a:r>
            <a:r>
              <a:rPr lang="es-ES" sz="2000" b="1" dirty="0" smtClean="0"/>
              <a:t>.</a:t>
            </a:r>
          </a:p>
          <a:p>
            <a:pPr algn="ctr" eaLnBrk="1" hangingPunct="1">
              <a:spcBef>
                <a:spcPct val="50000"/>
              </a:spcBef>
            </a:pPr>
            <a:r>
              <a:rPr lang="es-ES" sz="2000" b="1" dirty="0" smtClean="0"/>
              <a:t>L’ARN la molécula que du a la </a:t>
            </a:r>
            <a:r>
              <a:rPr lang="es-ES" sz="2000" b="1" dirty="0" err="1" smtClean="0"/>
              <a:t>pràctica</a:t>
            </a:r>
            <a:r>
              <a:rPr lang="es-ES" sz="2000" b="1" dirty="0" smtClean="0"/>
              <a:t> el </a:t>
            </a:r>
            <a:r>
              <a:rPr lang="es-ES" sz="2000" b="1" dirty="0" err="1" smtClean="0"/>
              <a:t>procés</a:t>
            </a:r>
            <a:r>
              <a:rPr lang="es-ES" sz="2000" b="1" dirty="0" smtClean="0"/>
              <a:t>.</a:t>
            </a:r>
            <a:endParaRPr lang="es-ES" sz="2000" b="1" dirty="0"/>
          </a:p>
          <a:p>
            <a:pPr algn="ctr" eaLnBrk="1" hangingPunct="1">
              <a:spcBef>
                <a:spcPct val="50000"/>
              </a:spcBef>
            </a:pPr>
            <a:r>
              <a:rPr lang="es-ES" sz="2000" b="1" dirty="0"/>
              <a:t>La </a:t>
            </a:r>
            <a:r>
              <a:rPr lang="es-ES" sz="2000" b="1" dirty="0" err="1"/>
              <a:t>seva</a:t>
            </a:r>
            <a:r>
              <a:rPr lang="es-ES" sz="2000" b="1" dirty="0"/>
              <a:t> </a:t>
            </a:r>
            <a:r>
              <a:rPr lang="es-ES" sz="2000" b="1" dirty="0" err="1"/>
              <a:t>funció</a:t>
            </a:r>
            <a:r>
              <a:rPr lang="es-ES" sz="2000" b="1" dirty="0"/>
              <a:t> </a:t>
            </a:r>
            <a:r>
              <a:rPr lang="es-ES" sz="2000" b="1" dirty="0" err="1"/>
              <a:t>és</a:t>
            </a:r>
            <a:r>
              <a:rPr lang="es-ES" sz="2000" b="1" dirty="0"/>
              <a:t> al </a:t>
            </a:r>
            <a:r>
              <a:rPr lang="es-ES" sz="2000" b="1" dirty="0" err="1"/>
              <a:t>síntesi</a:t>
            </a:r>
            <a:r>
              <a:rPr lang="es-ES" sz="2000" b="1" dirty="0"/>
              <a:t> de les </a:t>
            </a:r>
            <a:r>
              <a:rPr lang="es-ES" sz="2000" b="1" dirty="0" err="1"/>
              <a:t>proteïnes</a:t>
            </a:r>
            <a:r>
              <a:rPr lang="es-ES" sz="2000" b="1" dirty="0"/>
              <a:t> que  formen </a:t>
            </a:r>
            <a:r>
              <a:rPr lang="es-ES" sz="2000" b="1" dirty="0" err="1"/>
              <a:t>part</a:t>
            </a:r>
            <a:r>
              <a:rPr lang="es-ES" sz="2000" b="1" dirty="0"/>
              <a:t> </a:t>
            </a:r>
            <a:r>
              <a:rPr lang="es-ES" sz="2000" b="1" dirty="0" err="1"/>
              <a:t>dels</a:t>
            </a:r>
            <a:r>
              <a:rPr lang="es-ES" sz="2000" b="1" dirty="0"/>
              <a:t> </a:t>
            </a:r>
            <a:r>
              <a:rPr lang="es-ES" sz="2000" b="1" dirty="0" err="1"/>
              <a:t>organismes</a:t>
            </a:r>
            <a:r>
              <a:rPr lang="es-ES" sz="2000" b="1" dirty="0"/>
              <a:t> </a:t>
            </a:r>
          </a:p>
          <a:p>
            <a:pPr algn="ctr" eaLnBrk="1" hangingPunct="1">
              <a:spcBef>
                <a:spcPct val="50000"/>
              </a:spcBef>
            </a:pPr>
            <a:r>
              <a:rPr lang="es-ES" sz="2000" b="1" dirty="0"/>
              <a:t> </a:t>
            </a:r>
          </a:p>
          <a:p>
            <a:pPr algn="ctr" eaLnBrk="1" hangingPunct="1">
              <a:spcBef>
                <a:spcPct val="50000"/>
              </a:spcBef>
            </a:pPr>
            <a:r>
              <a:rPr lang="es-ES" sz="2000" b="1" dirty="0" err="1"/>
              <a:t>Intervenen</a:t>
            </a:r>
            <a:r>
              <a:rPr lang="es-ES" sz="2000" b="1" dirty="0"/>
              <a:t> </a:t>
            </a:r>
            <a:r>
              <a:rPr lang="es-ES" sz="2000" b="1" dirty="0" smtClean="0"/>
              <a:t>en el </a:t>
            </a:r>
            <a:r>
              <a:rPr lang="es-ES" sz="2000" b="1" dirty="0" err="1"/>
              <a:t>procès</a:t>
            </a:r>
            <a:r>
              <a:rPr lang="es-ES" sz="2000" b="1" dirty="0"/>
              <a:t> </a:t>
            </a:r>
          </a:p>
          <a:p>
            <a:pPr algn="ctr" eaLnBrk="1" hangingPunct="1">
              <a:spcBef>
                <a:spcPct val="50000"/>
              </a:spcBef>
            </a:pPr>
            <a:r>
              <a:rPr lang="es-ES" sz="2000" b="1" dirty="0" err="1"/>
              <a:t>Orgànuls</a:t>
            </a:r>
            <a:r>
              <a:rPr lang="es-ES" sz="2000" b="1" dirty="0"/>
              <a:t>: </a:t>
            </a:r>
            <a:r>
              <a:rPr lang="es-ES" sz="2000" b="1" dirty="0" err="1"/>
              <a:t>cromosomes</a:t>
            </a:r>
            <a:r>
              <a:rPr lang="es-ES" sz="2000" b="1" dirty="0"/>
              <a:t>, </a:t>
            </a:r>
            <a:r>
              <a:rPr lang="es-ES" sz="2000" b="1" dirty="0" err="1"/>
              <a:t>ribosomes</a:t>
            </a:r>
            <a:r>
              <a:rPr lang="es-ES" sz="2000" b="1" dirty="0"/>
              <a:t>, </a:t>
            </a:r>
            <a:r>
              <a:rPr lang="es-ES" sz="2000" b="1" dirty="0" err="1"/>
              <a:t>reticle</a:t>
            </a:r>
            <a:r>
              <a:rPr lang="es-ES" sz="2000" b="1" dirty="0"/>
              <a:t> </a:t>
            </a:r>
            <a:r>
              <a:rPr lang="es-ES" sz="2000" b="1" dirty="0" err="1"/>
              <a:t>endoplasmàtic</a:t>
            </a:r>
            <a:endParaRPr lang="es-ES" sz="2000" b="1" dirty="0"/>
          </a:p>
          <a:p>
            <a:pPr algn="ctr" eaLnBrk="1" hangingPunct="1">
              <a:spcBef>
                <a:spcPct val="50000"/>
              </a:spcBef>
            </a:pPr>
            <a:r>
              <a:rPr lang="es-ES" sz="2000" b="1" dirty="0" err="1"/>
              <a:t>Enzims</a:t>
            </a:r>
            <a:endParaRPr lang="es-ES" sz="2000" b="1" dirty="0"/>
          </a:p>
          <a:p>
            <a:pPr algn="ctr" eaLnBrk="1" hangingPunct="1">
              <a:spcBef>
                <a:spcPct val="50000"/>
              </a:spcBef>
            </a:pPr>
            <a:r>
              <a:rPr lang="es-ES" sz="2000" b="1" dirty="0" smtClean="0"/>
              <a:t>ATP</a:t>
            </a:r>
            <a:endParaRPr lang="es-ES" sz="2000" b="1" dirty="0"/>
          </a:p>
        </p:txBody>
      </p:sp>
    </p:spTree>
    <p:extLst>
      <p:ext uri="{BB962C8B-B14F-4D97-AF65-F5344CB8AC3E}">
        <p14:creationId xmlns:p14="http://schemas.microsoft.com/office/powerpoint/2010/main" val="14217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125</Words>
  <Application>Microsoft Office PowerPoint</Application>
  <PresentationFormat>Presentación en pantalla (4:3)</PresentationFormat>
  <Paragraphs>23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uib</dc:creator>
  <cp:lastModifiedBy>uib</cp:lastModifiedBy>
  <cp:revision>2</cp:revision>
  <dcterms:created xsi:type="dcterms:W3CDTF">2012-11-26T15:46:30Z</dcterms:created>
  <dcterms:modified xsi:type="dcterms:W3CDTF">2012-11-29T18:36:56Z</dcterms:modified>
</cp:coreProperties>
</file>