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3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5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11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6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3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3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76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40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748F-D67F-40E0-B9DC-415CE4184488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30B8-D147-45F0-806B-5EAEBC5202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Establiment de les relacions entre gens i proteïnes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804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Archibald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Garrod</a:t>
            </a:r>
            <a:r>
              <a:rPr lang="es-ES" sz="2000" b="1" dirty="0"/>
              <a:t>, 1909, 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 dirty="0" err="1"/>
              <a:t>Estudiant</a:t>
            </a:r>
            <a:r>
              <a:rPr lang="es-ES" sz="2000" b="1" dirty="0"/>
              <a:t> </a:t>
            </a:r>
            <a:r>
              <a:rPr lang="es-ES" sz="2000" b="1" dirty="0" err="1"/>
              <a:t>els</a:t>
            </a:r>
            <a:r>
              <a:rPr lang="es-ES" sz="2000" b="1" dirty="0"/>
              <a:t>  </a:t>
            </a:r>
            <a:r>
              <a:rPr lang="es-ES" sz="2000" b="1" dirty="0" err="1"/>
              <a:t>enzims</a:t>
            </a:r>
            <a:r>
              <a:rPr lang="es-ES" sz="2000" b="1" dirty="0"/>
              <a:t> que faciliten les </a:t>
            </a:r>
            <a:r>
              <a:rPr lang="es-ES" sz="2000" b="1" dirty="0" err="1"/>
              <a:t>vies</a:t>
            </a:r>
            <a:r>
              <a:rPr lang="es-ES" sz="2000" b="1" dirty="0"/>
              <a:t> </a:t>
            </a:r>
            <a:r>
              <a:rPr lang="es-ES" sz="2000" b="1" dirty="0" err="1"/>
              <a:t>metabòliques</a:t>
            </a:r>
            <a:endParaRPr lang="es-ES" sz="2400" b="1" dirty="0"/>
          </a:p>
          <a:p>
            <a:pPr eaLnBrk="1" hangingPunct="1">
              <a:spcBef>
                <a:spcPct val="50000"/>
              </a:spcBef>
            </a:pPr>
            <a:r>
              <a:rPr lang="es-ES" sz="2000" b="1" dirty="0"/>
              <a:t>va </a:t>
            </a:r>
            <a:r>
              <a:rPr lang="es-ES" sz="2000" b="1" dirty="0" err="1"/>
              <a:t>suggerir</a:t>
            </a:r>
            <a:r>
              <a:rPr lang="es-ES" sz="2000" b="1" dirty="0"/>
              <a:t> que </a:t>
            </a:r>
            <a:r>
              <a:rPr lang="es-ES" sz="2000" b="1" dirty="0" err="1"/>
              <a:t>els</a:t>
            </a:r>
            <a:r>
              <a:rPr lang="es-ES" sz="2000" b="1" dirty="0"/>
              <a:t> gens formen el </a:t>
            </a:r>
            <a:r>
              <a:rPr lang="es-ES" sz="2000" b="1" dirty="0" err="1"/>
              <a:t>fenotip</a:t>
            </a:r>
            <a:r>
              <a:rPr lang="es-ES" sz="2000" b="1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s-ES" sz="2000" b="1" dirty="0"/>
          </a:p>
          <a:p>
            <a:pPr eaLnBrk="1" hangingPunct="1">
              <a:spcBef>
                <a:spcPct val="50000"/>
              </a:spcBef>
            </a:pPr>
            <a:r>
              <a:rPr lang="es-ES" sz="2000" b="1" dirty="0" smtClean="0"/>
              <a:t>Les </a:t>
            </a:r>
            <a:r>
              <a:rPr lang="es-ES" sz="2000" b="1" dirty="0" err="1"/>
              <a:t>malalties</a:t>
            </a:r>
            <a:r>
              <a:rPr lang="es-ES" sz="2000" b="1" dirty="0"/>
              <a:t> </a:t>
            </a:r>
            <a:r>
              <a:rPr lang="es-ES" sz="2000" b="1" dirty="0" err="1"/>
              <a:t>hereditàries</a:t>
            </a:r>
            <a:r>
              <a:rPr lang="es-ES" sz="2000" b="1" dirty="0"/>
              <a:t> es donen per un </a:t>
            </a:r>
            <a:r>
              <a:rPr lang="es-ES" sz="2000" b="1" dirty="0" err="1"/>
              <a:t>defecte</a:t>
            </a:r>
            <a:r>
              <a:rPr lang="es-ES" sz="2000" b="1" dirty="0"/>
              <a:t> en la </a:t>
            </a:r>
            <a:r>
              <a:rPr lang="es-ES" sz="2000" b="1" dirty="0" err="1"/>
              <a:t>síntesi</a:t>
            </a:r>
            <a:r>
              <a:rPr lang="es-ES" sz="2000" b="1" dirty="0"/>
              <a:t> </a:t>
            </a:r>
            <a:r>
              <a:rPr lang="es-ES" sz="2000" b="1" dirty="0" err="1"/>
              <a:t>d’enzims</a:t>
            </a:r>
            <a:r>
              <a:rPr lang="es-ES" sz="20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 dirty="0" smtClean="0"/>
              <a:t>Cas </a:t>
            </a:r>
            <a:r>
              <a:rPr lang="es-ES" sz="2000" b="1" dirty="0"/>
              <a:t>de </a:t>
            </a:r>
            <a:r>
              <a:rPr lang="es-ES" sz="2000" b="1" dirty="0" err="1" smtClean="0"/>
              <a:t>l’</a:t>
            </a:r>
            <a:r>
              <a:rPr lang="es-ES" sz="2000" b="1" i="1" dirty="0" err="1" smtClean="0"/>
              <a:t>alcaptonúria</a:t>
            </a:r>
            <a:r>
              <a:rPr lang="es-ES" sz="2000" b="1" dirty="0" smtClean="0"/>
              <a:t>:                                                          </a:t>
            </a:r>
            <a:r>
              <a:rPr lang="es-ES" sz="2000" b="1" dirty="0" err="1" smtClean="0"/>
              <a:t>Acumulació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d’àcid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homogentísic</a:t>
            </a:r>
            <a:r>
              <a:rPr lang="es-ES" sz="2000" b="1" dirty="0" smtClean="0"/>
              <a:t> a la </a:t>
            </a:r>
            <a:r>
              <a:rPr lang="es-ES" sz="2000" b="1" dirty="0" err="1" smtClean="0"/>
              <a:t>sang</a:t>
            </a:r>
            <a:r>
              <a:rPr lang="es-ES" sz="2000" b="1" dirty="0" smtClean="0"/>
              <a:t> que provoca dolor a les </a:t>
            </a:r>
            <a:r>
              <a:rPr lang="es-ES" sz="2000" b="1" dirty="0" err="1" smtClean="0"/>
              <a:t>articulacions</a:t>
            </a:r>
            <a:r>
              <a:rPr lang="es-ES" sz="2000" b="1" dirty="0" smtClean="0"/>
              <a:t>, mal </a:t>
            </a:r>
            <a:r>
              <a:rPr lang="es-ES" sz="2000" b="1" dirty="0" err="1" smtClean="0"/>
              <a:t>funcionament</a:t>
            </a:r>
            <a:r>
              <a:rPr lang="es-ES" sz="2000" b="1" dirty="0" smtClean="0"/>
              <a:t> de les </a:t>
            </a:r>
            <a:r>
              <a:rPr lang="es-ES" sz="2000" b="1" dirty="0" err="1" smtClean="0"/>
              <a:t>vàlvules</a:t>
            </a:r>
            <a:r>
              <a:rPr lang="es-ES" sz="2000" b="1" dirty="0" smtClean="0"/>
              <a:t> del color i </a:t>
            </a:r>
            <a:r>
              <a:rPr lang="es-ES" sz="2000" b="1" dirty="0" err="1" smtClean="0"/>
              <a:t>càlculs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renals</a:t>
            </a:r>
            <a:r>
              <a:rPr lang="es-ES" sz="2000" b="1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 dirty="0" smtClean="0"/>
              <a:t>Diversos </a:t>
            </a:r>
            <a:r>
              <a:rPr lang="es-ES" sz="2000" b="1" dirty="0" err="1" smtClean="0"/>
              <a:t>tractaments</a:t>
            </a:r>
            <a:r>
              <a:rPr lang="es-ES" sz="2000" b="1" dirty="0" smtClean="0"/>
              <a:t>.</a:t>
            </a:r>
            <a:endParaRPr lang="es-ES" sz="2000" b="1" dirty="0"/>
          </a:p>
          <a:p>
            <a:pPr eaLnBrk="1" hangingPunct="1">
              <a:spcBef>
                <a:spcPct val="50000"/>
              </a:spcBef>
            </a:pPr>
            <a:r>
              <a:rPr lang="es-E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4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enylalanine metabolism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0032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Establiment de les relacions entre gens i proteïnes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248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4103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 dirty="0" err="1"/>
              <a:t>Treballs</a:t>
            </a:r>
            <a:r>
              <a:rPr lang="es-ES" sz="2000" b="1" dirty="0"/>
              <a:t> de </a:t>
            </a:r>
            <a:r>
              <a:rPr lang="es-ES" sz="2000" b="1" dirty="0" err="1">
                <a:solidFill>
                  <a:srgbClr val="FF0000"/>
                </a:solidFill>
              </a:rPr>
              <a:t>Beadle</a:t>
            </a:r>
            <a:r>
              <a:rPr lang="es-ES" sz="2000" b="1" dirty="0">
                <a:solidFill>
                  <a:srgbClr val="FF0000"/>
                </a:solidFill>
              </a:rPr>
              <a:t> i </a:t>
            </a:r>
            <a:r>
              <a:rPr lang="es-ES" sz="2000" b="1" dirty="0" err="1">
                <a:solidFill>
                  <a:srgbClr val="FF0000"/>
                </a:solidFill>
              </a:rPr>
              <a:t>Tatum</a:t>
            </a:r>
            <a:r>
              <a:rPr lang="es-ES" sz="2000" b="1" dirty="0"/>
              <a:t>, </a:t>
            </a:r>
            <a:r>
              <a:rPr lang="es-ES" sz="2000" b="1" dirty="0" smtClean="0"/>
              <a:t>1941, </a:t>
            </a:r>
            <a:r>
              <a:rPr lang="es-ES" sz="2000" b="1" dirty="0"/>
              <a:t>sobre </a:t>
            </a:r>
            <a:r>
              <a:rPr lang="es-ES" sz="2000" b="1" i="1" dirty="0" err="1"/>
              <a:t>Neurospora</a:t>
            </a:r>
            <a:r>
              <a:rPr lang="es-ES" sz="2000" b="1" i="1" dirty="0"/>
              <a:t>  </a:t>
            </a:r>
            <a:r>
              <a:rPr lang="es-ES" sz="2000" b="1" i="1" dirty="0" err="1"/>
              <a:t>crassa</a:t>
            </a:r>
            <a:r>
              <a:rPr lang="es-ES" sz="2000" b="1" dirty="0"/>
              <a:t>, un </a:t>
            </a:r>
            <a:r>
              <a:rPr lang="es-ES" sz="2000" b="1" dirty="0" err="1"/>
              <a:t>fong</a:t>
            </a:r>
            <a:r>
              <a:rPr lang="es-ES" sz="2000" b="1" dirty="0"/>
              <a:t> del </a:t>
            </a:r>
            <a:r>
              <a:rPr lang="es-ES" sz="2000" b="1" dirty="0" err="1"/>
              <a:t>pa</a:t>
            </a:r>
            <a:endParaRPr lang="es-ES" sz="20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396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1767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Establiment de les relacions entre gens i proteïnes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1375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Beadle i Tatum (1941) són els autors de l’expressió: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000" b="1" i="1"/>
              <a:t>un gen-un enzim</a:t>
            </a:r>
          </a:p>
          <a:p>
            <a:pPr algn="ctr" eaLnBrk="1" hangingPunct="1">
              <a:spcBef>
                <a:spcPct val="50000"/>
              </a:spcBef>
            </a:pPr>
            <a:endParaRPr lang="es-ES" sz="2000" b="1" i="1"/>
          </a:p>
          <a:p>
            <a:pPr eaLnBrk="1" hangingPunct="1">
              <a:spcBef>
                <a:spcPct val="50000"/>
              </a:spcBef>
            </a:pPr>
            <a:r>
              <a:rPr lang="es-ES" sz="2000" b="1" i="1"/>
              <a:t>Neurospora crassa </a:t>
            </a:r>
            <a:r>
              <a:rPr lang="es-ES" sz="2000" b="1"/>
              <a:t>pot viure en medis molt pobres perquè té tots els mecanismes necessaris per sintetitzar les molècules que necessita.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Els hi varen induir mutacions amb rajos X que feia que no poguessin crèixer en certs medis.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Via metabòlica:    ornitina – citrulina – arginina</a:t>
            </a:r>
          </a:p>
          <a:p>
            <a:pPr eaLnBrk="1" hangingPunct="1">
              <a:spcBef>
                <a:spcPct val="50000"/>
              </a:spcBef>
            </a:pPr>
            <a:endParaRPr lang="es-ES" b="1" i="1"/>
          </a:p>
        </p:txBody>
      </p:sp>
    </p:spTree>
    <p:extLst>
      <p:ext uri="{BB962C8B-B14F-4D97-AF65-F5344CB8AC3E}">
        <p14:creationId xmlns:p14="http://schemas.microsoft.com/office/powerpoint/2010/main" val="29937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7013"/>
            <a:ext cx="50673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17-2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859213" y="3787775"/>
            <a:ext cx="750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</a:t>
            </a:r>
          </a:p>
          <a:p>
            <a:r>
              <a:rPr lang="en-US" sz="1100" b="1"/>
              <a:t>Mutants</a:t>
            </a:r>
          </a:p>
          <a:p>
            <a:r>
              <a:rPr lang="en-US" sz="1100" b="1"/>
              <a:t>(mutation</a:t>
            </a:r>
          </a:p>
          <a:p>
            <a:r>
              <a:rPr lang="en-US" sz="1100" b="1"/>
              <a:t>In gene </a:t>
            </a:r>
            <a:r>
              <a:rPr lang="en-US" sz="1100" b="1" i="1"/>
              <a:t>A</a:t>
            </a:r>
            <a:r>
              <a:rPr lang="en-US" sz="1100" b="1"/>
              <a:t>)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048000" y="4271963"/>
            <a:ext cx="6858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Wild type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95825" y="3790950"/>
            <a:ext cx="8048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II</a:t>
            </a:r>
          </a:p>
          <a:p>
            <a:r>
              <a:rPr lang="en-US" sz="1100" b="1"/>
              <a:t>Mutants</a:t>
            </a:r>
          </a:p>
          <a:p>
            <a:r>
              <a:rPr lang="en-US" sz="1100" b="1"/>
              <a:t>(mutation</a:t>
            </a:r>
          </a:p>
          <a:p>
            <a:r>
              <a:rPr lang="en-US" sz="1100" b="1"/>
              <a:t>In gene </a:t>
            </a:r>
            <a:r>
              <a:rPr lang="en-US" sz="1100" b="1" i="1"/>
              <a:t>B</a:t>
            </a:r>
            <a:r>
              <a:rPr lang="en-US" sz="1100" b="1"/>
              <a:t>)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541963" y="3790950"/>
            <a:ext cx="711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III</a:t>
            </a:r>
          </a:p>
          <a:p>
            <a:r>
              <a:rPr lang="en-US" sz="1100" b="1"/>
              <a:t>Mutants</a:t>
            </a:r>
          </a:p>
          <a:p>
            <a:r>
              <a:rPr lang="en-US" sz="1100" b="1"/>
              <a:t>(mutation</a:t>
            </a:r>
          </a:p>
          <a:p>
            <a:r>
              <a:rPr lang="en-US" sz="1100" b="1"/>
              <a:t>In gene </a:t>
            </a:r>
            <a:r>
              <a:rPr lang="en-US" sz="1100" b="1" i="1"/>
              <a:t>C</a:t>
            </a:r>
            <a:r>
              <a:rPr lang="en-US" sz="1100" b="1"/>
              <a:t>)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013075" y="4630738"/>
            <a:ext cx="7318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Precursor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038475" y="5183188"/>
            <a:ext cx="6429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Ornithine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634038" y="493077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A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2967038" y="4818063"/>
            <a:ext cx="43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Enzyme</a:t>
            </a:r>
          </a:p>
          <a:p>
            <a:pPr algn="ctr"/>
            <a:r>
              <a:rPr lang="en-US" sz="800" b="1"/>
              <a:t>A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057525" y="5722938"/>
            <a:ext cx="6556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Citrulline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3063875" y="6218238"/>
            <a:ext cx="6429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Arginine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2262188" y="4910138"/>
            <a:ext cx="587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Gene </a:t>
            </a:r>
            <a:r>
              <a:rPr lang="en-US" sz="1100" b="1" i="1"/>
              <a:t>A</a:t>
            </a:r>
            <a:endParaRPr lang="en-US" sz="1100" b="1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2252663" y="5457825"/>
            <a:ext cx="5937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Gene </a:t>
            </a:r>
            <a:r>
              <a:rPr lang="en-US" sz="1100" b="1" i="1"/>
              <a:t>B</a:t>
            </a:r>
            <a:endParaRPr lang="en-US" sz="1100" b="1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2257425" y="5994400"/>
            <a:ext cx="587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Gene </a:t>
            </a:r>
            <a:r>
              <a:rPr lang="en-US" sz="1100" b="1" i="1"/>
              <a:t>C</a:t>
            </a:r>
            <a:endParaRPr lang="en-US" sz="1100" b="1"/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3851275" y="4630738"/>
            <a:ext cx="7318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Precursor</a:t>
            </a: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4683125" y="4630738"/>
            <a:ext cx="7318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Precursor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521325" y="4630738"/>
            <a:ext cx="7318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Precursor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4783138" y="493077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A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3925888" y="493077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A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3925888" y="55213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B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4783138" y="55213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B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5634038" y="55213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B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3876675" y="5183188"/>
            <a:ext cx="6429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Ornithine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4714875" y="5183188"/>
            <a:ext cx="6429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Ornithine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5546725" y="5183188"/>
            <a:ext cx="6429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Ornithine</a:t>
            </a:r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967038" y="5383213"/>
            <a:ext cx="43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Enzyme</a:t>
            </a:r>
          </a:p>
          <a:p>
            <a:pPr algn="ctr"/>
            <a:r>
              <a:rPr lang="en-US" sz="800" b="1"/>
              <a:t>B</a:t>
            </a: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2967038" y="5903913"/>
            <a:ext cx="43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Enzyme</a:t>
            </a:r>
          </a:p>
          <a:p>
            <a:pPr algn="ctr"/>
            <a:r>
              <a:rPr lang="en-US" sz="800" b="1"/>
              <a:t>C</a:t>
            </a: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3902075" y="6218238"/>
            <a:ext cx="6429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Arginine</a:t>
            </a: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4746625" y="6218238"/>
            <a:ext cx="6429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Arginine</a:t>
            </a:r>
          </a:p>
        </p:txBody>
      </p:sp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5578475" y="6218238"/>
            <a:ext cx="6429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Arginine</a:t>
            </a:r>
          </a:p>
        </p:txBody>
      </p:sp>
      <p:sp>
        <p:nvSpPr>
          <p:cNvPr id="8225" name="Text Box 35"/>
          <p:cNvSpPr txBox="1">
            <a:spLocks noChangeArrowheads="1"/>
          </p:cNvSpPr>
          <p:nvPr/>
        </p:nvSpPr>
        <p:spPr bwMode="auto">
          <a:xfrm>
            <a:off x="3925888" y="60674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C</a:t>
            </a: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4783138" y="60674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C</a:t>
            </a:r>
          </a:p>
        </p:txBody>
      </p:sp>
      <p:sp>
        <p:nvSpPr>
          <p:cNvPr id="8227" name="Text Box 37"/>
          <p:cNvSpPr txBox="1">
            <a:spLocks noChangeArrowheads="1"/>
          </p:cNvSpPr>
          <p:nvPr/>
        </p:nvSpPr>
        <p:spPr bwMode="auto">
          <a:xfrm>
            <a:off x="5627688" y="6067425"/>
            <a:ext cx="177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 b="1"/>
              <a:t>C</a:t>
            </a:r>
          </a:p>
        </p:txBody>
      </p:sp>
      <p:sp>
        <p:nvSpPr>
          <p:cNvPr id="8228" name="Text Box 38"/>
          <p:cNvSpPr txBox="1">
            <a:spLocks noChangeArrowheads="1"/>
          </p:cNvSpPr>
          <p:nvPr/>
        </p:nvSpPr>
        <p:spPr bwMode="auto">
          <a:xfrm>
            <a:off x="3895725" y="5722938"/>
            <a:ext cx="6556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Citrulline</a:t>
            </a:r>
          </a:p>
        </p:txBody>
      </p:sp>
      <p:sp>
        <p:nvSpPr>
          <p:cNvPr id="8229" name="Text Box 39"/>
          <p:cNvSpPr txBox="1">
            <a:spLocks noChangeArrowheads="1"/>
          </p:cNvSpPr>
          <p:nvPr/>
        </p:nvSpPr>
        <p:spPr bwMode="auto">
          <a:xfrm>
            <a:off x="4727575" y="5722938"/>
            <a:ext cx="6556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Citrulline</a:t>
            </a:r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5559425" y="5722938"/>
            <a:ext cx="6556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Citrulline</a:t>
            </a:r>
          </a:p>
        </p:txBody>
      </p:sp>
      <p:sp>
        <p:nvSpPr>
          <p:cNvPr id="8231" name="Text Box 41"/>
          <p:cNvSpPr txBox="1">
            <a:spLocks noChangeArrowheads="1"/>
          </p:cNvSpPr>
          <p:nvPr/>
        </p:nvSpPr>
        <p:spPr bwMode="auto">
          <a:xfrm>
            <a:off x="2227263" y="658813"/>
            <a:ext cx="6461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Minimal</a:t>
            </a:r>
          </a:p>
          <a:p>
            <a:r>
              <a:rPr lang="en-US" sz="1100" b="1"/>
              <a:t>Medium</a:t>
            </a:r>
          </a:p>
          <a:p>
            <a:r>
              <a:rPr lang="en-US" sz="1100" b="1"/>
              <a:t>(MM)</a:t>
            </a:r>
          </a:p>
          <a:p>
            <a:r>
              <a:rPr lang="en-US" sz="1100" b="1"/>
              <a:t>(control)</a:t>
            </a:r>
          </a:p>
        </p:txBody>
      </p:sp>
      <p:sp>
        <p:nvSpPr>
          <p:cNvPr id="8232" name="Text Box 42"/>
          <p:cNvSpPr txBox="1">
            <a:spLocks noChangeArrowheads="1"/>
          </p:cNvSpPr>
          <p:nvPr/>
        </p:nvSpPr>
        <p:spPr bwMode="auto">
          <a:xfrm>
            <a:off x="3054350" y="419100"/>
            <a:ext cx="685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Wild type</a:t>
            </a:r>
          </a:p>
        </p:txBody>
      </p:sp>
      <p:sp>
        <p:nvSpPr>
          <p:cNvPr id="8233" name="Text Box 43"/>
          <p:cNvSpPr txBox="1">
            <a:spLocks noChangeArrowheads="1"/>
          </p:cNvSpPr>
          <p:nvPr/>
        </p:nvSpPr>
        <p:spPr bwMode="auto">
          <a:xfrm>
            <a:off x="3930650" y="2540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</a:t>
            </a:r>
          </a:p>
          <a:p>
            <a:r>
              <a:rPr lang="en-US" sz="1100" b="1"/>
              <a:t>Mutants</a:t>
            </a:r>
          </a:p>
        </p:txBody>
      </p:sp>
      <p:sp>
        <p:nvSpPr>
          <p:cNvPr id="8234" name="Text Box 44"/>
          <p:cNvSpPr txBox="1">
            <a:spLocks noChangeArrowheads="1"/>
          </p:cNvSpPr>
          <p:nvPr/>
        </p:nvSpPr>
        <p:spPr bwMode="auto">
          <a:xfrm>
            <a:off x="4762500" y="2540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II</a:t>
            </a:r>
          </a:p>
          <a:p>
            <a:r>
              <a:rPr lang="en-US" sz="1100" b="1"/>
              <a:t>Mutants</a:t>
            </a:r>
          </a:p>
        </p:txBody>
      </p:sp>
      <p:sp>
        <p:nvSpPr>
          <p:cNvPr id="8235" name="Text Box 45"/>
          <p:cNvSpPr txBox="1">
            <a:spLocks noChangeArrowheads="1"/>
          </p:cNvSpPr>
          <p:nvPr/>
        </p:nvSpPr>
        <p:spPr bwMode="auto">
          <a:xfrm>
            <a:off x="5594350" y="2540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Class III</a:t>
            </a:r>
          </a:p>
          <a:p>
            <a:r>
              <a:rPr lang="en-US" sz="1100" b="1"/>
              <a:t>Mutants</a:t>
            </a:r>
          </a:p>
        </p:txBody>
      </p:sp>
      <p:sp>
        <p:nvSpPr>
          <p:cNvPr id="8236" name="Text Box 46"/>
          <p:cNvSpPr txBox="1">
            <a:spLocks noChangeArrowheads="1"/>
          </p:cNvSpPr>
          <p:nvPr/>
        </p:nvSpPr>
        <p:spPr bwMode="auto">
          <a:xfrm>
            <a:off x="2227263" y="1539875"/>
            <a:ext cx="6969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MM +</a:t>
            </a:r>
          </a:p>
          <a:p>
            <a:r>
              <a:rPr lang="en-US" sz="1100" b="1"/>
              <a:t>Ornithine</a:t>
            </a:r>
          </a:p>
        </p:txBody>
      </p:sp>
      <p:sp>
        <p:nvSpPr>
          <p:cNvPr id="8237" name="Text Box 47"/>
          <p:cNvSpPr txBox="1">
            <a:spLocks noChangeArrowheads="1"/>
          </p:cNvSpPr>
          <p:nvPr/>
        </p:nvSpPr>
        <p:spPr bwMode="auto">
          <a:xfrm>
            <a:off x="2227263" y="2251075"/>
            <a:ext cx="6969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MM +</a:t>
            </a:r>
          </a:p>
          <a:p>
            <a:r>
              <a:rPr lang="en-US" sz="1100" b="1"/>
              <a:t>Citrulline</a:t>
            </a:r>
          </a:p>
        </p:txBody>
      </p:sp>
      <p:sp>
        <p:nvSpPr>
          <p:cNvPr id="8238" name="Text Box 48"/>
          <p:cNvSpPr txBox="1">
            <a:spLocks noChangeArrowheads="1"/>
          </p:cNvSpPr>
          <p:nvPr/>
        </p:nvSpPr>
        <p:spPr bwMode="auto">
          <a:xfrm>
            <a:off x="2227263" y="2851150"/>
            <a:ext cx="6969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/>
              <a:t>MM +</a:t>
            </a:r>
          </a:p>
          <a:p>
            <a:r>
              <a:rPr lang="en-US" sz="1100" b="1"/>
              <a:t>arginine</a:t>
            </a:r>
          </a:p>
          <a:p>
            <a:r>
              <a:rPr lang="en-US" sz="1100" b="1"/>
              <a:t>(control)</a:t>
            </a:r>
          </a:p>
        </p:txBody>
      </p:sp>
    </p:spTree>
    <p:extLst>
      <p:ext uri="{BB962C8B-B14F-4D97-AF65-F5344CB8AC3E}">
        <p14:creationId xmlns:p14="http://schemas.microsoft.com/office/powerpoint/2010/main" val="247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Establiment de les relacions entre gens i proteïnes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Es sabut que moltes proteïnes no són enzims. Actualment s’usa l’expressió: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000" b="1" i="1"/>
              <a:t>un gen – un polipèptid</a:t>
            </a:r>
          </a:p>
        </p:txBody>
      </p:sp>
    </p:spTree>
    <p:extLst>
      <p:ext uri="{BB962C8B-B14F-4D97-AF65-F5344CB8AC3E}">
        <p14:creationId xmlns:p14="http://schemas.microsoft.com/office/powerpoint/2010/main" val="2640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351</Words>
  <Application>Microsoft Office PowerPoint</Application>
  <PresentationFormat>Presentación en pantalla (4:3)</PresentationFormat>
  <Paragraphs>92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4</cp:revision>
  <dcterms:created xsi:type="dcterms:W3CDTF">2012-11-26T15:52:35Z</dcterms:created>
  <dcterms:modified xsi:type="dcterms:W3CDTF">2012-11-30T10:12:15Z</dcterms:modified>
</cp:coreProperties>
</file>