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97" r:id="rId3"/>
    <p:sldId id="29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514B9-CF63-45C2-8F4A-AB7157D8C86C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F221B-FC6D-49E6-ACEB-10C4CEA429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43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16AE47-4C76-4970-8267-ECFFF75EB677}" type="slidenum">
              <a:rPr lang="es-ES" smtClean="0"/>
              <a:pPr eaLnBrk="1" hangingPunct="1"/>
              <a:t>6</a:t>
            </a:fld>
            <a:endParaRPr 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10B476-17F5-448A-9AF6-1113EFCEA742}" type="slidenum">
              <a:rPr lang="es-ES" smtClean="0"/>
              <a:pPr eaLnBrk="1" hangingPunct="1"/>
              <a:t>18</a:t>
            </a:fld>
            <a:endParaRPr 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8C93DC-579A-4FD0-AFB1-78F51A485B42}" type="slidenum">
              <a:rPr lang="es-ES" smtClean="0"/>
              <a:pPr eaLnBrk="1" hangingPunct="1"/>
              <a:t>7</a:t>
            </a:fld>
            <a:endParaRPr 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BA0119-CF82-42A1-8740-804147963C3E}" type="slidenum">
              <a:rPr lang="es-ES" smtClean="0"/>
              <a:pPr eaLnBrk="1" hangingPunct="1"/>
              <a:t>8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C5006-565C-402A-BC44-7675DF981DF0}" type="slidenum">
              <a:rPr lang="es-ES" smtClean="0"/>
              <a:pPr eaLnBrk="1" hangingPunct="1"/>
              <a:t>9</a:t>
            </a:fld>
            <a:endParaRPr 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10B476-17F5-448A-9AF6-1113EFCEA742}" type="slidenum">
              <a:rPr lang="es-ES" smtClean="0"/>
              <a:pPr eaLnBrk="1" hangingPunct="1"/>
              <a:t>10</a:t>
            </a:fld>
            <a:endParaRPr 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16AE47-4C76-4970-8267-ECFFF75EB677}" type="slidenum">
              <a:rPr lang="es-ES" smtClean="0"/>
              <a:pPr eaLnBrk="1" hangingPunct="1"/>
              <a:t>14</a:t>
            </a:fld>
            <a:endParaRPr 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8C93DC-579A-4FD0-AFB1-78F51A485B42}" type="slidenum">
              <a:rPr lang="es-ES" smtClean="0"/>
              <a:pPr eaLnBrk="1" hangingPunct="1"/>
              <a:t>15</a:t>
            </a:fld>
            <a:endParaRPr 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BA0119-CF82-42A1-8740-804147963C3E}" type="slidenum">
              <a:rPr lang="es-ES" smtClean="0"/>
              <a:pPr eaLnBrk="1" hangingPunct="1"/>
              <a:t>16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FC5006-565C-402A-BC44-7675DF981DF0}" type="slidenum">
              <a:rPr lang="es-ES" smtClean="0"/>
              <a:pPr eaLnBrk="1" hangingPunct="1"/>
              <a:t>17</a:t>
            </a:fld>
            <a:endParaRPr 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91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9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50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08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15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05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30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99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02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57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D3D9-06FA-47F5-94AD-AF086DC1BA83}" type="datetimeFigureOut">
              <a:rPr lang="es-ES" smtClean="0"/>
              <a:t>30/11/2012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3A40-4253-4E3B-9C9F-05D0A0D262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80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/>
              <a:t>UD IV. GENÈTICA. IV. 3. </a:t>
            </a:r>
            <a:r>
              <a:rPr lang="ca-ES" dirty="0"/>
              <a:t>Dels gens a les proteïnes</a:t>
            </a:r>
            <a:endParaRPr lang="es-ES" dirty="0"/>
          </a:p>
          <a:p>
            <a:pPr eaLnBrk="1" hangingPunct="1"/>
            <a:r>
              <a:rPr lang="es-ES" i="1" dirty="0" err="1"/>
              <a:t>Transcripció</a:t>
            </a:r>
            <a:r>
              <a:rPr lang="es-ES" i="1" dirty="0"/>
              <a:t> i </a:t>
            </a:r>
            <a:r>
              <a:rPr lang="es-ES" i="1" dirty="0" err="1"/>
              <a:t>traducció</a:t>
            </a:r>
            <a:endParaRPr lang="es-ES" i="1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71550" y="1773238"/>
            <a:ext cx="5688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20938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9930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 dirty="0" smtClean="0"/>
              <a:t> 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00113" y="1628775"/>
            <a:ext cx="691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                       </a:t>
            </a:r>
            <a:r>
              <a:rPr lang="es-ES" b="1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12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7_03GeneticInfoFlow_5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2250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17-3-5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71763" y="8207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20975" y="1500188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56100" y="733425"/>
            <a:ext cx="311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DNA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359275" y="1157288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mRNA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05300" y="1339850"/>
            <a:ext cx="582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197350" y="1404938"/>
            <a:ext cx="87313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905250" y="1752600"/>
            <a:ext cx="66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797300" y="1755775"/>
            <a:ext cx="74613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970338" y="3497263"/>
            <a:ext cx="311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DNA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970338" y="3948113"/>
            <a:ext cx="6635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Pre-mRNA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384425" y="2287588"/>
            <a:ext cx="1458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Prokaryotic cell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219575" y="27463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Nuclear</a:t>
            </a:r>
          </a:p>
          <a:p>
            <a:r>
              <a:rPr lang="en-US" sz="900" b="1"/>
              <a:t>envelope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064000" y="2817813"/>
            <a:ext cx="1238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406775" y="4427538"/>
            <a:ext cx="3984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mRNA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451100" y="5395913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620963" y="35385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622550" y="4048125"/>
            <a:ext cx="10271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RNA PROCESSING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032250" y="5211763"/>
            <a:ext cx="5778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3922713" y="5280025"/>
            <a:ext cx="79375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675063" y="5649913"/>
            <a:ext cx="679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513138" y="5624513"/>
            <a:ext cx="1301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395538" y="6299200"/>
            <a:ext cx="95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2477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Transcripció i traducció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71550" y="1773238"/>
            <a:ext cx="5688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20938"/>
            <a:ext cx="6096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9930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b="1" dirty="0" smtClean="0"/>
              <a:t> 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00113" y="1628775"/>
            <a:ext cx="691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                       </a:t>
            </a:r>
            <a:r>
              <a:rPr lang="es-ES" b="1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12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4963" y="103188"/>
            <a:ext cx="9380537" cy="5286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>
            <a:fillRect/>
          </a:stretch>
        </p:blipFill>
        <p:spPr bwMode="auto">
          <a:xfrm>
            <a:off x="1763713" y="1196975"/>
            <a:ext cx="6438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351338" y="2549525"/>
            <a:ext cx="514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DNA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043488" y="3692525"/>
            <a:ext cx="723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mRNA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478588" y="3781425"/>
            <a:ext cx="1543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Do mRNA</a:t>
            </a:r>
          </a:p>
          <a:p>
            <a:r>
              <a:rPr lang="en-US" b="1"/>
              <a:t>molecules</a:t>
            </a:r>
          </a:p>
          <a:p>
            <a:r>
              <a:rPr lang="en-US" b="1"/>
              <a:t>connect DNA</a:t>
            </a:r>
          </a:p>
          <a:p>
            <a:r>
              <a:rPr lang="en-US" b="1"/>
              <a:t>to proteins?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449888" y="4765675"/>
            <a:ext cx="723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mRNA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722688" y="5562600"/>
            <a:ext cx="1162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Ribosome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754688" y="5629275"/>
            <a:ext cx="806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Protein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flipV="1">
            <a:off x="4787900" y="5232400"/>
            <a:ext cx="1333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1874838" y="3375025"/>
            <a:ext cx="8826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>
                <a:solidFill>
                  <a:schemeClr val="bg2"/>
                </a:solidFill>
              </a:rPr>
              <a:t>DNA is</a:t>
            </a:r>
          </a:p>
          <a:p>
            <a:r>
              <a:rPr lang="en-US" b="1">
                <a:solidFill>
                  <a:schemeClr val="bg2"/>
                </a:solidFill>
              </a:rPr>
              <a:t>found</a:t>
            </a:r>
          </a:p>
          <a:p>
            <a:r>
              <a:rPr lang="en-US" b="1">
                <a:solidFill>
                  <a:schemeClr val="bg2"/>
                </a:solidFill>
              </a:rPr>
              <a:t>in the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bg2"/>
                </a:solidFill>
              </a:rPr>
              <a:t>nucleus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1874838" y="5330825"/>
            <a:ext cx="15557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>
                <a:solidFill>
                  <a:schemeClr val="bg2"/>
                </a:solidFill>
              </a:rPr>
              <a:t>Protein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bg2"/>
                </a:solidFill>
              </a:rPr>
              <a:t>synthesis</a:t>
            </a:r>
          </a:p>
          <a:p>
            <a:r>
              <a:rPr lang="en-US" b="1">
                <a:solidFill>
                  <a:schemeClr val="bg2"/>
                </a:solidFill>
              </a:rPr>
              <a:t>takes place in</a:t>
            </a:r>
          </a:p>
          <a:p>
            <a:r>
              <a:rPr lang="en-US" b="1">
                <a:solidFill>
                  <a:schemeClr val="bg2"/>
                </a:solidFill>
              </a:rPr>
              <a:t>the cytoplasm</a:t>
            </a:r>
            <a:endParaRPr lang="en-US" b="1">
              <a:latin typeface="Times" pitchFamily="48" charset="0"/>
            </a:endParaRPr>
          </a:p>
        </p:txBody>
      </p:sp>
      <p:pic>
        <p:nvPicPr>
          <p:cNvPr id="1127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153025"/>
            <a:ext cx="10144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286125"/>
            <a:ext cx="1041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16 CuadroTexto"/>
          <p:cNvSpPr txBox="1">
            <a:spLocks noChangeArrowheads="1"/>
          </p:cNvSpPr>
          <p:nvPr/>
        </p:nvSpPr>
        <p:spPr bwMode="auto">
          <a:xfrm>
            <a:off x="539750" y="333375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/>
              <a:t>Hipòtesi del ARNm</a:t>
            </a:r>
          </a:p>
        </p:txBody>
      </p:sp>
    </p:spTree>
    <p:extLst>
      <p:ext uri="{BB962C8B-B14F-4D97-AF65-F5344CB8AC3E}">
        <p14:creationId xmlns:p14="http://schemas.microsoft.com/office/powerpoint/2010/main" val="30964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5_04_base_paring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356100" y="188913"/>
            <a:ext cx="406082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2 CuadroTexto"/>
          <p:cNvSpPr txBox="1">
            <a:spLocks noChangeArrowheads="1"/>
          </p:cNvSpPr>
          <p:nvPr/>
        </p:nvSpPr>
        <p:spPr bwMode="auto">
          <a:xfrm>
            <a:off x="684213" y="692150"/>
            <a:ext cx="3382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/>
              <a:t>Experimentació per demostar la hipòtesi       de l’ARNm</a:t>
            </a:r>
          </a:p>
        </p:txBody>
      </p:sp>
    </p:spTree>
    <p:extLst>
      <p:ext uri="{BB962C8B-B14F-4D97-AF65-F5344CB8AC3E}">
        <p14:creationId xmlns:p14="http://schemas.microsoft.com/office/powerpoint/2010/main" val="40983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7_03GeneticInfoFlow_1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8450"/>
            <a:ext cx="8469313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52563" y="1874838"/>
            <a:ext cx="3284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TRANSCRIPCIO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27800" y="1616075"/>
            <a:ext cx="655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/>
              <a:t>DNA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7725" y="5989638"/>
            <a:ext cx="2563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Prokaryotic cell</a:t>
            </a:r>
          </a:p>
        </p:txBody>
      </p:sp>
    </p:spTree>
    <p:extLst>
      <p:ext uri="{BB962C8B-B14F-4D97-AF65-F5344CB8AC3E}">
        <p14:creationId xmlns:p14="http://schemas.microsoft.com/office/powerpoint/2010/main" val="1011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7_03GeneticInfoFlow_2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88925"/>
            <a:ext cx="8469313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17-3-2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52563" y="1874838"/>
            <a:ext cx="3284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TRANSCRIPCIO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27800" y="1616075"/>
            <a:ext cx="655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/>
              <a:t>DNA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00225" y="3741738"/>
            <a:ext cx="2563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Prokaryotic cell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194425" y="3340100"/>
            <a:ext cx="17065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Ribosome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0325" y="4486275"/>
            <a:ext cx="195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Polypeptide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378575" y="2770188"/>
            <a:ext cx="12303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mRNA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6038850" y="3524250"/>
            <a:ext cx="2095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914900" y="4508500"/>
            <a:ext cx="30480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847725" y="5989638"/>
            <a:ext cx="2563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Prokaryotic cell</a:t>
            </a:r>
          </a:p>
        </p:txBody>
      </p:sp>
    </p:spTree>
    <p:extLst>
      <p:ext uri="{BB962C8B-B14F-4D97-AF65-F5344CB8AC3E}">
        <p14:creationId xmlns:p14="http://schemas.microsoft.com/office/powerpoint/2010/main" val="12292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7_03GeneticInfoFlow_3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71763" y="8207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720975" y="1500188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56100" y="733425"/>
            <a:ext cx="311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DNA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359275" y="1157288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mRNA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305300" y="1339850"/>
            <a:ext cx="582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197350" y="1404938"/>
            <a:ext cx="87313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905250" y="1752600"/>
            <a:ext cx="66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797300" y="1755775"/>
            <a:ext cx="74613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70338" y="3497263"/>
            <a:ext cx="311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DNA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384425" y="2287588"/>
            <a:ext cx="1458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Prokaryotic cell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19575" y="27463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Nuclear</a:t>
            </a:r>
          </a:p>
          <a:p>
            <a:r>
              <a:rPr lang="en-US" sz="900" b="1"/>
              <a:t>envelope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4064000" y="2817813"/>
            <a:ext cx="1238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620963" y="35385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395538" y="6299200"/>
            <a:ext cx="95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3418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7_03GeneticInfoFlow_4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2250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17-3-4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71763" y="8207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20975" y="1500188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6100" y="733425"/>
            <a:ext cx="311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DNA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359275" y="1157288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mRNA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305300" y="1339850"/>
            <a:ext cx="582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4197350" y="1404938"/>
            <a:ext cx="87313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05250" y="1752600"/>
            <a:ext cx="66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797300" y="1755775"/>
            <a:ext cx="74613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970338" y="3497263"/>
            <a:ext cx="311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DNA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970338" y="3948113"/>
            <a:ext cx="6635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Pre-mRNA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84425" y="2287588"/>
            <a:ext cx="1458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Prokaryotic cell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19575" y="27463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Nuclear</a:t>
            </a:r>
          </a:p>
          <a:p>
            <a:r>
              <a:rPr lang="en-US" sz="900" b="1"/>
              <a:t>envelope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064000" y="2817813"/>
            <a:ext cx="1238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406775" y="4427538"/>
            <a:ext cx="3984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mRNA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620963" y="35385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622550" y="4048125"/>
            <a:ext cx="10271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RNA PROCESSING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395538" y="6299200"/>
            <a:ext cx="95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41576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7_03GeneticInfoFlow_5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2250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17-3-5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71763" y="8207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20975" y="1500188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56100" y="733425"/>
            <a:ext cx="311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DNA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359275" y="1157288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mRNA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305300" y="1339850"/>
            <a:ext cx="582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4197350" y="1404938"/>
            <a:ext cx="87313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905250" y="1752600"/>
            <a:ext cx="66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797300" y="1755775"/>
            <a:ext cx="74613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970338" y="3497263"/>
            <a:ext cx="311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DNA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970338" y="3948113"/>
            <a:ext cx="6635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Pre-mRNA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384425" y="2287588"/>
            <a:ext cx="1458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Prokaryotic cell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219575" y="27463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Nuclear</a:t>
            </a:r>
          </a:p>
          <a:p>
            <a:r>
              <a:rPr lang="en-US" sz="900" b="1"/>
              <a:t>envelope</a:t>
            </a: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4064000" y="2817813"/>
            <a:ext cx="1238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3406775" y="4427538"/>
            <a:ext cx="3984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mRNA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451100" y="5395913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620963" y="35385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622550" y="4048125"/>
            <a:ext cx="10271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RNA PROCESSING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032250" y="5211763"/>
            <a:ext cx="5778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3922713" y="5280025"/>
            <a:ext cx="79375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675063" y="5649913"/>
            <a:ext cx="679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513138" y="5624513"/>
            <a:ext cx="1301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2395538" y="6299200"/>
            <a:ext cx="95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24770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Establiment de les relacions entre gens i proteïnes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Es sabut que moltes proteïnes no són enzims. Actualment s’usa l’expressió: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2000" b="1" i="1"/>
              <a:t>un gen – un polipèptid</a:t>
            </a:r>
          </a:p>
        </p:txBody>
      </p:sp>
    </p:spTree>
    <p:extLst>
      <p:ext uri="{BB962C8B-B14F-4D97-AF65-F5344CB8AC3E}">
        <p14:creationId xmlns:p14="http://schemas.microsoft.com/office/powerpoint/2010/main" val="5879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26876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Qui</a:t>
            </a:r>
            <a:r>
              <a:rPr lang="es-ES" sz="2400" b="1" dirty="0" smtClean="0"/>
              <a:t> era el responsable de la </a:t>
            </a:r>
            <a:r>
              <a:rPr lang="es-ES" sz="2400" b="1" dirty="0" err="1" smtClean="0"/>
              <a:t>síntesi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proteïnes</a:t>
            </a:r>
            <a:r>
              <a:rPr lang="es-ES" sz="2400" b="1" dirty="0" smtClean="0"/>
              <a:t>?</a:t>
            </a:r>
          </a:p>
          <a:p>
            <a:endParaRPr lang="es-ES" sz="2400" b="1" dirty="0"/>
          </a:p>
          <a:p>
            <a:r>
              <a:rPr lang="es-ES" sz="2400" b="1" dirty="0" smtClean="0"/>
              <a:t>ADN?   </a:t>
            </a:r>
            <a:r>
              <a:rPr lang="es-ES" sz="2400" b="1" dirty="0" err="1" smtClean="0"/>
              <a:t>Altres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composts</a:t>
            </a:r>
            <a:r>
              <a:rPr lang="es-ES" sz="2400" b="1" dirty="0" smtClean="0"/>
              <a:t>?</a:t>
            </a:r>
          </a:p>
          <a:p>
            <a:endParaRPr lang="es-ES" sz="2400" b="1" dirty="0"/>
          </a:p>
          <a:p>
            <a:r>
              <a:rPr lang="es-ES" sz="2400" b="1" dirty="0" err="1" smtClean="0"/>
              <a:t>Treballs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amb</a:t>
            </a:r>
            <a:r>
              <a:rPr lang="es-ES" sz="2400" b="1" dirty="0" smtClean="0"/>
              <a:t> </a:t>
            </a:r>
            <a:r>
              <a:rPr lang="es-ES" sz="2400" b="1" i="1" dirty="0" smtClean="0"/>
              <a:t>Acetabularia</a:t>
            </a:r>
            <a:endParaRPr lang="es-ES" sz="2400" b="1" i="1" dirty="0"/>
          </a:p>
        </p:txBody>
      </p:sp>
      <p:pic>
        <p:nvPicPr>
          <p:cNvPr id="1026" name="Picture 2" descr="http://surialink.seaplant.net/HANDBOOK/Genera/image_greens/Acetabularia_pics/Acetabularia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29" y="3488748"/>
            <a:ext cx="28765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/>
              <a:t>UD IV. GENÈTICA. IV. 3. </a:t>
            </a:r>
            <a:r>
              <a:rPr lang="ca-ES" dirty="0"/>
              <a:t>Dels gens a les proteïnes</a:t>
            </a:r>
            <a:endParaRPr lang="es-ES" dirty="0"/>
          </a:p>
          <a:p>
            <a:pPr eaLnBrk="1" hangingPunct="1"/>
            <a:r>
              <a:rPr lang="es-ES" i="1" dirty="0" err="1"/>
              <a:t>Transcripció</a:t>
            </a:r>
            <a:r>
              <a:rPr lang="es-ES" i="1" dirty="0"/>
              <a:t> i </a:t>
            </a:r>
            <a:r>
              <a:rPr lang="es-ES" i="1" dirty="0" err="1"/>
              <a:t>traducció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0863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Transcripció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7993062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L’ADN es transcriu a ARN per l’acció de l’enzim ARN polimerasa</a:t>
            </a:r>
          </a:p>
          <a:p>
            <a:pPr eaLnBrk="1" hangingPunct="1">
              <a:spcBef>
                <a:spcPct val="50000"/>
              </a:spcBef>
            </a:pPr>
            <a:endParaRPr lang="es-ES" sz="2000" b="1"/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L’ARN segueix les mateixes regles de formació que l’ADN, excepte que la </a:t>
            </a:r>
            <a:r>
              <a:rPr lang="es-ES" sz="2000" b="1" i="1"/>
              <a:t>timina</a:t>
            </a:r>
            <a:r>
              <a:rPr lang="es-ES" sz="2000" b="1"/>
              <a:t> és substituïda per </a:t>
            </a:r>
            <a:r>
              <a:rPr lang="es-ES" sz="2000" b="1" i="1"/>
              <a:t>uracil</a:t>
            </a:r>
          </a:p>
          <a:p>
            <a:pPr eaLnBrk="1" hangingPunct="1">
              <a:spcBef>
                <a:spcPct val="50000"/>
              </a:spcBef>
            </a:pPr>
            <a:endParaRPr lang="es-ES" sz="2000" b="1" i="1"/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El lloc de l’ADN on es fixa l’ARN polimerasa es diu</a:t>
            </a:r>
            <a:r>
              <a:rPr lang="es-ES" sz="2000" b="1" i="1"/>
              <a:t> promotor. 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El segment d’ADN que és transcrit es diu</a:t>
            </a:r>
            <a:r>
              <a:rPr lang="es-ES" sz="2000" b="1" i="1"/>
              <a:t> unitat de transcripció</a:t>
            </a:r>
          </a:p>
        </p:txBody>
      </p:sp>
    </p:spTree>
    <p:extLst>
      <p:ext uri="{BB962C8B-B14F-4D97-AF65-F5344CB8AC3E}">
        <p14:creationId xmlns:p14="http://schemas.microsoft.com/office/powerpoint/2010/main" val="39606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 El paper de l’ARN</a:t>
            </a:r>
          </a:p>
        </p:txBody>
      </p:sp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468313" y="1557338"/>
            <a:ext cx="78486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000" b="1"/>
              <a:t>L’ARN té moltes funcions diferents:</a:t>
            </a:r>
          </a:p>
          <a:p>
            <a:pPr eaLnBrk="1" hangingPunct="1"/>
            <a:endParaRPr lang="es-ES" sz="2000" b="1"/>
          </a:p>
          <a:p>
            <a:pPr eaLnBrk="1" hangingPunct="1"/>
            <a:r>
              <a:rPr lang="es-ES" sz="2000" b="1"/>
              <a:t>ARNm, ARNt, ARNr</a:t>
            </a:r>
          </a:p>
          <a:p>
            <a:pPr eaLnBrk="1" hangingPunct="1"/>
            <a:endParaRPr lang="es-ES" sz="2000" b="1"/>
          </a:p>
          <a:p>
            <a:pPr eaLnBrk="1" hangingPunct="1">
              <a:buFont typeface="Arial" pitchFamily="34" charset="0"/>
              <a:buChar char="•"/>
            </a:pPr>
            <a:r>
              <a:rPr lang="es-ES" sz="2000" b="1"/>
              <a:t> Ajuden </a:t>
            </a:r>
            <a:r>
              <a:rPr lang="es-ES" sz="2000" b="1">
                <a:solidFill>
                  <a:srgbClr val="FF0000"/>
                </a:solidFill>
              </a:rPr>
              <a:t>a regular </a:t>
            </a:r>
            <a:r>
              <a:rPr lang="es-ES" sz="2000" b="1"/>
              <a:t>quins gens s’han de transcriure en determinats moments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000" b="1"/>
              <a:t> </a:t>
            </a:r>
            <a:r>
              <a:rPr lang="es-ES" sz="2000" b="1">
                <a:solidFill>
                  <a:srgbClr val="FF0000"/>
                </a:solidFill>
              </a:rPr>
              <a:t>Processen</a:t>
            </a:r>
            <a:r>
              <a:rPr lang="es-ES" sz="2000" b="1"/>
              <a:t> l’ARNm abans de la traducció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000" b="1"/>
              <a:t> </a:t>
            </a:r>
            <a:r>
              <a:rPr lang="es-ES" sz="2000" b="1">
                <a:solidFill>
                  <a:srgbClr val="FF0000"/>
                </a:solidFill>
              </a:rPr>
              <a:t>Transporten</a:t>
            </a:r>
            <a:r>
              <a:rPr lang="es-ES" sz="2000" b="1"/>
              <a:t> els aminoàcids necessaris per formar proteïnes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000" b="1"/>
              <a:t> Actúen com  a</a:t>
            </a:r>
            <a:r>
              <a:rPr lang="es-ES" sz="2000" b="1">
                <a:solidFill>
                  <a:srgbClr val="FF0000"/>
                </a:solidFill>
              </a:rPr>
              <a:t> enzims </a:t>
            </a:r>
            <a:r>
              <a:rPr lang="es-ES" sz="2000" b="1"/>
              <a:t>en la formació d’enllaços peptídics en la traducció</a:t>
            </a:r>
          </a:p>
          <a:p>
            <a:pPr eaLnBrk="1" hangingPunct="1">
              <a:buFont typeface="Arial" pitchFamily="34" charset="0"/>
              <a:buChar char="•"/>
            </a:pPr>
            <a:endParaRPr lang="es-ES" sz="2000" b="1"/>
          </a:p>
          <a:p>
            <a:pPr eaLnBrk="1" hangingPunct="1">
              <a:buFont typeface="Arial" pitchFamily="34" charset="0"/>
              <a:buChar char="•"/>
            </a:pPr>
            <a:r>
              <a:rPr lang="es-ES" sz="2000" b="1"/>
              <a:t> En contra del que diu el dogma central de la genètica </a:t>
            </a:r>
            <a:r>
              <a:rPr lang="es-ES" sz="2000" b="1">
                <a:solidFill>
                  <a:srgbClr val="FF0000"/>
                </a:solidFill>
              </a:rPr>
              <a:t>l’ARN pot codificar ADN (telòmers)</a:t>
            </a:r>
          </a:p>
        </p:txBody>
      </p:sp>
    </p:spTree>
    <p:extLst>
      <p:ext uri="{BB962C8B-B14F-4D97-AF65-F5344CB8AC3E}">
        <p14:creationId xmlns:p14="http://schemas.microsoft.com/office/powerpoint/2010/main" val="26061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Transcripció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79930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000" b="1"/>
              <a:t> La transcripció té tres fases:</a:t>
            </a:r>
          </a:p>
          <a:p>
            <a:pPr eaLnBrk="1" hangingPunct="1">
              <a:spcBef>
                <a:spcPct val="50000"/>
              </a:spcBef>
            </a:pPr>
            <a:endParaRPr lang="es-ES" sz="2000" b="1"/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s-ES" sz="2000" b="1"/>
              <a:t> Iniciació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s-ES" sz="2000" b="1"/>
              <a:t> Elongació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s-ES" sz="2000" b="1"/>
              <a:t> Acabament</a:t>
            </a:r>
          </a:p>
          <a:p>
            <a:pPr eaLnBrk="1" hangingPunct="1">
              <a:spcBef>
                <a:spcPct val="50000"/>
              </a:spcBef>
            </a:pPr>
            <a:r>
              <a:rPr lang="es-ES" sz="2000" b="1"/>
              <a:t>	</a:t>
            </a:r>
          </a:p>
          <a:p>
            <a:pPr eaLnBrk="1" hangingPunct="1">
              <a:spcBef>
                <a:spcPct val="50000"/>
              </a:spcBef>
            </a:pPr>
            <a:endParaRPr lang="es-ES" sz="2000" b="1"/>
          </a:p>
          <a:p>
            <a:pPr eaLnBrk="1" hangingPunct="1">
              <a:spcBef>
                <a:spcPct val="50000"/>
              </a:spcBef>
            </a:pPr>
            <a:endParaRPr lang="es-ES" sz="2000" b="1"/>
          </a:p>
          <a:p>
            <a:pPr eaLnBrk="1" hangingPunct="1">
              <a:spcBef>
                <a:spcPct val="50000"/>
              </a:spcBef>
            </a:pPr>
            <a:endParaRPr lang="es-ES" sz="2000" b="1"/>
          </a:p>
          <a:p>
            <a:pPr eaLnBrk="1" hangingPunct="1">
              <a:spcBef>
                <a:spcPct val="50000"/>
              </a:spcBef>
            </a:pPr>
            <a:endParaRPr lang="es-ES" sz="2000" b="1" i="1"/>
          </a:p>
        </p:txBody>
      </p:sp>
    </p:spTree>
    <p:extLst>
      <p:ext uri="{BB962C8B-B14F-4D97-AF65-F5344CB8AC3E}">
        <p14:creationId xmlns:p14="http://schemas.microsoft.com/office/powerpoint/2010/main" val="29496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951038"/>
            <a:ext cx="846931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17-7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12838" y="1951038"/>
            <a:ext cx="1955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Promoter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317875" y="1943100"/>
            <a:ext cx="3606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Transcription unit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39750" y="4243388"/>
            <a:ext cx="30876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RNA polymerase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1944688" y="2409825"/>
            <a:ext cx="0" cy="804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987550" y="3844925"/>
            <a:ext cx="0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555875" y="3760788"/>
            <a:ext cx="1979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Start point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695825" y="3529013"/>
            <a:ext cx="830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DNA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98475" y="2967038"/>
            <a:ext cx="331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5</a:t>
            </a:r>
            <a:r>
              <a:rPr lang="en-US" sz="3000" b="1">
                <a:latin typeface="Symbol" pitchFamily="18" charset="2"/>
              </a:rPr>
              <a:t>¢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98475" y="3336925"/>
            <a:ext cx="331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3</a:t>
            </a:r>
            <a:r>
              <a:rPr lang="en-US" sz="3000" b="1">
                <a:latin typeface="Symbol" pitchFamily="18" charset="2"/>
              </a:rPr>
              <a:t>¢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8486775" y="2967038"/>
            <a:ext cx="331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3</a:t>
            </a:r>
            <a:r>
              <a:rPr lang="en-US" sz="3000" b="1">
                <a:latin typeface="Symbol" pitchFamily="18" charset="2"/>
              </a:rPr>
              <a:t>¢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8486775" y="3336925"/>
            <a:ext cx="331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b="1"/>
              <a:t>5</a:t>
            </a:r>
            <a:r>
              <a:rPr lang="en-US" sz="3000" b="1">
                <a:latin typeface="Symbol" pitchFamily="18" charset="2"/>
              </a:rPr>
              <a:t>¢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146300" y="3557588"/>
            <a:ext cx="3698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2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22250"/>
            <a:ext cx="7426325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17-7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38288" y="203200"/>
            <a:ext cx="17399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Promoter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14413" y="1081088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5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14413" y="1403350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3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932738" y="1092200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3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932738" y="1398588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5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932738" y="4487863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3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932738" y="4794250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5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030288" y="4487863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5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046163" y="4794250"/>
            <a:ext cx="331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3</a:t>
            </a:r>
            <a:r>
              <a:rPr lang="en-US" sz="2600" b="1">
                <a:latin typeface="Symbol" pitchFamily="18" charset="2"/>
              </a:rPr>
              <a:t>¢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462338" y="203200"/>
            <a:ext cx="3000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Transcription unit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643438" y="1552575"/>
            <a:ext cx="7889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DNA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030788" y="2527300"/>
            <a:ext cx="14192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Initiation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792413" y="1768475"/>
            <a:ext cx="173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Start point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052513" y="2182813"/>
            <a:ext cx="28019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RNA polymerase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143000" y="5534025"/>
            <a:ext cx="1574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Unwound</a:t>
            </a:r>
          </a:p>
          <a:p>
            <a:r>
              <a:rPr lang="en-US" sz="2600" b="1"/>
              <a:t>DNA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1839913" y="5045075"/>
            <a:ext cx="258762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2600325" y="4906963"/>
            <a:ext cx="250825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909888" y="5238750"/>
            <a:ext cx="122872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RNA</a:t>
            </a:r>
          </a:p>
          <a:p>
            <a:r>
              <a:rPr lang="en-US" sz="2600" b="1"/>
              <a:t>tran-</a:t>
            </a:r>
          </a:p>
          <a:p>
            <a:r>
              <a:rPr lang="en-US" sz="2600" b="1"/>
              <a:t>script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967163" y="5162550"/>
            <a:ext cx="2870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600" b="1"/>
              <a:t>Template strand</a:t>
            </a:r>
          </a:p>
          <a:p>
            <a:r>
              <a:rPr lang="en-US" sz="2600" b="1"/>
              <a:t>of DNA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4829175" y="4959350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20" name="AutoShape 24"/>
          <p:cNvSpPr>
            <a:spLocks/>
          </p:cNvSpPr>
          <p:nvPr/>
        </p:nvSpPr>
        <p:spPr bwMode="auto">
          <a:xfrm rot="-5400000">
            <a:off x="4692650" y="-1625600"/>
            <a:ext cx="327025" cy="4854575"/>
          </a:xfrm>
          <a:prstGeom prst="rightBrace">
            <a:avLst>
              <a:gd name="adj1" fmla="val 43641"/>
              <a:gd name="adj2" fmla="val 4761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430463" y="965200"/>
            <a:ext cx="0" cy="300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7281863" y="965200"/>
            <a:ext cx="0" cy="300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435225" y="1601788"/>
            <a:ext cx="300038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1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22250"/>
            <a:ext cx="50673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17-7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1900" y="227013"/>
            <a:ext cx="10287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Promoter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08213" y="7572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01863" y="946150"/>
            <a:ext cx="238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632200" y="227013"/>
            <a:ext cx="19843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Transcription unit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316663" y="7572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310313" y="939800"/>
            <a:ext cx="238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5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360863" y="1035050"/>
            <a:ext cx="5016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DNA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255963" y="1162050"/>
            <a:ext cx="12128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Start point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201863" y="1409700"/>
            <a:ext cx="16827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RNA polymerase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952750" y="4699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971800" y="120650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595813" y="1619250"/>
            <a:ext cx="9779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Initiation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6316663" y="27892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6310313" y="2971800"/>
            <a:ext cx="238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5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214563" y="27892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208213" y="2978150"/>
            <a:ext cx="238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259013" y="34036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Unwound</a:t>
            </a:r>
          </a:p>
          <a:p>
            <a:r>
              <a:rPr lang="en-US" sz="1600" b="1"/>
              <a:t>DNA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2711450" y="3124200"/>
            <a:ext cx="1333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3149600" y="3035300"/>
            <a:ext cx="1460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332163" y="3225800"/>
            <a:ext cx="622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RNA</a:t>
            </a:r>
          </a:p>
          <a:p>
            <a:r>
              <a:rPr lang="en-US" sz="1600" b="1"/>
              <a:t>tran-</a:t>
            </a:r>
          </a:p>
          <a:p>
            <a:r>
              <a:rPr lang="en-US" sz="1600" b="1"/>
              <a:t>script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954463" y="3181350"/>
            <a:ext cx="15557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Template strand</a:t>
            </a:r>
          </a:p>
          <a:p>
            <a:r>
              <a:rPr lang="en-US" sz="1600" b="1"/>
              <a:t>of DNA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4476750" y="306705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595813" y="3873500"/>
            <a:ext cx="1143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Elongation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2824163" y="4572000"/>
            <a:ext cx="984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Rewound</a:t>
            </a:r>
          </a:p>
          <a:p>
            <a:r>
              <a:rPr lang="en-US" sz="1600" b="1"/>
              <a:t>DNA</a:t>
            </a: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H="1" flipV="1">
            <a:off x="3162300" y="5054600"/>
            <a:ext cx="1778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6316663" y="51895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310313" y="5372100"/>
            <a:ext cx="238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5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2214563" y="51895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208213" y="5378450"/>
            <a:ext cx="238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4849813" y="52657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3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2830513" y="5519738"/>
            <a:ext cx="204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5</a:t>
            </a:r>
            <a:r>
              <a:rPr lang="en-US" sz="1600" b="1">
                <a:latin typeface="Symbol" pitchFamily="18" charset="2"/>
              </a:rPr>
              <a:t>¢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2836863" y="5943600"/>
            <a:ext cx="9842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/>
              <a:t>RNA</a:t>
            </a:r>
          </a:p>
          <a:p>
            <a:r>
              <a:rPr lang="en-US" sz="1600" b="1"/>
              <a:t>transcript</a:t>
            </a:r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V="1">
            <a:off x="3111500" y="56451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7" name="AutoShape 37"/>
          <p:cNvSpPr>
            <a:spLocks/>
          </p:cNvSpPr>
          <p:nvPr/>
        </p:nvSpPr>
        <p:spPr bwMode="auto">
          <a:xfrm rot="-5400000">
            <a:off x="4409281" y="-843755"/>
            <a:ext cx="168275" cy="2906712"/>
          </a:xfrm>
          <a:prstGeom prst="rightBrace">
            <a:avLst>
              <a:gd name="adj1" fmla="val 40545"/>
              <a:gd name="adj2" fmla="val 4734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3041650" y="695325"/>
            <a:ext cx="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5946775" y="695325"/>
            <a:ext cx="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3043238" y="1074738"/>
            <a:ext cx="169862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2250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17-7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432050" y="241300"/>
            <a:ext cx="7191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Promoter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19325" y="771525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12975" y="636588"/>
            <a:ext cx="2381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endParaRPr lang="en-US" sz="1200" b="1">
              <a:latin typeface="Symbol" pitchFamily="18" charset="2"/>
            </a:endParaRPr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 rot="-5400000">
            <a:off x="3824288" y="-542925"/>
            <a:ext cx="168275" cy="2143125"/>
          </a:xfrm>
          <a:prstGeom prst="rightBrace">
            <a:avLst>
              <a:gd name="adj1" fmla="val 29894"/>
              <a:gd name="adj2" fmla="val 4734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265488" y="241300"/>
            <a:ext cx="1336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Transcription unit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836863" y="614363"/>
            <a:ext cx="0" cy="10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979988" y="614363"/>
            <a:ext cx="0" cy="10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814763" y="839788"/>
            <a:ext cx="4016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DNA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987800" y="1271588"/>
            <a:ext cx="7064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</a:rPr>
              <a:t>Iniciació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203450" y="1117600"/>
            <a:ext cx="12700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RNA polymerase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994025" y="933450"/>
            <a:ext cx="8255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Start point</a:t>
            </a: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2768600" y="42703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2789238" y="987425"/>
            <a:ext cx="0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490913" y="2425700"/>
            <a:ext cx="1181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Template strand</a:t>
            </a:r>
          </a:p>
          <a:p>
            <a:r>
              <a:rPr lang="en-US" sz="1200" b="1"/>
              <a:t>of DNA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898900" y="2344738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043238" y="2454275"/>
            <a:ext cx="469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RNA</a:t>
            </a:r>
          </a:p>
          <a:p>
            <a:r>
              <a:rPr lang="en-US" sz="1200" b="1"/>
              <a:t>tran-</a:t>
            </a:r>
          </a:p>
          <a:p>
            <a:r>
              <a:rPr lang="en-US" sz="1200" b="1"/>
              <a:t>script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2921000" y="2328863"/>
            <a:ext cx="96838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V="1">
            <a:off x="2590800" y="2392363"/>
            <a:ext cx="106363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254250" y="2590800"/>
            <a:ext cx="7445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Unwound</a:t>
            </a:r>
          </a:p>
          <a:p>
            <a:r>
              <a:rPr lang="en-US" sz="1200" b="1"/>
              <a:t>DNA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995738" y="2924175"/>
            <a:ext cx="828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</a:rPr>
              <a:t> Allargament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2219325" y="227330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2219325" y="403860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5260975" y="771525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5254625" y="636588"/>
            <a:ext cx="23812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endParaRPr lang="en-US" sz="1200" b="1">
              <a:latin typeface="Symbol" pitchFamily="18" charset="2"/>
            </a:endParaRP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5260975" y="2268538"/>
            <a:ext cx="2047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5260975" y="403860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219325" y="568325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5260975" y="568325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671763" y="3451225"/>
            <a:ext cx="746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Rewound</a:t>
            </a:r>
          </a:p>
          <a:p>
            <a:r>
              <a:rPr lang="en-US" sz="1200" b="1"/>
              <a:t>DNA</a:t>
            </a:r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2913063" y="3814763"/>
            <a:ext cx="1428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2219325" y="213360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5260975" y="2136775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5260975" y="3916363"/>
            <a:ext cx="2047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2219325" y="3908425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4179888" y="3968750"/>
            <a:ext cx="2047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2686050" y="4148138"/>
            <a:ext cx="2047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2667000" y="4470400"/>
            <a:ext cx="7461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RNA</a:t>
            </a:r>
          </a:p>
          <a:p>
            <a:r>
              <a:rPr lang="en-US" sz="1200" b="1"/>
              <a:t>transcript</a:t>
            </a:r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 flipH="1">
            <a:off x="2900363" y="4241800"/>
            <a:ext cx="160337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4000500" y="4706938"/>
            <a:ext cx="9302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>
                <a:solidFill>
                  <a:srgbClr val="FF0000"/>
                </a:solidFill>
              </a:rPr>
              <a:t>Acabament</a:t>
            </a: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260975" y="554990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2219325" y="5549900"/>
            <a:ext cx="2047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2709863" y="5845175"/>
            <a:ext cx="2047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5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5021263" y="5846763"/>
            <a:ext cx="2047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3</a:t>
            </a:r>
            <a:r>
              <a:rPr lang="en-US" sz="1200" b="1">
                <a:latin typeface="Symbol" pitchFamily="18" charset="2"/>
              </a:rPr>
              <a:t>¢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3024188" y="5964238"/>
            <a:ext cx="19589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/>
              <a:t>Completed RNA transcript</a:t>
            </a:r>
          </a:p>
        </p:txBody>
      </p:sp>
      <p:sp>
        <p:nvSpPr>
          <p:cNvPr id="31792" name="Line 48"/>
          <p:cNvSpPr>
            <a:spLocks noChangeShapeType="1"/>
          </p:cNvSpPr>
          <p:nvPr/>
        </p:nvSpPr>
        <p:spPr bwMode="auto">
          <a:xfrm>
            <a:off x="2840038" y="868363"/>
            <a:ext cx="13970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5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22250"/>
            <a:ext cx="63039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17-7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025650" y="393700"/>
            <a:ext cx="9794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Elongation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19600" y="508000"/>
            <a:ext cx="11953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Non-template</a:t>
            </a:r>
          </a:p>
          <a:p>
            <a:r>
              <a:rPr lang="en-US" sz="1300" b="1"/>
              <a:t>strand of DNA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530600" y="1365250"/>
            <a:ext cx="11953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RNA</a:t>
            </a:r>
          </a:p>
          <a:p>
            <a:r>
              <a:rPr lang="en-US" sz="1300" b="1"/>
              <a:t>polymerase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784850" y="990600"/>
            <a:ext cx="14303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RNA nucleotides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902200" y="908050"/>
            <a:ext cx="666750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883150" y="3016250"/>
            <a:ext cx="23495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340350" y="1193800"/>
            <a:ext cx="1066800" cy="184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6407150" y="1187450"/>
            <a:ext cx="285750" cy="124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5721350" y="1181100"/>
            <a:ext cx="685800" cy="171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595813" y="2835275"/>
            <a:ext cx="52228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3</a:t>
            </a:r>
            <a:r>
              <a:rPr lang="en-US" sz="1300" b="1">
                <a:latin typeface="Symbol" pitchFamily="18" charset="2"/>
              </a:rPr>
              <a:t>¢</a:t>
            </a:r>
            <a:r>
              <a:rPr lang="en-US" sz="1300" b="1"/>
              <a:t> end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600200" y="2605088"/>
            <a:ext cx="1984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3</a:t>
            </a:r>
            <a:r>
              <a:rPr lang="en-US" sz="1300" b="1">
                <a:latin typeface="Symbol" pitchFamily="18" charset="2"/>
              </a:rPr>
              <a:t>¢</a:t>
            </a:r>
            <a:endParaRPr lang="en-US" sz="1300" b="1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600200" y="3678238"/>
            <a:ext cx="1984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5</a:t>
            </a:r>
            <a:r>
              <a:rPr lang="en-US" sz="1300" b="1">
                <a:latin typeface="Symbol" pitchFamily="18" charset="2"/>
              </a:rPr>
              <a:t>¢</a:t>
            </a:r>
            <a:endParaRPr lang="en-US" sz="1300" b="1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600200" y="4889500"/>
            <a:ext cx="1984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5</a:t>
            </a:r>
            <a:r>
              <a:rPr lang="en-US" sz="1300" b="1">
                <a:latin typeface="Symbol" pitchFamily="18" charset="2"/>
              </a:rPr>
              <a:t>¢</a:t>
            </a:r>
            <a:endParaRPr lang="en-US" sz="1300" b="1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436813" y="5870575"/>
            <a:ext cx="9794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Newly made</a:t>
            </a:r>
          </a:p>
          <a:p>
            <a:r>
              <a:rPr lang="en-US" sz="1300" b="1"/>
              <a:t>RNA</a:t>
            </a: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2039938" y="5554663"/>
            <a:ext cx="339725" cy="414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6105525" y="5149850"/>
            <a:ext cx="1385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Template</a:t>
            </a:r>
          </a:p>
          <a:p>
            <a:r>
              <a:rPr lang="en-US" sz="1300" b="1"/>
              <a:t>strand of DNA</a:t>
            </a: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5884863" y="4368800"/>
            <a:ext cx="592137" cy="754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3576638" y="4859338"/>
            <a:ext cx="2276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Direction of transcription</a:t>
            </a:r>
          </a:p>
          <a:p>
            <a:r>
              <a:rPr lang="en-US" sz="1300" b="1"/>
              <a:t>(“downstream”)</a:t>
            </a:r>
          </a:p>
        </p:txBody>
      </p:sp>
    </p:spTree>
    <p:extLst>
      <p:ext uri="{BB962C8B-B14F-4D97-AF65-F5344CB8AC3E}">
        <p14:creationId xmlns:p14="http://schemas.microsoft.com/office/powerpoint/2010/main" val="22565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La transcripció als eucariotes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27013"/>
            <a:ext cx="5548313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17-8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367088" y="403225"/>
            <a:ext cx="603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Promoter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097088" y="765175"/>
            <a:ext cx="1333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5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097088" y="904875"/>
            <a:ext cx="1333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3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473700" y="765175"/>
            <a:ext cx="1333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3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5473700" y="904875"/>
            <a:ext cx="1333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5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2954338" y="1068388"/>
            <a:ext cx="6032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TATA box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3870325" y="1127125"/>
            <a:ext cx="73818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Start point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2809875" y="2033588"/>
            <a:ext cx="8445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Transcription</a:t>
            </a:r>
          </a:p>
          <a:p>
            <a:r>
              <a:rPr lang="en-US" sz="1100" b="1"/>
              <a:t>factors</a:t>
            </a:r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 flipH="1" flipV="1">
            <a:off x="3170238" y="2354263"/>
            <a:ext cx="6350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>
            <a:off x="3170238" y="2349500"/>
            <a:ext cx="296862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2097088" y="278923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5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2097088" y="292893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3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32" name="Text Box 18"/>
          <p:cNvSpPr txBox="1">
            <a:spLocks noChangeArrowheads="1"/>
          </p:cNvSpPr>
          <p:nvPr/>
        </p:nvSpPr>
        <p:spPr bwMode="auto">
          <a:xfrm>
            <a:off x="5473700" y="278923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3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33" name="Text Box 19"/>
          <p:cNvSpPr txBox="1">
            <a:spLocks noChangeArrowheads="1"/>
          </p:cNvSpPr>
          <p:nvPr/>
        </p:nvSpPr>
        <p:spPr bwMode="auto">
          <a:xfrm>
            <a:off x="5473700" y="292893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5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34" name="Text Box 20"/>
          <p:cNvSpPr txBox="1">
            <a:spLocks noChangeArrowheads="1"/>
          </p:cNvSpPr>
          <p:nvPr/>
        </p:nvSpPr>
        <p:spPr bwMode="auto">
          <a:xfrm>
            <a:off x="4149725" y="1487488"/>
            <a:ext cx="1333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Several transcription</a:t>
            </a:r>
          </a:p>
          <a:p>
            <a:r>
              <a:rPr lang="en-US" sz="1100" b="1"/>
              <a:t>factors</a:t>
            </a:r>
          </a:p>
        </p:txBody>
      </p:sp>
      <p:sp>
        <p:nvSpPr>
          <p:cNvPr id="34835" name="Text Box 21"/>
          <p:cNvSpPr txBox="1">
            <a:spLocks noChangeArrowheads="1"/>
          </p:cNvSpPr>
          <p:nvPr/>
        </p:nvSpPr>
        <p:spPr bwMode="auto">
          <a:xfrm>
            <a:off x="4162425" y="323373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Additional transcription</a:t>
            </a:r>
          </a:p>
          <a:p>
            <a:r>
              <a:rPr lang="en-US" sz="1100" b="1"/>
              <a:t>factors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2225675" y="4668838"/>
            <a:ext cx="1187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RNA polymerase II</a:t>
            </a:r>
          </a:p>
        </p:txBody>
      </p:sp>
      <p:sp>
        <p:nvSpPr>
          <p:cNvPr id="34837" name="Line 23"/>
          <p:cNvSpPr>
            <a:spLocks noChangeShapeType="1"/>
          </p:cNvSpPr>
          <p:nvPr/>
        </p:nvSpPr>
        <p:spPr bwMode="auto">
          <a:xfrm>
            <a:off x="2768600" y="4851400"/>
            <a:ext cx="34290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38" name="Text Box 24"/>
          <p:cNvSpPr txBox="1">
            <a:spLocks noChangeArrowheads="1"/>
          </p:cNvSpPr>
          <p:nvPr/>
        </p:nvSpPr>
        <p:spPr bwMode="auto">
          <a:xfrm>
            <a:off x="4273550" y="4770438"/>
            <a:ext cx="14351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Transcription factors</a:t>
            </a:r>
          </a:p>
        </p:txBody>
      </p:sp>
      <p:sp>
        <p:nvSpPr>
          <p:cNvPr id="34839" name="Line 25"/>
          <p:cNvSpPr>
            <a:spLocks noChangeShapeType="1"/>
          </p:cNvSpPr>
          <p:nvPr/>
        </p:nvSpPr>
        <p:spPr bwMode="auto">
          <a:xfrm flipV="1">
            <a:off x="3848100" y="4973638"/>
            <a:ext cx="762000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40" name="Line 26"/>
          <p:cNvSpPr>
            <a:spLocks noChangeShapeType="1"/>
          </p:cNvSpPr>
          <p:nvPr/>
        </p:nvSpPr>
        <p:spPr bwMode="auto">
          <a:xfrm flipH="1">
            <a:off x="4584700" y="4973638"/>
            <a:ext cx="2540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41" name="Text Box 27"/>
          <p:cNvSpPr txBox="1">
            <a:spLocks noChangeArrowheads="1"/>
          </p:cNvSpPr>
          <p:nvPr/>
        </p:nvSpPr>
        <p:spPr bwMode="auto">
          <a:xfrm>
            <a:off x="4498975" y="5740400"/>
            <a:ext cx="95726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RNA transcript</a:t>
            </a:r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>
            <a:off x="4297363" y="5507038"/>
            <a:ext cx="147637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43" name="Text Box 29"/>
          <p:cNvSpPr txBox="1">
            <a:spLocks noChangeArrowheads="1"/>
          </p:cNvSpPr>
          <p:nvPr/>
        </p:nvSpPr>
        <p:spPr bwMode="auto">
          <a:xfrm>
            <a:off x="2097088" y="533558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5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44" name="Text Box 30"/>
          <p:cNvSpPr txBox="1">
            <a:spLocks noChangeArrowheads="1"/>
          </p:cNvSpPr>
          <p:nvPr/>
        </p:nvSpPr>
        <p:spPr bwMode="auto">
          <a:xfrm>
            <a:off x="2097088" y="547528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3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45" name="Text Box 31"/>
          <p:cNvSpPr txBox="1">
            <a:spLocks noChangeArrowheads="1"/>
          </p:cNvSpPr>
          <p:nvPr/>
        </p:nvSpPr>
        <p:spPr bwMode="auto">
          <a:xfrm>
            <a:off x="5473700" y="533558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3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46" name="Text Box 32"/>
          <p:cNvSpPr txBox="1">
            <a:spLocks noChangeArrowheads="1"/>
          </p:cNvSpPr>
          <p:nvPr/>
        </p:nvSpPr>
        <p:spPr bwMode="auto">
          <a:xfrm>
            <a:off x="5473700" y="547528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5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47" name="Text Box 33"/>
          <p:cNvSpPr txBox="1">
            <a:spLocks noChangeArrowheads="1"/>
          </p:cNvSpPr>
          <p:nvPr/>
        </p:nvSpPr>
        <p:spPr bwMode="auto">
          <a:xfrm>
            <a:off x="4057650" y="5456238"/>
            <a:ext cx="1333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5</a:t>
            </a:r>
            <a:r>
              <a:rPr lang="en-US" sz="1100" b="1">
                <a:latin typeface="Symbol" pitchFamily="18" charset="2"/>
              </a:rPr>
              <a:t>¢</a:t>
            </a:r>
            <a:endParaRPr lang="en-US" sz="1100" b="1"/>
          </a:p>
        </p:txBody>
      </p:sp>
      <p:sp>
        <p:nvSpPr>
          <p:cNvPr id="34848" name="Text Box 34"/>
          <p:cNvSpPr txBox="1">
            <a:spLocks noChangeArrowheads="1"/>
          </p:cNvSpPr>
          <p:nvPr/>
        </p:nvSpPr>
        <p:spPr bwMode="auto">
          <a:xfrm>
            <a:off x="2867025" y="6122988"/>
            <a:ext cx="19748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Transcription initiation complex</a:t>
            </a:r>
          </a:p>
        </p:txBody>
      </p:sp>
      <p:sp>
        <p:nvSpPr>
          <p:cNvPr id="34849" name="AutoShape 35"/>
          <p:cNvSpPr>
            <a:spLocks/>
          </p:cNvSpPr>
          <p:nvPr/>
        </p:nvSpPr>
        <p:spPr bwMode="auto">
          <a:xfrm rot="-5411609">
            <a:off x="3568701" y="-38100"/>
            <a:ext cx="152400" cy="1343025"/>
          </a:xfrm>
          <a:prstGeom prst="rightBrace">
            <a:avLst>
              <a:gd name="adj1" fmla="val 459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50" name="Text Box 36"/>
          <p:cNvSpPr txBox="1">
            <a:spLocks noChangeArrowheads="1"/>
          </p:cNvSpPr>
          <p:nvPr/>
        </p:nvSpPr>
        <p:spPr bwMode="auto">
          <a:xfrm>
            <a:off x="4149725" y="327025"/>
            <a:ext cx="1333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Eukaryotic promoters</a:t>
            </a:r>
          </a:p>
        </p:txBody>
      </p:sp>
      <p:sp>
        <p:nvSpPr>
          <p:cNvPr id="34851" name="Text Box 37"/>
          <p:cNvSpPr txBox="1">
            <a:spLocks noChangeArrowheads="1"/>
          </p:cNvSpPr>
          <p:nvPr/>
        </p:nvSpPr>
        <p:spPr bwMode="auto">
          <a:xfrm>
            <a:off x="4765675" y="1127125"/>
            <a:ext cx="738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100" b="1"/>
              <a:t>Template</a:t>
            </a:r>
          </a:p>
          <a:p>
            <a:r>
              <a:rPr lang="en-US" sz="1100" b="1"/>
              <a:t>DNA strand</a:t>
            </a:r>
          </a:p>
        </p:txBody>
      </p:sp>
      <p:sp>
        <p:nvSpPr>
          <p:cNvPr id="34852" name="Line 38"/>
          <p:cNvSpPr>
            <a:spLocks noChangeShapeType="1"/>
          </p:cNvSpPr>
          <p:nvPr/>
        </p:nvSpPr>
        <p:spPr bwMode="auto">
          <a:xfrm>
            <a:off x="5067300" y="1016000"/>
            <a:ext cx="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4853" name="Line 39"/>
          <p:cNvSpPr>
            <a:spLocks noChangeShapeType="1"/>
          </p:cNvSpPr>
          <p:nvPr/>
        </p:nvSpPr>
        <p:spPr bwMode="auto">
          <a:xfrm>
            <a:off x="4186238" y="101600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8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412776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RNA </a:t>
            </a:r>
            <a:r>
              <a:rPr lang="en-US" sz="2400" b="1" dirty="0" err="1" smtClean="0"/>
              <a:t>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trobar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nucli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al </a:t>
            </a:r>
            <a:r>
              <a:rPr lang="en-US" sz="2400" b="1" dirty="0" err="1" smtClean="0"/>
              <a:t>citoplasma</a:t>
            </a:r>
            <a:endParaRPr lang="en-US" sz="2400" b="1" dirty="0" smtClean="0"/>
          </a:p>
          <a:p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La </a:t>
            </a:r>
            <a:r>
              <a:rPr lang="en-US" sz="2400" b="1" dirty="0" err="1" smtClean="0"/>
              <a:t>concentració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d’ARN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estava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relacionada</a:t>
            </a:r>
            <a:r>
              <a:rPr lang="en-US" sz="2400" b="1" dirty="0" smtClean="0"/>
              <a:t> en la de </a:t>
            </a:r>
            <a:r>
              <a:rPr lang="en-US" sz="2400" b="1" dirty="0" err="1" smtClean="0"/>
              <a:t>proteïnes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/>
              <a:t>Tractaments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amb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ribonucleasa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romp </a:t>
            </a:r>
            <a:r>
              <a:rPr lang="en-US" sz="2400" b="1" dirty="0" err="1" smtClean="0"/>
              <a:t>l’ARN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la </a:t>
            </a:r>
            <a:r>
              <a:rPr lang="en-US" sz="2400" b="1" dirty="0" err="1" smtClean="0"/>
              <a:t>sínetsi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proteïnes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baixi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dirty="0"/>
              <a:t>UD IV. GENÈTICA. IV. 3. </a:t>
            </a:r>
            <a:r>
              <a:rPr lang="ca-ES" dirty="0"/>
              <a:t>Dels gens a les proteïnes</a:t>
            </a:r>
            <a:endParaRPr lang="es-ES" dirty="0"/>
          </a:p>
          <a:p>
            <a:pPr eaLnBrk="1" hangingPunct="1"/>
            <a:r>
              <a:rPr lang="es-ES" i="1" dirty="0" err="1"/>
              <a:t>Transcripció</a:t>
            </a:r>
            <a:r>
              <a:rPr lang="es-ES" i="1" dirty="0"/>
              <a:t> i </a:t>
            </a:r>
            <a:r>
              <a:rPr lang="es-ES" i="1" dirty="0" err="1"/>
              <a:t>traducció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2230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0825" y="309563"/>
            <a:ext cx="8642350" cy="641350"/>
          </a:xfrm>
          <a:prstGeom prst="rect">
            <a:avLst/>
          </a:prstGeom>
          <a:solidFill>
            <a:srgbClr val="A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/>
              <a:t>UD IV. GENÈTICA. IV. 3. </a:t>
            </a:r>
            <a:r>
              <a:rPr lang="ca-ES"/>
              <a:t>Dels gens a les proteïnes</a:t>
            </a:r>
            <a:endParaRPr lang="es-ES"/>
          </a:p>
          <a:p>
            <a:pPr eaLnBrk="1" hangingPunct="1"/>
            <a:r>
              <a:rPr lang="es-ES" i="1"/>
              <a:t>Canvis de l’ARN missatger  en eucariotes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073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Es produeixen canvis en els extrems de l’ARN</a:t>
            </a:r>
          </a:p>
          <a:p>
            <a:pPr eaLnBrk="1" hangingPunct="1">
              <a:spcBef>
                <a:spcPct val="50000"/>
              </a:spcBef>
            </a:pPr>
            <a:endParaRPr lang="es-ES" b="1"/>
          </a:p>
          <a:p>
            <a:pPr eaLnBrk="1" hangingPunct="1">
              <a:spcBef>
                <a:spcPct val="50000"/>
              </a:spcBef>
            </a:pPr>
            <a:r>
              <a:rPr lang="es-ES" b="1"/>
              <a:t>Canvis a la cadena de ARN missatger. S’eliminen les parts que no s’han de llegir: </a:t>
            </a:r>
            <a:r>
              <a:rPr lang="es-ES" b="1" i="1"/>
              <a:t>introns</a:t>
            </a:r>
            <a:r>
              <a:rPr lang="es-ES" b="1"/>
              <a:t> i es deixen les que han de ser traduïdes: </a:t>
            </a:r>
            <a:r>
              <a:rPr lang="es-ES" b="1" i="1"/>
              <a:t>exons</a:t>
            </a:r>
          </a:p>
        </p:txBody>
      </p:sp>
    </p:spTree>
    <p:extLst>
      <p:ext uri="{BB962C8B-B14F-4D97-AF65-F5344CB8AC3E}">
        <p14:creationId xmlns:p14="http://schemas.microsoft.com/office/powerpoint/2010/main" val="41529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17_03GeneticInfoFlow_5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2250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17-3-5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671763" y="8207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720975" y="1500188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4356100" y="733425"/>
            <a:ext cx="311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DNA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4359275" y="1157288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mRNA</a:t>
            </a: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4305300" y="1339850"/>
            <a:ext cx="582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36873" name="Line 11"/>
          <p:cNvSpPr>
            <a:spLocks noChangeShapeType="1"/>
          </p:cNvSpPr>
          <p:nvPr/>
        </p:nvSpPr>
        <p:spPr bwMode="auto">
          <a:xfrm flipV="1">
            <a:off x="4197350" y="1404938"/>
            <a:ext cx="87313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874" name="Text Box 12"/>
          <p:cNvSpPr txBox="1">
            <a:spLocks noChangeArrowheads="1"/>
          </p:cNvSpPr>
          <p:nvPr/>
        </p:nvSpPr>
        <p:spPr bwMode="auto">
          <a:xfrm>
            <a:off x="3905250" y="1752600"/>
            <a:ext cx="66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36875" name="Line 13"/>
          <p:cNvSpPr>
            <a:spLocks noChangeShapeType="1"/>
          </p:cNvSpPr>
          <p:nvPr/>
        </p:nvSpPr>
        <p:spPr bwMode="auto">
          <a:xfrm>
            <a:off x="3797300" y="1755775"/>
            <a:ext cx="74613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876" name="Text Box 14"/>
          <p:cNvSpPr txBox="1">
            <a:spLocks noChangeArrowheads="1"/>
          </p:cNvSpPr>
          <p:nvPr/>
        </p:nvSpPr>
        <p:spPr bwMode="auto">
          <a:xfrm>
            <a:off x="3970338" y="3497263"/>
            <a:ext cx="311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800" b="1"/>
              <a:t>DNA</a:t>
            </a:r>
          </a:p>
        </p:txBody>
      </p:sp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3970338" y="3948113"/>
            <a:ext cx="6635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800" b="1"/>
              <a:t>Pre-mRNA</a:t>
            </a:r>
          </a:p>
        </p:txBody>
      </p:sp>
      <p:sp>
        <p:nvSpPr>
          <p:cNvPr id="36878" name="Text Box 16"/>
          <p:cNvSpPr txBox="1">
            <a:spLocks noChangeArrowheads="1"/>
          </p:cNvSpPr>
          <p:nvPr/>
        </p:nvSpPr>
        <p:spPr bwMode="auto">
          <a:xfrm>
            <a:off x="2384425" y="2287588"/>
            <a:ext cx="1458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Prokaryotic cell</a:t>
            </a:r>
          </a:p>
        </p:txBody>
      </p:sp>
      <p:sp>
        <p:nvSpPr>
          <p:cNvPr id="36879" name="Text Box 17"/>
          <p:cNvSpPr txBox="1">
            <a:spLocks noChangeArrowheads="1"/>
          </p:cNvSpPr>
          <p:nvPr/>
        </p:nvSpPr>
        <p:spPr bwMode="auto">
          <a:xfrm>
            <a:off x="4219575" y="27463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Nuclear</a:t>
            </a:r>
          </a:p>
          <a:p>
            <a:r>
              <a:rPr lang="en-US" sz="900" b="1"/>
              <a:t>envelope</a:t>
            </a:r>
          </a:p>
        </p:txBody>
      </p:sp>
      <p:sp>
        <p:nvSpPr>
          <p:cNvPr id="36880" name="Line 18"/>
          <p:cNvSpPr>
            <a:spLocks noChangeShapeType="1"/>
          </p:cNvSpPr>
          <p:nvPr/>
        </p:nvSpPr>
        <p:spPr bwMode="auto">
          <a:xfrm flipV="1">
            <a:off x="4064000" y="2817813"/>
            <a:ext cx="1238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881" name="Text Box 19"/>
          <p:cNvSpPr txBox="1">
            <a:spLocks noChangeArrowheads="1"/>
          </p:cNvSpPr>
          <p:nvPr/>
        </p:nvSpPr>
        <p:spPr bwMode="auto">
          <a:xfrm>
            <a:off x="3406775" y="4427538"/>
            <a:ext cx="3984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800" b="1"/>
              <a:t>mRNA</a:t>
            </a:r>
          </a:p>
        </p:txBody>
      </p:sp>
      <p:sp>
        <p:nvSpPr>
          <p:cNvPr id="36882" name="Text Box 20"/>
          <p:cNvSpPr txBox="1">
            <a:spLocks noChangeArrowheads="1"/>
          </p:cNvSpPr>
          <p:nvPr/>
        </p:nvSpPr>
        <p:spPr bwMode="auto">
          <a:xfrm>
            <a:off x="2451100" y="5395913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2620963" y="35385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2622550" y="4048125"/>
            <a:ext cx="10271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800" b="1"/>
              <a:t>RNA PROCESSING</a:t>
            </a:r>
          </a:p>
        </p:txBody>
      </p:sp>
      <p:sp>
        <p:nvSpPr>
          <p:cNvPr id="36885" name="Text Box 23"/>
          <p:cNvSpPr txBox="1">
            <a:spLocks noChangeArrowheads="1"/>
          </p:cNvSpPr>
          <p:nvPr/>
        </p:nvSpPr>
        <p:spPr bwMode="auto">
          <a:xfrm>
            <a:off x="4032250" y="5211763"/>
            <a:ext cx="5778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 flipV="1">
            <a:off x="3922713" y="5280025"/>
            <a:ext cx="79375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887" name="Text Box 25"/>
          <p:cNvSpPr txBox="1">
            <a:spLocks noChangeArrowheads="1"/>
          </p:cNvSpPr>
          <p:nvPr/>
        </p:nvSpPr>
        <p:spPr bwMode="auto">
          <a:xfrm>
            <a:off x="3675063" y="5649913"/>
            <a:ext cx="679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36888" name="Line 26"/>
          <p:cNvSpPr>
            <a:spLocks noChangeShapeType="1"/>
          </p:cNvSpPr>
          <p:nvPr/>
        </p:nvSpPr>
        <p:spPr bwMode="auto">
          <a:xfrm>
            <a:off x="3513138" y="5624513"/>
            <a:ext cx="1301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6889" name="Text Box 27"/>
          <p:cNvSpPr txBox="1">
            <a:spLocks noChangeArrowheads="1"/>
          </p:cNvSpPr>
          <p:nvPr/>
        </p:nvSpPr>
        <p:spPr bwMode="auto">
          <a:xfrm>
            <a:off x="2395538" y="6299200"/>
            <a:ext cx="95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900" b="1"/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228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855663"/>
            <a:ext cx="851852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465388" y="3419475"/>
            <a:ext cx="1603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5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2681288" y="3419475"/>
            <a:ext cx="4333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Exon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3240088" y="3419475"/>
            <a:ext cx="496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Intron</a:t>
            </a: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4198938" y="3419475"/>
            <a:ext cx="4333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Exon</a:t>
            </a:r>
          </a:p>
        </p:txBody>
      </p:sp>
      <p:sp>
        <p:nvSpPr>
          <p:cNvPr id="37896" name="Text Box 10"/>
          <p:cNvSpPr txBox="1">
            <a:spLocks noChangeArrowheads="1"/>
          </p:cNvSpPr>
          <p:nvPr/>
        </p:nvSpPr>
        <p:spPr bwMode="auto">
          <a:xfrm>
            <a:off x="5367338" y="3419475"/>
            <a:ext cx="4968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Intron</a:t>
            </a: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6503988" y="3419475"/>
            <a:ext cx="4333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Exon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7234238" y="3419475"/>
            <a:ext cx="1603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3</a:t>
            </a:r>
            <a:r>
              <a:rPr lang="en-US" sz="14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935038" y="3654425"/>
            <a:ext cx="9032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Pre-mRNA</a:t>
            </a:r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2668588" y="3908425"/>
            <a:ext cx="1539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1</a:t>
            </a:r>
          </a:p>
        </p:txBody>
      </p:sp>
      <p:sp>
        <p:nvSpPr>
          <p:cNvPr id="37901" name="Text Box 15"/>
          <p:cNvSpPr txBox="1">
            <a:spLocks noChangeArrowheads="1"/>
          </p:cNvSpPr>
          <p:nvPr/>
        </p:nvSpPr>
        <p:spPr bwMode="auto">
          <a:xfrm>
            <a:off x="3138488" y="3908425"/>
            <a:ext cx="2301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30</a:t>
            </a:r>
          </a:p>
        </p:txBody>
      </p:sp>
      <p:sp>
        <p:nvSpPr>
          <p:cNvPr id="37902" name="Text Box 16"/>
          <p:cNvSpPr txBox="1">
            <a:spLocks noChangeArrowheads="1"/>
          </p:cNvSpPr>
          <p:nvPr/>
        </p:nvSpPr>
        <p:spPr bwMode="auto">
          <a:xfrm>
            <a:off x="3640138" y="3908425"/>
            <a:ext cx="2301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31</a:t>
            </a:r>
          </a:p>
        </p:txBody>
      </p:sp>
      <p:sp>
        <p:nvSpPr>
          <p:cNvPr id="37903" name="Text Box 17"/>
          <p:cNvSpPr txBox="1">
            <a:spLocks noChangeArrowheads="1"/>
          </p:cNvSpPr>
          <p:nvPr/>
        </p:nvSpPr>
        <p:spPr bwMode="auto">
          <a:xfrm>
            <a:off x="4999038" y="3908425"/>
            <a:ext cx="3444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104</a:t>
            </a:r>
          </a:p>
        </p:txBody>
      </p:sp>
      <p:sp>
        <p:nvSpPr>
          <p:cNvPr id="37904" name="Text Box 18"/>
          <p:cNvSpPr txBox="1">
            <a:spLocks noChangeArrowheads="1"/>
          </p:cNvSpPr>
          <p:nvPr/>
        </p:nvSpPr>
        <p:spPr bwMode="auto">
          <a:xfrm>
            <a:off x="5938838" y="3908425"/>
            <a:ext cx="3444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105</a:t>
            </a:r>
          </a:p>
        </p:txBody>
      </p:sp>
      <p:sp>
        <p:nvSpPr>
          <p:cNvPr id="37905" name="Text Box 19"/>
          <p:cNvSpPr txBox="1">
            <a:spLocks noChangeArrowheads="1"/>
          </p:cNvSpPr>
          <p:nvPr/>
        </p:nvSpPr>
        <p:spPr bwMode="auto">
          <a:xfrm>
            <a:off x="6942138" y="3908425"/>
            <a:ext cx="3444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146</a:t>
            </a:r>
          </a:p>
        </p:txBody>
      </p:sp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3729038" y="4403725"/>
            <a:ext cx="7318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300" b="1"/>
              <a:t>Coding</a:t>
            </a:r>
          </a:p>
          <a:p>
            <a:pPr algn="ctr"/>
            <a:r>
              <a:rPr lang="en-US" sz="1300" b="1"/>
              <a:t>segment</a:t>
            </a:r>
          </a:p>
        </p:txBody>
      </p:sp>
      <p:sp>
        <p:nvSpPr>
          <p:cNvPr id="37907" name="Text Box 21"/>
          <p:cNvSpPr txBox="1">
            <a:spLocks noChangeArrowheads="1"/>
          </p:cNvSpPr>
          <p:nvPr/>
        </p:nvSpPr>
        <p:spPr bwMode="auto">
          <a:xfrm>
            <a:off x="5157788" y="4302125"/>
            <a:ext cx="18748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Introns cut out and</a:t>
            </a:r>
          </a:p>
          <a:p>
            <a:r>
              <a:rPr lang="en-US" sz="1300" b="1"/>
              <a:t>exons spliced together</a:t>
            </a:r>
          </a:p>
        </p:txBody>
      </p:sp>
      <p:sp>
        <p:nvSpPr>
          <p:cNvPr id="37908" name="Text Box 22"/>
          <p:cNvSpPr txBox="1">
            <a:spLocks noChangeArrowheads="1"/>
          </p:cNvSpPr>
          <p:nvPr/>
        </p:nvSpPr>
        <p:spPr bwMode="auto">
          <a:xfrm>
            <a:off x="3395663" y="5340350"/>
            <a:ext cx="1539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1</a:t>
            </a:r>
          </a:p>
        </p:txBody>
      </p:sp>
      <p:sp>
        <p:nvSpPr>
          <p:cNvPr id="37909" name="Text Box 23"/>
          <p:cNvSpPr txBox="1">
            <a:spLocks noChangeArrowheads="1"/>
          </p:cNvSpPr>
          <p:nvPr/>
        </p:nvSpPr>
        <p:spPr bwMode="auto">
          <a:xfrm>
            <a:off x="6205538" y="5340350"/>
            <a:ext cx="3397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/>
              <a:t>146</a:t>
            </a:r>
          </a:p>
        </p:txBody>
      </p:sp>
      <p:sp>
        <p:nvSpPr>
          <p:cNvPr id="37910" name="AutoShape 24"/>
          <p:cNvSpPr>
            <a:spLocks/>
          </p:cNvSpPr>
          <p:nvPr/>
        </p:nvSpPr>
        <p:spPr bwMode="auto">
          <a:xfrm rot="-5400000">
            <a:off x="4837113" y="3487738"/>
            <a:ext cx="152400" cy="2882900"/>
          </a:xfrm>
          <a:prstGeom prst="rightBrace">
            <a:avLst>
              <a:gd name="adj1" fmla="val 82235"/>
              <a:gd name="adj2" fmla="val 2103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1" name="Text Box 25"/>
          <p:cNvSpPr txBox="1">
            <a:spLocks noChangeArrowheads="1"/>
          </p:cNvSpPr>
          <p:nvPr/>
        </p:nvSpPr>
        <p:spPr bwMode="auto">
          <a:xfrm>
            <a:off x="2749550" y="5100638"/>
            <a:ext cx="60166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5</a:t>
            </a:r>
            <a:r>
              <a:rPr lang="en-US" sz="1300" b="1">
                <a:latin typeface="Symbol" pitchFamily="18" charset="2"/>
              </a:rPr>
              <a:t>¢</a:t>
            </a:r>
            <a:r>
              <a:rPr lang="en-US" sz="1300" b="1"/>
              <a:t>Cap</a:t>
            </a:r>
          </a:p>
        </p:txBody>
      </p:sp>
      <p:sp>
        <p:nvSpPr>
          <p:cNvPr id="37912" name="Text Box 26"/>
          <p:cNvSpPr txBox="1">
            <a:spLocks noChangeArrowheads="1"/>
          </p:cNvSpPr>
          <p:nvPr/>
        </p:nvSpPr>
        <p:spPr bwMode="auto">
          <a:xfrm>
            <a:off x="2014538" y="3663950"/>
            <a:ext cx="60166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5</a:t>
            </a:r>
            <a:r>
              <a:rPr lang="en-US" sz="1300" b="1">
                <a:latin typeface="Symbol" pitchFamily="18" charset="2"/>
              </a:rPr>
              <a:t>¢</a:t>
            </a:r>
            <a:r>
              <a:rPr lang="en-US" sz="1300" b="1"/>
              <a:t>Cap</a:t>
            </a:r>
            <a:endParaRPr lang="en-US" sz="1400" b="1"/>
          </a:p>
        </p:txBody>
      </p:sp>
      <p:sp>
        <p:nvSpPr>
          <p:cNvPr id="37913" name="Text Box 27"/>
          <p:cNvSpPr txBox="1">
            <a:spLocks noChangeArrowheads="1"/>
          </p:cNvSpPr>
          <p:nvPr/>
        </p:nvSpPr>
        <p:spPr bwMode="auto">
          <a:xfrm>
            <a:off x="6678613" y="5091113"/>
            <a:ext cx="9032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Poly-A tail</a:t>
            </a:r>
          </a:p>
        </p:txBody>
      </p:sp>
      <p:sp>
        <p:nvSpPr>
          <p:cNvPr id="37914" name="Text Box 28"/>
          <p:cNvSpPr txBox="1">
            <a:spLocks noChangeArrowheads="1"/>
          </p:cNvSpPr>
          <p:nvPr/>
        </p:nvSpPr>
        <p:spPr bwMode="auto">
          <a:xfrm>
            <a:off x="7419975" y="3668713"/>
            <a:ext cx="903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Poly-A tail</a:t>
            </a:r>
          </a:p>
        </p:txBody>
      </p:sp>
      <p:sp>
        <p:nvSpPr>
          <p:cNvPr id="37915" name="Line 29"/>
          <p:cNvSpPr>
            <a:spLocks noChangeShapeType="1"/>
          </p:cNvSpPr>
          <p:nvPr/>
        </p:nvSpPr>
        <p:spPr bwMode="auto">
          <a:xfrm>
            <a:off x="6497638" y="5253038"/>
            <a:ext cx="131762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6" name="Line 30"/>
          <p:cNvSpPr>
            <a:spLocks noChangeShapeType="1"/>
          </p:cNvSpPr>
          <p:nvPr/>
        </p:nvSpPr>
        <p:spPr bwMode="auto">
          <a:xfrm flipV="1">
            <a:off x="3179763" y="5257800"/>
            <a:ext cx="185737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917" name="Text Box 31"/>
          <p:cNvSpPr txBox="1">
            <a:spLocks noChangeArrowheads="1"/>
          </p:cNvSpPr>
          <p:nvPr/>
        </p:nvSpPr>
        <p:spPr bwMode="auto">
          <a:xfrm>
            <a:off x="2862263" y="5510213"/>
            <a:ext cx="1603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5</a:t>
            </a:r>
            <a:r>
              <a:rPr lang="en-US" sz="13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37918" name="Text Box 32"/>
          <p:cNvSpPr txBox="1">
            <a:spLocks noChangeArrowheads="1"/>
          </p:cNvSpPr>
          <p:nvPr/>
        </p:nvSpPr>
        <p:spPr bwMode="auto">
          <a:xfrm>
            <a:off x="6389688" y="5527675"/>
            <a:ext cx="1603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3</a:t>
            </a:r>
            <a:r>
              <a:rPr lang="en-US" sz="1300" b="1">
                <a:latin typeface="Symbol" pitchFamily="18" charset="2"/>
              </a:rPr>
              <a:t>¢</a:t>
            </a:r>
            <a:endParaRPr lang="en-US" sz="1400" b="1"/>
          </a:p>
        </p:txBody>
      </p:sp>
      <p:sp>
        <p:nvSpPr>
          <p:cNvPr id="37919" name="Text Box 33"/>
          <p:cNvSpPr txBox="1">
            <a:spLocks noChangeArrowheads="1"/>
          </p:cNvSpPr>
          <p:nvPr/>
        </p:nvSpPr>
        <p:spPr bwMode="auto">
          <a:xfrm>
            <a:off x="3048000" y="5505450"/>
            <a:ext cx="35083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UTR</a:t>
            </a:r>
            <a:endParaRPr lang="en-US" sz="1400" b="1"/>
          </a:p>
        </p:txBody>
      </p:sp>
      <p:sp>
        <p:nvSpPr>
          <p:cNvPr id="37920" name="Text Box 34"/>
          <p:cNvSpPr txBox="1">
            <a:spLocks noChangeArrowheads="1"/>
          </p:cNvSpPr>
          <p:nvPr/>
        </p:nvSpPr>
        <p:spPr bwMode="auto">
          <a:xfrm>
            <a:off x="6583363" y="5530850"/>
            <a:ext cx="3587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300" b="1"/>
              <a:t>UTR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18068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9935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200"/>
              <a:t>LE 17-12</a:t>
            </a: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4157663" y="288925"/>
            <a:ext cx="1035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/>
              <a:t>Gene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2706688" y="1503363"/>
            <a:ext cx="1349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500" b="1"/>
              <a:t>Transcription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2427288" y="2165350"/>
            <a:ext cx="1628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500" b="1"/>
              <a:t>RNA processing</a:t>
            </a:r>
          </a:p>
        </p:txBody>
      </p:sp>
      <p:sp>
        <p:nvSpPr>
          <p:cNvPr id="38919" name="Text Box 9"/>
          <p:cNvSpPr txBox="1">
            <a:spLocks noChangeArrowheads="1"/>
          </p:cNvSpPr>
          <p:nvPr/>
        </p:nvSpPr>
        <p:spPr bwMode="auto">
          <a:xfrm>
            <a:off x="2474913" y="2784475"/>
            <a:ext cx="1628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500" b="1"/>
              <a:t>Translation</a:t>
            </a:r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1038225" y="4762500"/>
            <a:ext cx="1349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500" b="1"/>
              <a:t>Domain 2</a:t>
            </a: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6275388" y="3567113"/>
            <a:ext cx="1349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500" b="1"/>
              <a:t>Domain 3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6275388" y="5327650"/>
            <a:ext cx="1349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500" b="1"/>
              <a:t>Domain 1</a:t>
            </a:r>
          </a:p>
        </p:txBody>
      </p:sp>
      <p:sp>
        <p:nvSpPr>
          <p:cNvPr id="38923" name="AutoShape 13"/>
          <p:cNvSpPr>
            <a:spLocks/>
          </p:cNvSpPr>
          <p:nvPr/>
        </p:nvSpPr>
        <p:spPr bwMode="auto">
          <a:xfrm>
            <a:off x="6035675" y="3022600"/>
            <a:ext cx="152400" cy="1320800"/>
          </a:xfrm>
          <a:prstGeom prst="rightBrace">
            <a:avLst>
              <a:gd name="adj1" fmla="val 510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924" name="AutoShape 14"/>
          <p:cNvSpPr>
            <a:spLocks/>
          </p:cNvSpPr>
          <p:nvPr/>
        </p:nvSpPr>
        <p:spPr bwMode="auto">
          <a:xfrm>
            <a:off x="6035675" y="4794250"/>
            <a:ext cx="152400" cy="1320800"/>
          </a:xfrm>
          <a:prstGeom prst="rightBrace">
            <a:avLst>
              <a:gd name="adj1" fmla="val 510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925" name="AutoShape 15"/>
          <p:cNvSpPr>
            <a:spLocks/>
          </p:cNvSpPr>
          <p:nvPr/>
        </p:nvSpPr>
        <p:spPr bwMode="auto">
          <a:xfrm rot="-10799060">
            <a:off x="2492375" y="4203700"/>
            <a:ext cx="152400" cy="1320800"/>
          </a:xfrm>
          <a:prstGeom prst="rightBrace">
            <a:avLst>
              <a:gd name="adj1" fmla="val 510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3605213" y="6200775"/>
            <a:ext cx="1628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500" b="1"/>
              <a:t>Polypeptide</a:t>
            </a:r>
          </a:p>
        </p:txBody>
      </p:sp>
      <p:sp>
        <p:nvSpPr>
          <p:cNvPr id="38927" name="Text Box 17"/>
          <p:cNvSpPr txBox="1">
            <a:spLocks noChangeArrowheads="1"/>
          </p:cNvSpPr>
          <p:nvPr/>
        </p:nvSpPr>
        <p:spPr bwMode="auto">
          <a:xfrm>
            <a:off x="2295525" y="881063"/>
            <a:ext cx="86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500" b="1"/>
              <a:t>Exon 1</a:t>
            </a:r>
          </a:p>
        </p:txBody>
      </p:sp>
      <p:sp>
        <p:nvSpPr>
          <p:cNvPr id="38928" name="Text Box 18"/>
          <p:cNvSpPr txBox="1">
            <a:spLocks noChangeArrowheads="1"/>
          </p:cNvSpPr>
          <p:nvPr/>
        </p:nvSpPr>
        <p:spPr bwMode="auto">
          <a:xfrm>
            <a:off x="3260725" y="881063"/>
            <a:ext cx="86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500" b="1"/>
              <a:t>Intron</a:t>
            </a:r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4238625" y="881063"/>
            <a:ext cx="86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500" b="1"/>
              <a:t>Exon 2</a:t>
            </a:r>
          </a:p>
        </p:txBody>
      </p:sp>
      <p:sp>
        <p:nvSpPr>
          <p:cNvPr id="38930" name="Text Box 20"/>
          <p:cNvSpPr txBox="1">
            <a:spLocks noChangeArrowheads="1"/>
          </p:cNvSpPr>
          <p:nvPr/>
        </p:nvSpPr>
        <p:spPr bwMode="auto">
          <a:xfrm>
            <a:off x="5184775" y="881063"/>
            <a:ext cx="86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500" b="1"/>
              <a:t>Intron</a:t>
            </a:r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6162675" y="881063"/>
            <a:ext cx="86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500" b="1">
                <a:solidFill>
                  <a:schemeClr val="bg1"/>
                </a:solidFill>
              </a:rPr>
              <a:t>Exon 3</a:t>
            </a: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1343025" y="530225"/>
            <a:ext cx="519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/>
              <a:t>DNA</a:t>
            </a:r>
          </a:p>
        </p:txBody>
      </p:sp>
      <p:sp>
        <p:nvSpPr>
          <p:cNvPr id="38933" name="AutoShape 23"/>
          <p:cNvSpPr>
            <a:spLocks/>
          </p:cNvSpPr>
          <p:nvPr/>
        </p:nvSpPr>
        <p:spPr bwMode="auto">
          <a:xfrm rot="-5400000">
            <a:off x="4594225" y="-1804987"/>
            <a:ext cx="152400" cy="4991100"/>
          </a:xfrm>
          <a:prstGeom prst="rightBrace">
            <a:avLst>
              <a:gd name="adj1" fmla="val 88395"/>
              <a:gd name="adj2" fmla="val 5012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3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micrograph shows three adjacent strands of DNA; one is being transcribed  and the other two are not. The transcribed strand is branch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1886322" cy="523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44008" y="19888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Imatge</a:t>
            </a:r>
            <a:r>
              <a:rPr lang="es-ES" sz="2400" b="1" dirty="0" smtClean="0"/>
              <a:t> al ME de la </a:t>
            </a:r>
            <a:r>
              <a:rPr lang="es-ES" sz="2400" b="1" dirty="0" err="1" smtClean="0"/>
              <a:t>síntesi</a:t>
            </a:r>
            <a:r>
              <a:rPr lang="es-ES" sz="2400" b="1" dirty="0" smtClean="0"/>
              <a:t> de </a:t>
            </a:r>
          </a:p>
          <a:p>
            <a:r>
              <a:rPr lang="es-ES" sz="2400" b="1" dirty="0" err="1" smtClean="0"/>
              <a:t>l’ARN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missatger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331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4963" y="103188"/>
            <a:ext cx="9380537" cy="5286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>
            <a:fillRect/>
          </a:stretch>
        </p:blipFill>
        <p:spPr bwMode="auto">
          <a:xfrm>
            <a:off x="1763713" y="1196975"/>
            <a:ext cx="64389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351338" y="2549525"/>
            <a:ext cx="5143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DNA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043488" y="3692525"/>
            <a:ext cx="723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mRNA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6478588" y="3781425"/>
            <a:ext cx="15430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Do mRNA</a:t>
            </a:r>
          </a:p>
          <a:p>
            <a:r>
              <a:rPr lang="en-US" b="1"/>
              <a:t>molecules</a:t>
            </a:r>
          </a:p>
          <a:p>
            <a:r>
              <a:rPr lang="en-US" b="1"/>
              <a:t>connect DNA</a:t>
            </a:r>
          </a:p>
          <a:p>
            <a:r>
              <a:rPr lang="en-US" b="1"/>
              <a:t>to proteins?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449888" y="4765675"/>
            <a:ext cx="7239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mRNA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722688" y="5562600"/>
            <a:ext cx="11620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Ribosome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754688" y="5629275"/>
            <a:ext cx="806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/>
              <a:t>Protein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flipV="1">
            <a:off x="4787900" y="5232400"/>
            <a:ext cx="1333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1874838" y="3375025"/>
            <a:ext cx="8826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>
                <a:solidFill>
                  <a:schemeClr val="bg2"/>
                </a:solidFill>
              </a:rPr>
              <a:t>DNA is</a:t>
            </a:r>
          </a:p>
          <a:p>
            <a:r>
              <a:rPr lang="en-US" b="1">
                <a:solidFill>
                  <a:schemeClr val="bg2"/>
                </a:solidFill>
              </a:rPr>
              <a:t>found</a:t>
            </a:r>
          </a:p>
          <a:p>
            <a:r>
              <a:rPr lang="en-US" b="1">
                <a:solidFill>
                  <a:schemeClr val="bg2"/>
                </a:solidFill>
              </a:rPr>
              <a:t>in the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bg2"/>
                </a:solidFill>
              </a:rPr>
              <a:t>nucleus</a:t>
            </a:r>
            <a:endParaRPr lang="en-US" b="1">
              <a:latin typeface="Times" pitchFamily="48" charset="0"/>
            </a:endParaRPr>
          </a:p>
        </p:txBody>
      </p:sp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1874838" y="5330825"/>
            <a:ext cx="15557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b="1">
                <a:solidFill>
                  <a:schemeClr val="bg2"/>
                </a:solidFill>
              </a:rPr>
              <a:t>Protein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chemeClr val="bg2"/>
                </a:solidFill>
              </a:rPr>
              <a:t>synthesis</a:t>
            </a:r>
          </a:p>
          <a:p>
            <a:r>
              <a:rPr lang="en-US" b="1">
                <a:solidFill>
                  <a:schemeClr val="bg2"/>
                </a:solidFill>
              </a:rPr>
              <a:t>takes place in</a:t>
            </a:r>
          </a:p>
          <a:p>
            <a:r>
              <a:rPr lang="en-US" b="1">
                <a:solidFill>
                  <a:schemeClr val="bg2"/>
                </a:solidFill>
              </a:rPr>
              <a:t>the cytoplasm</a:t>
            </a:r>
            <a:endParaRPr lang="en-US" b="1">
              <a:latin typeface="Times" pitchFamily="48" charset="0"/>
            </a:endParaRPr>
          </a:p>
        </p:txBody>
      </p:sp>
      <p:pic>
        <p:nvPicPr>
          <p:cNvPr id="1127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153025"/>
            <a:ext cx="10144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286125"/>
            <a:ext cx="1041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16 CuadroTexto"/>
          <p:cNvSpPr txBox="1">
            <a:spLocks noChangeArrowheads="1"/>
          </p:cNvSpPr>
          <p:nvPr/>
        </p:nvSpPr>
        <p:spPr bwMode="auto">
          <a:xfrm>
            <a:off x="539750" y="333375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/>
              <a:t>Hipòtesi del ARNm</a:t>
            </a:r>
          </a:p>
        </p:txBody>
      </p:sp>
    </p:spTree>
    <p:extLst>
      <p:ext uri="{BB962C8B-B14F-4D97-AF65-F5344CB8AC3E}">
        <p14:creationId xmlns:p14="http://schemas.microsoft.com/office/powerpoint/2010/main" val="30964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5_04_base_paring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356100" y="188913"/>
            <a:ext cx="4060825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2 CuadroTexto"/>
          <p:cNvSpPr txBox="1">
            <a:spLocks noChangeArrowheads="1"/>
          </p:cNvSpPr>
          <p:nvPr/>
        </p:nvSpPr>
        <p:spPr bwMode="auto">
          <a:xfrm>
            <a:off x="684213" y="692150"/>
            <a:ext cx="3382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sz="2000" b="1"/>
              <a:t>Experimentació per demostar la hipòtesi       de l’ARNm</a:t>
            </a:r>
          </a:p>
        </p:txBody>
      </p:sp>
    </p:spTree>
    <p:extLst>
      <p:ext uri="{BB962C8B-B14F-4D97-AF65-F5344CB8AC3E}">
        <p14:creationId xmlns:p14="http://schemas.microsoft.com/office/powerpoint/2010/main" val="40983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7_03GeneticInfoFlow_1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8450"/>
            <a:ext cx="8469313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52563" y="1874838"/>
            <a:ext cx="3284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TRANSCRIPCIO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527800" y="1616075"/>
            <a:ext cx="655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/>
              <a:t>DNA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47725" y="5989638"/>
            <a:ext cx="2563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Prokaryotic cell</a:t>
            </a:r>
          </a:p>
        </p:txBody>
      </p:sp>
    </p:spTree>
    <p:extLst>
      <p:ext uri="{BB962C8B-B14F-4D97-AF65-F5344CB8AC3E}">
        <p14:creationId xmlns:p14="http://schemas.microsoft.com/office/powerpoint/2010/main" val="1011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7_03GeneticInfoFlow_2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88925"/>
            <a:ext cx="8469313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17-3-2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52563" y="1874838"/>
            <a:ext cx="3284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TRANSCRIPCIO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27800" y="1616075"/>
            <a:ext cx="655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/>
              <a:t>DNA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00225" y="3741738"/>
            <a:ext cx="2563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Prokaryotic cell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194425" y="3340100"/>
            <a:ext cx="17065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Ribosome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0325" y="4486275"/>
            <a:ext cx="195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Polypeptide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378575" y="2770188"/>
            <a:ext cx="12303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mRNA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6038850" y="3524250"/>
            <a:ext cx="2095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914900" y="4508500"/>
            <a:ext cx="30480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847725" y="5989638"/>
            <a:ext cx="25638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/>
              <a:t>Prokaryotic cell</a:t>
            </a:r>
          </a:p>
        </p:txBody>
      </p:sp>
    </p:spTree>
    <p:extLst>
      <p:ext uri="{BB962C8B-B14F-4D97-AF65-F5344CB8AC3E}">
        <p14:creationId xmlns:p14="http://schemas.microsoft.com/office/powerpoint/2010/main" val="12292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7_03GeneticInfoFlow_3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71763" y="8207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720975" y="1500188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56100" y="733425"/>
            <a:ext cx="311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DNA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359275" y="1157288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mRNA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305300" y="1339850"/>
            <a:ext cx="582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197350" y="1404938"/>
            <a:ext cx="87313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905250" y="1752600"/>
            <a:ext cx="66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797300" y="1755775"/>
            <a:ext cx="74613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70338" y="3497263"/>
            <a:ext cx="311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DNA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384425" y="2287588"/>
            <a:ext cx="1458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Prokaryotic cell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219575" y="27463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Nuclear</a:t>
            </a:r>
          </a:p>
          <a:p>
            <a:r>
              <a:rPr lang="en-US" sz="900" b="1"/>
              <a:t>envelope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4064000" y="2817813"/>
            <a:ext cx="1238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620963" y="35385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395538" y="6299200"/>
            <a:ext cx="95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3418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7_03GeneticInfoFlow_4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222250"/>
            <a:ext cx="505460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200" smtClean="0">
                <a:solidFill>
                  <a:schemeClr val="tx1"/>
                </a:solidFill>
              </a:rPr>
              <a:t>LE 17-3-4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71763" y="8207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20975" y="1500188"/>
            <a:ext cx="95091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TRANSLATION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6100" y="733425"/>
            <a:ext cx="3111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DNA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359275" y="1157288"/>
            <a:ext cx="419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mRNA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305300" y="1339850"/>
            <a:ext cx="5826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Ribosome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4197350" y="1404938"/>
            <a:ext cx="87313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05250" y="1752600"/>
            <a:ext cx="661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Polypeptide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797300" y="1755775"/>
            <a:ext cx="74613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970338" y="3497263"/>
            <a:ext cx="311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DNA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970338" y="3948113"/>
            <a:ext cx="6635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Pre-mRNA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84425" y="2287588"/>
            <a:ext cx="1458913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Prokaryotic cell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19575" y="2746375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Nuclear</a:t>
            </a:r>
          </a:p>
          <a:p>
            <a:r>
              <a:rPr lang="en-US" sz="900" b="1"/>
              <a:t>envelope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064000" y="2817813"/>
            <a:ext cx="12382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406775" y="4427538"/>
            <a:ext cx="39846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mRNA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620963" y="3538538"/>
            <a:ext cx="9509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TRANSCRIPTION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622550" y="4048125"/>
            <a:ext cx="1027113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 b="1"/>
              <a:t>RNA PROCESSING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395538" y="6299200"/>
            <a:ext cx="958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900" b="1"/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41576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1018</Words>
  <Application>Microsoft Office PowerPoint</Application>
  <PresentationFormat>Presentación en pantalla (4:3)</PresentationFormat>
  <Paragraphs>455</Paragraphs>
  <Slides>34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LE 17-3-2</vt:lpstr>
      <vt:lpstr> </vt:lpstr>
      <vt:lpstr>LE 17-3-4</vt:lpstr>
      <vt:lpstr>LE 17-3-5</vt:lpstr>
      <vt:lpstr>Presentación de PowerPoint</vt:lpstr>
      <vt:lpstr>Presentación de PowerPoint</vt:lpstr>
      <vt:lpstr>Presentación de PowerPoint</vt:lpstr>
      <vt:lpstr> </vt:lpstr>
      <vt:lpstr>LE 17-3-2</vt:lpstr>
      <vt:lpstr> </vt:lpstr>
      <vt:lpstr>LE 17-3-4</vt:lpstr>
      <vt:lpstr>LE 17-3-5</vt:lpstr>
      <vt:lpstr>Presentación de PowerPoint</vt:lpstr>
      <vt:lpstr>Presentación de PowerPoint</vt:lpstr>
      <vt:lpstr>Presentación de PowerPoint</vt:lpstr>
      <vt:lpstr>Presentación de PowerPoint</vt:lpstr>
      <vt:lpstr>LE 17-7</vt:lpstr>
      <vt:lpstr>LE 17-7</vt:lpstr>
      <vt:lpstr>LE 17-7</vt:lpstr>
      <vt:lpstr>LE 17-7</vt:lpstr>
      <vt:lpstr>LE 17-7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9</cp:revision>
  <dcterms:created xsi:type="dcterms:W3CDTF">2012-11-26T15:57:39Z</dcterms:created>
  <dcterms:modified xsi:type="dcterms:W3CDTF">2012-11-30T05:52:20Z</dcterms:modified>
</cp:coreProperties>
</file>