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9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12482-B432-4329-8B90-65CE5091C4DD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7C7A-2380-4D9A-8B82-DC23358384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nas.org/content/44/7/671.full.pdf+html?ijkey=3f278a81538fdfd5645504e2476b3bac2f612bd5&amp;keytype2=tf_ipsecsh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 Replicació  de l’ADN</a:t>
            </a:r>
          </a:p>
        </p:txBody>
      </p:sp>
      <p:sp>
        <p:nvSpPr>
          <p:cNvPr id="29699" name="Text Box 17"/>
          <p:cNvSpPr txBox="1">
            <a:spLocks noChangeArrowheads="1"/>
          </p:cNvSpPr>
          <p:nvPr/>
        </p:nvSpPr>
        <p:spPr bwMode="auto">
          <a:xfrm>
            <a:off x="539750" y="1484313"/>
            <a:ext cx="77041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/>
              <a:t>Watson i Crick varen intuir les </a:t>
            </a:r>
            <a:r>
              <a:rPr lang="es-ES" sz="2400" b="1" dirty="0" err="1"/>
              <a:t>relacions</a:t>
            </a:r>
            <a:r>
              <a:rPr lang="es-ES" sz="2400" b="1" dirty="0"/>
              <a:t> que hi </a:t>
            </a:r>
            <a:r>
              <a:rPr lang="es-ES" sz="2400" b="1" dirty="0" err="1"/>
              <a:t>havia</a:t>
            </a:r>
            <a:r>
              <a:rPr lang="es-ES" sz="2400" b="1" dirty="0"/>
              <a:t> a </a:t>
            </a:r>
            <a:r>
              <a:rPr lang="es-ES" sz="2400" b="1" dirty="0" err="1"/>
              <a:t>l’ADN</a:t>
            </a:r>
            <a:r>
              <a:rPr lang="es-ES" sz="2400" b="1" dirty="0"/>
              <a:t> entre estructura i </a:t>
            </a:r>
            <a:r>
              <a:rPr lang="es-ES" sz="2400" b="1" dirty="0" err="1"/>
              <a:t>funció</a:t>
            </a:r>
            <a:r>
              <a:rPr lang="es-ES" sz="2400" b="1" dirty="0" smtClean="0"/>
              <a:t>.</a:t>
            </a:r>
          </a:p>
          <a:p>
            <a:pPr>
              <a:spcBef>
                <a:spcPct val="50000"/>
              </a:spcBef>
            </a:pP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endParaRPr lang="es-E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700338" y="3068638"/>
            <a:ext cx="5472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4248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/>
              <a:t>La </a:t>
            </a:r>
            <a:r>
              <a:rPr lang="es-ES" sz="2400" b="1" dirty="0" err="1"/>
              <a:t>replicació</a:t>
            </a:r>
            <a:r>
              <a:rPr lang="es-ES" sz="2400" b="1" dirty="0"/>
              <a:t> </a:t>
            </a:r>
            <a:r>
              <a:rPr lang="es-ES" sz="2400" b="1" dirty="0" err="1"/>
              <a:t>comença</a:t>
            </a:r>
            <a:r>
              <a:rPr lang="es-ES" sz="2400" b="1" dirty="0"/>
              <a:t> en </a:t>
            </a:r>
            <a:r>
              <a:rPr lang="es-ES" sz="2400" b="1" dirty="0" err="1"/>
              <a:t>els</a:t>
            </a:r>
            <a:r>
              <a:rPr lang="es-ES" sz="2400" b="1" dirty="0"/>
              <a:t> </a:t>
            </a:r>
            <a:r>
              <a:rPr lang="es-ES" sz="2400" b="1" dirty="0" err="1"/>
              <a:t>llocs</a:t>
            </a:r>
            <a:r>
              <a:rPr lang="es-ES" sz="2400" b="1" dirty="0"/>
              <a:t> </a:t>
            </a:r>
            <a:r>
              <a:rPr lang="es-ES" sz="2400" b="1" dirty="0" err="1"/>
              <a:t>nomenats</a:t>
            </a:r>
            <a:r>
              <a:rPr lang="es-ES" sz="2400" b="1" dirty="0"/>
              <a:t> </a:t>
            </a:r>
            <a:r>
              <a:rPr lang="es-ES" sz="2400" b="1" i="1" dirty="0" err="1"/>
              <a:t>orígens</a:t>
            </a:r>
            <a:r>
              <a:rPr lang="es-ES" sz="2400" b="1" i="1" dirty="0"/>
              <a:t> de la </a:t>
            </a:r>
            <a:r>
              <a:rPr lang="es-ES" sz="2400" b="1" i="1" dirty="0" err="1"/>
              <a:t>replicació</a:t>
            </a:r>
            <a:r>
              <a:rPr lang="es-ES" sz="2400" b="1" i="1" dirty="0"/>
              <a:t>, </a:t>
            </a:r>
            <a:r>
              <a:rPr lang="es-ES" sz="2400" b="1" dirty="0"/>
              <a:t>en </a:t>
            </a:r>
            <a:r>
              <a:rPr lang="es-ES" sz="2400" b="1" dirty="0" err="1"/>
              <a:t>els</a:t>
            </a:r>
            <a:r>
              <a:rPr lang="es-ES" sz="2400" b="1" dirty="0"/>
              <a:t> que les </a:t>
            </a:r>
            <a:r>
              <a:rPr lang="es-ES" sz="2400" b="1" dirty="0" err="1"/>
              <a:t>cadenes</a:t>
            </a:r>
            <a:r>
              <a:rPr lang="es-ES" sz="2400" b="1" dirty="0"/>
              <a:t> </a:t>
            </a:r>
            <a:r>
              <a:rPr lang="es-ES" sz="2400" b="1" dirty="0" err="1"/>
              <a:t>d’ADN</a:t>
            </a:r>
            <a:r>
              <a:rPr lang="es-ES" sz="2400" b="1" dirty="0"/>
              <a:t> </a:t>
            </a:r>
            <a:r>
              <a:rPr lang="es-ES" sz="2400" b="1" dirty="0" err="1"/>
              <a:t>són</a:t>
            </a:r>
            <a:r>
              <a:rPr lang="es-ES" sz="2400" b="1" dirty="0"/>
              <a:t> </a:t>
            </a:r>
            <a:r>
              <a:rPr lang="es-ES" sz="2400" b="1" dirty="0" err="1"/>
              <a:t>obertes</a:t>
            </a:r>
            <a:r>
              <a:rPr lang="es-ES" sz="2400" b="1" dirty="0"/>
              <a:t>.</a:t>
            </a:r>
          </a:p>
          <a:p>
            <a:pPr>
              <a:spcBef>
                <a:spcPct val="50000"/>
              </a:spcBef>
            </a:pPr>
            <a:r>
              <a:rPr lang="es-ES" sz="2400" b="1" dirty="0"/>
              <a:t>Al cromosoma </a:t>
            </a:r>
            <a:r>
              <a:rPr lang="es-ES" sz="2400" b="1" dirty="0" err="1"/>
              <a:t>eucariòtic</a:t>
            </a:r>
            <a:r>
              <a:rPr lang="es-ES" sz="2400" b="1" dirty="0"/>
              <a:t> </a:t>
            </a:r>
            <a:r>
              <a:rPr lang="es-ES" sz="2400" b="1" dirty="0" err="1"/>
              <a:t>hi</a:t>
            </a:r>
            <a:r>
              <a:rPr lang="es-ES" sz="2400" b="1" dirty="0"/>
              <a:t> ha </a:t>
            </a:r>
            <a:r>
              <a:rPr lang="es-ES" sz="2400" b="1" dirty="0" err="1"/>
              <a:t>molts</a:t>
            </a:r>
            <a:r>
              <a:rPr lang="es-ES" sz="2400" b="1" dirty="0"/>
              <a:t> </a:t>
            </a:r>
            <a:r>
              <a:rPr lang="es-ES" sz="2400" b="1" dirty="0" err="1"/>
              <a:t>llocs</a:t>
            </a:r>
            <a:r>
              <a:rPr lang="es-ES" sz="2400" b="1" dirty="0"/>
              <a:t> </a:t>
            </a:r>
            <a:r>
              <a:rPr lang="es-ES" sz="2400" b="1" dirty="0" err="1"/>
              <a:t>d’aquest</a:t>
            </a:r>
            <a:r>
              <a:rPr lang="es-ES" sz="2400" b="1" dirty="0"/>
              <a:t> </a:t>
            </a:r>
            <a:r>
              <a:rPr lang="es-ES" sz="2400" b="1" dirty="0" err="1"/>
              <a:t>tipus</a:t>
            </a:r>
            <a:r>
              <a:rPr lang="es-ES" sz="2400" b="1" dirty="0"/>
              <a:t>.                                    </a:t>
            </a:r>
            <a:r>
              <a:rPr lang="es-ES" sz="2400" b="1" dirty="0" err="1"/>
              <a:t>Als</a:t>
            </a:r>
            <a:r>
              <a:rPr lang="es-ES" sz="2400" b="1" dirty="0"/>
              <a:t> </a:t>
            </a:r>
            <a:r>
              <a:rPr lang="es-ES" sz="2400" b="1" dirty="0" err="1"/>
              <a:t>procariotes</a:t>
            </a:r>
            <a:r>
              <a:rPr lang="es-ES" sz="2400" b="1" dirty="0"/>
              <a:t> </a:t>
            </a:r>
            <a:r>
              <a:rPr lang="es-ES" sz="2400" b="1" dirty="0" err="1"/>
              <a:t>just</a:t>
            </a:r>
            <a:r>
              <a:rPr lang="es-ES" sz="2400" b="1" dirty="0"/>
              <a:t> </a:t>
            </a:r>
            <a:r>
              <a:rPr lang="es-ES" sz="2400" b="1" dirty="0" err="1"/>
              <a:t>n’hi</a:t>
            </a:r>
            <a:r>
              <a:rPr lang="es-ES" sz="2400" b="1" dirty="0"/>
              <a:t> ha un.</a:t>
            </a:r>
            <a:r>
              <a:rPr lang="es-ES" sz="2400" dirty="0"/>
              <a:t> </a:t>
            </a:r>
          </a:p>
          <a:p>
            <a:pPr>
              <a:spcBef>
                <a:spcPct val="50000"/>
              </a:spcBef>
            </a:pPr>
            <a:r>
              <a:rPr lang="es-ES" sz="2400" b="1" dirty="0"/>
              <a:t>Al </a:t>
            </a:r>
            <a:r>
              <a:rPr lang="es-ES" sz="2400" b="1" dirty="0" err="1"/>
              <a:t>finals</a:t>
            </a:r>
            <a:r>
              <a:rPr lang="es-ES" sz="2400" b="1" dirty="0"/>
              <a:t> es junten les </a:t>
            </a:r>
            <a:r>
              <a:rPr lang="es-ES" sz="2400" b="1" dirty="0" err="1"/>
              <a:t>fibres</a:t>
            </a:r>
            <a:r>
              <a:rPr lang="es-ES" sz="2400" b="1" dirty="0"/>
              <a:t> que </a:t>
            </a:r>
            <a:r>
              <a:rPr lang="es-ES" sz="2400" b="1" dirty="0" err="1"/>
              <a:t>s’han</a:t>
            </a:r>
            <a:r>
              <a:rPr lang="es-ES" sz="2400" b="1" dirty="0"/>
              <a:t> </a:t>
            </a:r>
            <a:r>
              <a:rPr lang="es-ES" sz="2400" b="1" dirty="0" err="1"/>
              <a:t>anat</a:t>
            </a:r>
            <a:r>
              <a:rPr lang="es-ES" sz="2400" b="1" dirty="0"/>
              <a:t> </a:t>
            </a:r>
            <a:r>
              <a:rPr lang="es-ES" sz="2400" b="1" dirty="0" err="1"/>
              <a:t>sintetitzant</a:t>
            </a:r>
            <a:r>
              <a:rPr lang="es-ES" sz="2400" b="1" dirty="0"/>
              <a:t> </a:t>
            </a:r>
            <a:r>
              <a:rPr lang="es-ES" sz="2400" b="1" dirty="0" err="1"/>
              <a:t>formant</a:t>
            </a:r>
            <a:r>
              <a:rPr lang="es-ES" sz="2400" b="1" dirty="0"/>
              <a:t> una sola </a:t>
            </a:r>
            <a:r>
              <a:rPr lang="es-ES" sz="2400" b="1" dirty="0" err="1"/>
              <a:t>forquilla</a:t>
            </a:r>
            <a:r>
              <a:rPr lang="es-ES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8535988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358900" y="592138"/>
            <a:ext cx="11874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New strand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1644650" y="890588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5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409575" y="2179638"/>
            <a:ext cx="1066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eaLnBrk="0" hangingPunct="0"/>
            <a:r>
              <a:rPr lang="en-US" sz="1600" b="1"/>
              <a:t>Phosphate</a:t>
            </a: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2311400" y="2074863"/>
            <a:ext cx="5524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Base</a:t>
            </a:r>
          </a:p>
        </p:txBody>
      </p:sp>
      <p:sp>
        <p:nvSpPr>
          <p:cNvPr id="39944" name="Text Box 10"/>
          <p:cNvSpPr txBox="1">
            <a:spLocks noChangeArrowheads="1"/>
          </p:cNvSpPr>
          <p:nvPr/>
        </p:nvSpPr>
        <p:spPr bwMode="auto">
          <a:xfrm>
            <a:off x="406400" y="1741488"/>
            <a:ext cx="1066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eaLnBrk="0" hangingPunct="0"/>
            <a:r>
              <a:rPr lang="en-US" sz="1600" b="1"/>
              <a:t>Sugar</a:t>
            </a:r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>
            <a:off x="1520825" y="1895475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>
            <a:off x="1520825" y="233045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3022600" y="592138"/>
            <a:ext cx="15430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/>
              <a:t>Template strand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3486150" y="887413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3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6313488" y="877888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5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0" name="Text Box 16"/>
          <p:cNvSpPr txBox="1">
            <a:spLocks noChangeArrowheads="1"/>
          </p:cNvSpPr>
          <p:nvPr/>
        </p:nvSpPr>
        <p:spPr bwMode="auto">
          <a:xfrm>
            <a:off x="8180388" y="903288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3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3511550" y="5834063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5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6310313" y="4851400"/>
            <a:ext cx="5810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3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8204200" y="5878513"/>
            <a:ext cx="58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5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1633538" y="4049713"/>
            <a:ext cx="6286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600" b="1">
                <a:solidFill>
                  <a:srgbClr val="DC0FA2"/>
                </a:solidFill>
              </a:rPr>
              <a:t>3</a:t>
            </a:r>
            <a:r>
              <a:rPr lang="en-US" sz="1600" b="1">
                <a:solidFill>
                  <a:srgbClr val="DC0FA2"/>
                </a:solidFill>
                <a:latin typeface="Symbol" pitchFamily="1" charset="2"/>
              </a:rPr>
              <a:t>¢</a:t>
            </a:r>
            <a:r>
              <a:rPr lang="en-US" sz="1600" b="1">
                <a:solidFill>
                  <a:srgbClr val="DC0FA2"/>
                </a:solidFill>
              </a:rPr>
              <a:t> end</a:t>
            </a:r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1157288" y="5600700"/>
            <a:ext cx="14239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600" b="1"/>
              <a:t>Nucleoside</a:t>
            </a:r>
          </a:p>
          <a:p>
            <a:pPr algn="ctr" eaLnBrk="0" hangingPunct="0"/>
            <a:r>
              <a:rPr lang="en-US" sz="1600" b="1"/>
              <a:t>triphosphate</a:t>
            </a:r>
          </a:p>
        </p:txBody>
      </p:sp>
      <p:sp>
        <p:nvSpPr>
          <p:cNvPr id="39956" name="Text Box 22"/>
          <p:cNvSpPr txBox="1">
            <a:spLocks noChangeArrowheads="1"/>
          </p:cNvSpPr>
          <p:nvPr/>
        </p:nvSpPr>
        <p:spPr bwMode="auto">
          <a:xfrm>
            <a:off x="4133850" y="3879850"/>
            <a:ext cx="18700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600" b="1"/>
              <a:t>DNA polymerase</a:t>
            </a:r>
          </a:p>
        </p:txBody>
      </p:sp>
      <p:sp>
        <p:nvSpPr>
          <p:cNvPr id="39957" name="Text Box 23"/>
          <p:cNvSpPr txBox="1">
            <a:spLocks noChangeArrowheads="1"/>
          </p:cNvSpPr>
          <p:nvPr/>
        </p:nvSpPr>
        <p:spPr bwMode="auto">
          <a:xfrm>
            <a:off x="4730750" y="4957763"/>
            <a:ext cx="15732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1600" b="1"/>
              <a:t>Pyrophosphate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53598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535988" y="4814888"/>
            <a:ext cx="166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33413" y="4125913"/>
            <a:ext cx="1730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90538" y="4357688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Parental DNA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651875" y="4619625"/>
            <a:ext cx="1730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65138" y="3967163"/>
            <a:ext cx="166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268538" y="1125538"/>
            <a:ext cx="24844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 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913063" y="2819400"/>
            <a:ext cx="10636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III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240088" y="3892550"/>
            <a:ext cx="13017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Replication fork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226050" y="319563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077075" y="380841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ligase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3038475" y="418306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Primase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675438" y="264001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OVERVIEW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130550" y="4492625"/>
            <a:ext cx="10636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Primer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906838" y="436086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III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5546725" y="4065588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</a:t>
            </a: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 flipV="1">
            <a:off x="847725" y="4121150"/>
            <a:ext cx="19050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3371850" y="4683125"/>
            <a:ext cx="190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2778125" y="4086225"/>
            <a:ext cx="238125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V="1">
            <a:off x="2514600" y="2927350"/>
            <a:ext cx="37465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V="1">
            <a:off x="4108450" y="4591050"/>
            <a:ext cx="18415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4895850" y="3168650"/>
            <a:ext cx="301625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5553075" y="4486275"/>
            <a:ext cx="30480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5908675" y="4302125"/>
            <a:ext cx="225425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7515225" y="4048125"/>
            <a:ext cx="234950" cy="26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4886325" y="433228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5665788" y="2500313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5664200" y="119538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7983538" y="2498725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7991475" y="1193800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6335713" y="1300163"/>
            <a:ext cx="17843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Origin of replication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5934075" y="1654175"/>
            <a:ext cx="990600" cy="793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5" name="Line 35"/>
          <p:cNvSpPr>
            <a:spLocks noChangeShapeType="1"/>
          </p:cNvSpPr>
          <p:nvPr/>
        </p:nvSpPr>
        <p:spPr bwMode="auto">
          <a:xfrm flipV="1">
            <a:off x="6016625" y="2124075"/>
            <a:ext cx="40005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>
            <a:off x="6022975" y="1587500"/>
            <a:ext cx="396875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7" name="Line 37"/>
          <p:cNvSpPr>
            <a:spLocks noChangeShapeType="1"/>
          </p:cNvSpPr>
          <p:nvPr/>
        </p:nvSpPr>
        <p:spPr bwMode="auto">
          <a:xfrm>
            <a:off x="7118350" y="153352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8" name="Line 38"/>
          <p:cNvSpPr>
            <a:spLocks noChangeShapeType="1"/>
          </p:cNvSpPr>
          <p:nvPr/>
        </p:nvSpPr>
        <p:spPr bwMode="auto">
          <a:xfrm flipV="1">
            <a:off x="7823200" y="1581150"/>
            <a:ext cx="39370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99" name="Line 39"/>
          <p:cNvSpPr>
            <a:spLocks noChangeShapeType="1"/>
          </p:cNvSpPr>
          <p:nvPr/>
        </p:nvSpPr>
        <p:spPr bwMode="auto">
          <a:xfrm>
            <a:off x="7820025" y="2133600"/>
            <a:ext cx="396875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250825" y="2060575"/>
            <a:ext cx="1441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L’helicasa desenrotlla l’hèlice</a:t>
            </a:r>
          </a:p>
        </p:txBody>
      </p:sp>
      <p:sp>
        <p:nvSpPr>
          <p:cNvPr id="41001" name="Line 41"/>
          <p:cNvSpPr>
            <a:spLocks noChangeShapeType="1"/>
          </p:cNvSpPr>
          <p:nvPr/>
        </p:nvSpPr>
        <p:spPr bwMode="auto">
          <a:xfrm>
            <a:off x="468313" y="2852738"/>
            <a:ext cx="5032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1476375" y="1484313"/>
            <a:ext cx="1511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Les proteïnes d’unió a cadena simple estabilitzen el motllo</a:t>
            </a:r>
          </a:p>
        </p:txBody>
      </p:sp>
      <p:sp>
        <p:nvSpPr>
          <p:cNvPr id="41003" name="Line 43"/>
          <p:cNvSpPr>
            <a:spLocks noChangeShapeType="1"/>
          </p:cNvSpPr>
          <p:nvPr/>
        </p:nvSpPr>
        <p:spPr bwMode="auto">
          <a:xfrm>
            <a:off x="1619250" y="2852738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3132138" y="1412875"/>
            <a:ext cx="18002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Síntesi de la cadena adelantada de forma contínua: 3’ a 5’.</a:t>
            </a:r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3924300" y="2565400"/>
            <a:ext cx="1428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2411413" y="1052513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Direcció replicació</a:t>
            </a: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179388" y="4652963"/>
            <a:ext cx="223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La primasa realitza la síntesi dels cebadors</a:t>
            </a:r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1692275" y="5734050"/>
            <a:ext cx="2735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polimerasa III va afegint nucleòtids a la cadena</a:t>
            </a:r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 flipV="1">
            <a:off x="2195513" y="5445125"/>
            <a:ext cx="12969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5867400" y="5373688"/>
            <a:ext cx="21605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polimerasa I, substitueix els fragments d’ARN per ADN</a:t>
            </a:r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6659563" y="3141663"/>
            <a:ext cx="2233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lligasa uneix els fragments ADN</a:t>
            </a:r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 flipH="1">
            <a:off x="8027988" y="357346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013" name="Line 53"/>
          <p:cNvSpPr>
            <a:spLocks noChangeShapeType="1"/>
          </p:cNvSpPr>
          <p:nvPr/>
        </p:nvSpPr>
        <p:spPr bwMode="auto">
          <a:xfrm flipH="1" flipV="1">
            <a:off x="6588125" y="494188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60350"/>
            <a:ext cx="6323013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2978150" y="496888"/>
            <a:ext cx="11636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Parental DNA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581150" y="909638"/>
            <a:ext cx="1952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1717675" y="1189038"/>
            <a:ext cx="1952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 flipV="1">
            <a:off x="3330575" y="711200"/>
            <a:ext cx="206375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6491288" y="561975"/>
            <a:ext cx="12827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>
                <a:solidFill>
                  <a:srgbClr val="0099B3"/>
                </a:solidFill>
              </a:rPr>
              <a:t> 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5864225" y="238125"/>
            <a:ext cx="1952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6019800" y="452438"/>
            <a:ext cx="1952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5" name="Text Box 13"/>
          <p:cNvSpPr txBox="1">
            <a:spLocks noChangeArrowheads="1"/>
          </p:cNvSpPr>
          <p:nvPr/>
        </p:nvSpPr>
        <p:spPr bwMode="auto">
          <a:xfrm>
            <a:off x="6121400" y="2147888"/>
            <a:ext cx="1952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6159500" y="2438400"/>
            <a:ext cx="1952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5210175" y="1274763"/>
            <a:ext cx="9969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Okazaki</a:t>
            </a:r>
          </a:p>
          <a:p>
            <a:pPr eaLnBrk="0" hangingPunct="0"/>
            <a:r>
              <a:rPr lang="en-US" sz="1300" b="1"/>
              <a:t>fragments</a:t>
            </a:r>
          </a:p>
        </p:txBody>
      </p:sp>
      <p:sp>
        <p:nvSpPr>
          <p:cNvPr id="41998" name="Text Box 16"/>
          <p:cNvSpPr txBox="1">
            <a:spLocks noChangeArrowheads="1"/>
          </p:cNvSpPr>
          <p:nvPr/>
        </p:nvSpPr>
        <p:spPr bwMode="auto">
          <a:xfrm>
            <a:off x="6505575" y="1733550"/>
            <a:ext cx="12827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>
                <a:solidFill>
                  <a:srgbClr val="0099B3"/>
                </a:solidFill>
              </a:rPr>
              <a:t> </a:t>
            </a:r>
          </a:p>
        </p:txBody>
      </p:sp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5000625" y="2668588"/>
            <a:ext cx="8826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III</a:t>
            </a:r>
          </a:p>
        </p:txBody>
      </p:sp>
      <p:sp>
        <p:nvSpPr>
          <p:cNvPr id="42000" name="Line 18"/>
          <p:cNvSpPr>
            <a:spLocks noChangeShapeType="1"/>
          </p:cNvSpPr>
          <p:nvPr/>
        </p:nvSpPr>
        <p:spPr bwMode="auto">
          <a:xfrm flipV="1">
            <a:off x="4924425" y="1717675"/>
            <a:ext cx="50800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1" name="Line 19"/>
          <p:cNvSpPr>
            <a:spLocks noChangeShapeType="1"/>
          </p:cNvSpPr>
          <p:nvPr/>
        </p:nvSpPr>
        <p:spPr bwMode="auto">
          <a:xfrm>
            <a:off x="5429250" y="1714500"/>
            <a:ext cx="257175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2" name="Line 20"/>
          <p:cNvSpPr>
            <a:spLocks noChangeShapeType="1"/>
          </p:cNvSpPr>
          <p:nvPr/>
        </p:nvSpPr>
        <p:spPr bwMode="auto">
          <a:xfrm>
            <a:off x="4756150" y="2686050"/>
            <a:ext cx="206375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3" name="Text Box 21"/>
          <p:cNvSpPr txBox="1">
            <a:spLocks noChangeArrowheads="1"/>
          </p:cNvSpPr>
          <p:nvPr/>
        </p:nvSpPr>
        <p:spPr bwMode="auto">
          <a:xfrm>
            <a:off x="4797425" y="3446463"/>
            <a:ext cx="936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Template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2004" name="Line 22"/>
          <p:cNvSpPr>
            <a:spLocks noChangeShapeType="1"/>
          </p:cNvSpPr>
          <p:nvPr/>
        </p:nvSpPr>
        <p:spPr bwMode="auto">
          <a:xfrm flipV="1">
            <a:off x="4699000" y="3841750"/>
            <a:ext cx="123825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5" name="Line 23"/>
          <p:cNvSpPr>
            <a:spLocks noChangeShapeType="1"/>
          </p:cNvSpPr>
          <p:nvPr/>
        </p:nvSpPr>
        <p:spPr bwMode="auto">
          <a:xfrm>
            <a:off x="4584700" y="4333875"/>
            <a:ext cx="15557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6" name="Text Box 24"/>
          <p:cNvSpPr txBox="1">
            <a:spLocks noChangeArrowheads="1"/>
          </p:cNvSpPr>
          <p:nvPr/>
        </p:nvSpPr>
        <p:spPr bwMode="auto">
          <a:xfrm>
            <a:off x="4778375" y="4392613"/>
            <a:ext cx="13208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 strand </a:t>
            </a:r>
          </a:p>
        </p:txBody>
      </p:sp>
      <p:sp>
        <p:nvSpPr>
          <p:cNvPr id="42007" name="Text Box 25"/>
          <p:cNvSpPr txBox="1">
            <a:spLocks noChangeArrowheads="1"/>
          </p:cNvSpPr>
          <p:nvPr/>
        </p:nvSpPr>
        <p:spPr bwMode="auto">
          <a:xfrm>
            <a:off x="4514850" y="4659313"/>
            <a:ext cx="13208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 strand </a:t>
            </a:r>
          </a:p>
        </p:txBody>
      </p:sp>
      <p:sp>
        <p:nvSpPr>
          <p:cNvPr id="42008" name="Line 26"/>
          <p:cNvSpPr>
            <a:spLocks noChangeShapeType="1"/>
          </p:cNvSpPr>
          <p:nvPr/>
        </p:nvSpPr>
        <p:spPr bwMode="auto">
          <a:xfrm flipV="1">
            <a:off x="4051300" y="4781550"/>
            <a:ext cx="415925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09" name="Line 27"/>
          <p:cNvSpPr>
            <a:spLocks noChangeShapeType="1"/>
          </p:cNvSpPr>
          <p:nvPr/>
        </p:nvSpPr>
        <p:spPr bwMode="auto">
          <a:xfrm flipH="1">
            <a:off x="4397375" y="4781550"/>
            <a:ext cx="79375" cy="374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10" name="Text Box 28"/>
          <p:cNvSpPr txBox="1">
            <a:spLocks noChangeArrowheads="1"/>
          </p:cNvSpPr>
          <p:nvPr/>
        </p:nvSpPr>
        <p:spPr bwMode="auto">
          <a:xfrm>
            <a:off x="5403850" y="5732463"/>
            <a:ext cx="13208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ligase </a:t>
            </a:r>
          </a:p>
        </p:txBody>
      </p:sp>
      <p:sp>
        <p:nvSpPr>
          <p:cNvPr id="42011" name="Line 29"/>
          <p:cNvSpPr>
            <a:spLocks noChangeShapeType="1"/>
          </p:cNvSpPr>
          <p:nvPr/>
        </p:nvSpPr>
        <p:spPr bwMode="auto">
          <a:xfrm flipH="1" flipV="1">
            <a:off x="5083175" y="5673725"/>
            <a:ext cx="288925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12" name="Text Box 30"/>
          <p:cNvSpPr txBox="1">
            <a:spLocks noChangeArrowheads="1"/>
          </p:cNvSpPr>
          <p:nvPr/>
        </p:nvSpPr>
        <p:spPr bwMode="auto">
          <a:xfrm>
            <a:off x="3721100" y="5614988"/>
            <a:ext cx="936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Template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2013" name="Line 31"/>
          <p:cNvSpPr>
            <a:spLocks noChangeShapeType="1"/>
          </p:cNvSpPr>
          <p:nvPr/>
        </p:nvSpPr>
        <p:spPr bwMode="auto">
          <a:xfrm>
            <a:off x="4089400" y="5343525"/>
            <a:ext cx="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14" name="Line 32"/>
          <p:cNvSpPr>
            <a:spLocks noChangeShapeType="1"/>
          </p:cNvSpPr>
          <p:nvPr/>
        </p:nvSpPr>
        <p:spPr bwMode="auto">
          <a:xfrm flipH="1">
            <a:off x="5778500" y="688975"/>
            <a:ext cx="688975" cy="539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15" name="Line 33"/>
          <p:cNvSpPr>
            <a:spLocks noChangeShapeType="1"/>
          </p:cNvSpPr>
          <p:nvPr/>
        </p:nvSpPr>
        <p:spPr bwMode="auto">
          <a:xfrm flipH="1">
            <a:off x="5988050" y="1866900"/>
            <a:ext cx="488950" cy="4032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2016" name="Text Box 34"/>
          <p:cNvSpPr txBox="1">
            <a:spLocks noChangeArrowheads="1"/>
          </p:cNvSpPr>
          <p:nvPr/>
        </p:nvSpPr>
        <p:spPr bwMode="auto">
          <a:xfrm>
            <a:off x="4313238" y="6270625"/>
            <a:ext cx="2543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Overall direction of replication</a:t>
            </a:r>
          </a:p>
        </p:txBody>
      </p:sp>
      <p:sp>
        <p:nvSpPr>
          <p:cNvPr id="42017" name="Text Box 35"/>
          <p:cNvSpPr txBox="1">
            <a:spLocks noChangeArrowheads="1"/>
          </p:cNvSpPr>
          <p:nvPr/>
        </p:nvSpPr>
        <p:spPr bwMode="auto">
          <a:xfrm>
            <a:off x="6516688" y="333375"/>
            <a:ext cx="23764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Es forma una cadena nova. 5’ a 3’, a mesura que s’obri la forquilla de replicació</a:t>
            </a:r>
          </a:p>
        </p:txBody>
      </p:sp>
      <p:sp>
        <p:nvSpPr>
          <p:cNvPr id="42018" name="Text Box 36"/>
          <p:cNvSpPr txBox="1">
            <a:spLocks noChangeArrowheads="1"/>
          </p:cNvSpPr>
          <p:nvPr/>
        </p:nvSpPr>
        <p:spPr bwMode="auto">
          <a:xfrm>
            <a:off x="6516688" y="1700213"/>
            <a:ext cx="23764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L’altra cadena, la retrassada, creix en direcció 3’ a 5’ per la unió de fragments curts: Okazaki.</a:t>
            </a:r>
          </a:p>
        </p:txBody>
      </p:sp>
      <p:sp>
        <p:nvSpPr>
          <p:cNvPr id="42019" name="Text Box 38"/>
          <p:cNvSpPr txBox="1">
            <a:spLocks noChangeArrowheads="1"/>
          </p:cNvSpPr>
          <p:nvPr/>
        </p:nvSpPr>
        <p:spPr bwMode="auto">
          <a:xfrm>
            <a:off x="6516688" y="4508500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L’ADN lligasa uneix els fragments d’Okazaki, formant una cadena contínua.</a:t>
            </a:r>
          </a:p>
        </p:txBody>
      </p:sp>
      <p:sp>
        <p:nvSpPr>
          <p:cNvPr id="42020" name="Text Box 41"/>
          <p:cNvSpPr txBox="1">
            <a:spLocks noChangeArrowheads="1"/>
          </p:cNvSpPr>
          <p:nvPr/>
        </p:nvSpPr>
        <p:spPr bwMode="auto">
          <a:xfrm>
            <a:off x="179388" y="17732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Fibra adelantada</a:t>
            </a:r>
          </a:p>
        </p:txBody>
      </p:sp>
      <p:sp>
        <p:nvSpPr>
          <p:cNvPr id="42021" name="Text Box 42"/>
          <p:cNvSpPr txBox="1">
            <a:spLocks noChangeArrowheads="1"/>
          </p:cNvSpPr>
          <p:nvPr/>
        </p:nvSpPr>
        <p:spPr bwMode="auto">
          <a:xfrm>
            <a:off x="179388" y="220503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Fibra retardada</a:t>
            </a:r>
          </a:p>
        </p:txBody>
      </p:sp>
      <p:sp>
        <p:nvSpPr>
          <p:cNvPr id="42022" name="Line 43"/>
          <p:cNvSpPr>
            <a:spLocks noChangeShapeType="1"/>
          </p:cNvSpPr>
          <p:nvPr/>
        </p:nvSpPr>
        <p:spPr bwMode="auto">
          <a:xfrm flipH="1">
            <a:off x="1979613" y="4048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2023" name="Line 44"/>
          <p:cNvSpPr>
            <a:spLocks noChangeShapeType="1"/>
          </p:cNvSpPr>
          <p:nvPr/>
        </p:nvSpPr>
        <p:spPr bwMode="auto">
          <a:xfrm flipV="1">
            <a:off x="2124075" y="1628775"/>
            <a:ext cx="2232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2024" name="Line 46"/>
          <p:cNvSpPr>
            <a:spLocks noChangeShapeType="1"/>
          </p:cNvSpPr>
          <p:nvPr/>
        </p:nvSpPr>
        <p:spPr bwMode="auto">
          <a:xfrm>
            <a:off x="2195513" y="2349500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0350"/>
            <a:ext cx="5011738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59300" y="449263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232025" y="41116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928938" y="268288"/>
            <a:ext cx="9398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>
                <a:solidFill>
                  <a:srgbClr val="0099B3"/>
                </a:solidFill>
              </a:rPr>
              <a:t>      Primase joins RNA</a:t>
            </a:r>
          </a:p>
          <a:p>
            <a:pPr eaLnBrk="0" hangingPunct="0"/>
            <a:r>
              <a:rPr lang="en-US" sz="600" b="1">
                <a:solidFill>
                  <a:srgbClr val="0099B3"/>
                </a:solidFill>
              </a:rPr>
              <a:t>nucleotides into a primer.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228850" y="768350"/>
            <a:ext cx="4286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Template</a:t>
            </a:r>
          </a:p>
          <a:p>
            <a:pPr eaLnBrk="0" hangingPunct="0"/>
            <a:r>
              <a:rPr lang="en-US" sz="600" b="1"/>
              <a:t>strand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190875" y="66833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692525" y="64611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¢</a:t>
            </a:r>
            <a:endParaRPr lang="en-US" sz="600" b="1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2597150" y="755650"/>
            <a:ext cx="15875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2936875" y="469900"/>
            <a:ext cx="92075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3406775" y="469900"/>
            <a:ext cx="165100" cy="1555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928938" y="6330950"/>
            <a:ext cx="11461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Overall direction of replication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946400" y="1431925"/>
            <a:ext cx="4762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RNA primer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228850" y="136366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3187700" y="162083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4178300" y="1449388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562475" y="1395413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836988" y="903288"/>
            <a:ext cx="8223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DNA pol III adds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DNA nucleotides to 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the primer, forming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an Okazaki fragment.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3844925" y="1266825"/>
            <a:ext cx="7715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H="1">
            <a:off x="4054475" y="1266825"/>
            <a:ext cx="174625" cy="1651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30" name="AutoShape 22"/>
          <p:cNvSpPr>
            <a:spLocks/>
          </p:cNvSpPr>
          <p:nvPr/>
        </p:nvSpPr>
        <p:spPr bwMode="auto">
          <a:xfrm rot="-5559638">
            <a:off x="3409950" y="1412875"/>
            <a:ext cx="69850" cy="330200"/>
          </a:xfrm>
          <a:prstGeom prst="rightBrace">
            <a:avLst>
              <a:gd name="adj1" fmla="val 65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H="1" flipV="1">
            <a:off x="3397250" y="1495425"/>
            <a:ext cx="47625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3930650" y="2254250"/>
            <a:ext cx="3619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eaLnBrk="0" hangingPunct="0"/>
            <a:r>
              <a:rPr lang="en-US" sz="600" b="1"/>
              <a:t>Okazaki</a:t>
            </a:r>
          </a:p>
          <a:p>
            <a:pPr algn="ctr" eaLnBrk="0" hangingPunct="0"/>
            <a:r>
              <a:rPr lang="en-US" sz="600" b="1"/>
              <a:t>fragment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2228850" y="241776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3181350" y="268763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4562475" y="2468563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505325" y="234791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2322513" y="2097088"/>
            <a:ext cx="8223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After reaching the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next RNA primer (not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shown), DNA pol III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falls off.</a:t>
            </a:r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3194050" y="2114550"/>
            <a:ext cx="0" cy="3206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3190875" y="2273300"/>
            <a:ext cx="454025" cy="1206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4117975" y="2463800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2235200" y="345281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4511675" y="3373438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4568825" y="3497263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2327275" y="334803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2268538" y="2947988"/>
            <a:ext cx="12001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After the second fragment is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primed, DNA pol III adds DNA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nucleotides until it reaches the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first primer and falls off.</a:t>
            </a:r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2266950" y="3317875"/>
            <a:ext cx="113030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>
            <a:off x="2800350" y="3317875"/>
            <a:ext cx="254000" cy="295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2238375" y="4551363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4511675" y="4478338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4568825" y="4602163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1" name="Text Box 43"/>
          <p:cNvSpPr txBox="1">
            <a:spLocks noChangeArrowheads="1"/>
          </p:cNvSpPr>
          <p:nvPr/>
        </p:nvSpPr>
        <p:spPr bwMode="auto">
          <a:xfrm>
            <a:off x="2330450" y="444658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2922588" y="4243388"/>
            <a:ext cx="8350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DNA pol I replaces 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the RNA with DNA,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adding to the 3</a:t>
            </a:r>
            <a:r>
              <a:rPr lang="en-US" sz="600" b="1">
                <a:solidFill>
                  <a:srgbClr val="0099B3"/>
                </a:solidFill>
                <a:latin typeface="Symbol" pitchFamily="1" charset="2"/>
              </a:rPr>
              <a:t>¢</a:t>
            </a:r>
            <a:r>
              <a:rPr lang="en-US" sz="600" b="1">
                <a:solidFill>
                  <a:srgbClr val="0099B3"/>
                </a:solidFill>
              </a:rPr>
              <a:t> end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of fragment 2.</a:t>
            </a:r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>
            <a:off x="2933700" y="4606925"/>
            <a:ext cx="78105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>
            <a:off x="3317875" y="4606925"/>
            <a:ext cx="53975" cy="1841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55" name="Text Box 47"/>
          <p:cNvSpPr txBox="1">
            <a:spLocks noChangeArrowheads="1"/>
          </p:cNvSpPr>
          <p:nvPr/>
        </p:nvSpPr>
        <p:spPr bwMode="auto">
          <a:xfrm>
            <a:off x="2244725" y="5716588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6" name="Text Box 48"/>
          <p:cNvSpPr txBox="1">
            <a:spLocks noChangeArrowheads="1"/>
          </p:cNvSpPr>
          <p:nvPr/>
        </p:nvSpPr>
        <p:spPr bwMode="auto">
          <a:xfrm>
            <a:off x="4518025" y="5621338"/>
            <a:ext cx="90488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3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4575175" y="575468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2330450" y="5602288"/>
            <a:ext cx="873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600" b="1"/>
              <a:t>5</a:t>
            </a:r>
            <a:r>
              <a:rPr lang="en-US" sz="600" b="1">
                <a:latin typeface="Symbol" pitchFamily="1" charset="2"/>
              </a:rPr>
              <a:t>¢</a:t>
            </a:r>
            <a:endParaRPr lang="en-US" sz="600" b="1"/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2462213" y="5256213"/>
            <a:ext cx="10064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DNA ligase forms a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bond between the newest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DNA and the adjacent DNA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of fragment 1.</a:t>
            </a:r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>
            <a:off x="2466975" y="5619750"/>
            <a:ext cx="1012825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>
            <a:off x="3216275" y="5619750"/>
            <a:ext cx="415925" cy="3333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3786188" y="5341938"/>
            <a:ext cx="73342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      The lagging 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strand in the region</a:t>
            </a:r>
          </a:p>
          <a:p>
            <a:pPr eaLnBrk="0" hangingPunct="0">
              <a:lnSpc>
                <a:spcPct val="90000"/>
              </a:lnSpc>
            </a:pPr>
            <a:r>
              <a:rPr lang="en-US" sz="600" b="1">
                <a:solidFill>
                  <a:srgbClr val="0099B3"/>
                </a:solidFill>
              </a:rPr>
              <a:t>is now complete.</a:t>
            </a:r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3784600" y="5626100"/>
            <a:ext cx="723900" cy="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 flipH="1">
            <a:off x="4194175" y="5626100"/>
            <a:ext cx="28575" cy="2063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4932363" y="260350"/>
            <a:ext cx="3960812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/>
              <a:t>La primasa uneix els nucleòtids de RNA formant un cebador</a:t>
            </a:r>
          </a:p>
          <a:p>
            <a:endParaRPr lang="es-ES" sz="1600"/>
          </a:p>
          <a:p>
            <a:endParaRPr lang="es-ES" sz="1600"/>
          </a:p>
          <a:p>
            <a:r>
              <a:rPr lang="es-ES" sz="1600"/>
              <a:t>L’ADN polimerasa III afegeix nucleòtids al cebador i forma un frgament d’Okazaki</a:t>
            </a:r>
          </a:p>
          <a:p>
            <a:endParaRPr lang="es-ES" sz="1600" b="1"/>
          </a:p>
          <a:p>
            <a:r>
              <a:rPr lang="es-ES" sz="1600"/>
              <a:t>Al arribar al cebador següent, la ADN polimerasa III es despren</a:t>
            </a:r>
          </a:p>
          <a:p>
            <a:endParaRPr lang="es-ES" sz="1600"/>
          </a:p>
          <a:p>
            <a:endParaRPr lang="es-ES" sz="1600"/>
          </a:p>
          <a:p>
            <a:r>
              <a:rPr lang="es-ES" sz="1600"/>
              <a:t>Desprès de cebar el segon fragment, l’ADN polimerasa III afegeix nucleòtids fins arribar al primer cebador i es despren.</a:t>
            </a:r>
          </a:p>
          <a:p>
            <a:endParaRPr lang="es-ES" sz="1600"/>
          </a:p>
          <a:p>
            <a:r>
              <a:rPr lang="es-ES" sz="1600"/>
              <a:t>L’ADN polimersasa I substitueix l’ARN per ADN i l’afegeix a l’extrem 3’ del fragment 2.</a:t>
            </a:r>
          </a:p>
          <a:p>
            <a:endParaRPr lang="es-ES" sz="1600"/>
          </a:p>
          <a:p>
            <a:pPr>
              <a:spcBef>
                <a:spcPct val="50000"/>
              </a:spcBef>
            </a:pPr>
            <a:r>
              <a:rPr lang="es-ES" sz="1600"/>
              <a:t>L’ADN lligasa uneix els dos fragments d’ADN.</a:t>
            </a:r>
          </a:p>
          <a:p>
            <a:pPr>
              <a:spcBef>
                <a:spcPct val="50000"/>
              </a:spcBef>
            </a:pPr>
            <a:r>
              <a:rPr lang="es-ES" sz="1600"/>
              <a:t>La fibra retrassada ja està completa</a:t>
            </a:r>
          </a:p>
          <a:p>
            <a:endParaRPr lang="es-ES" sz="1600"/>
          </a:p>
          <a:p>
            <a:endParaRPr lang="es-ES" sz="1600"/>
          </a:p>
          <a:p>
            <a:endParaRPr lang="es-ES"/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0" y="5084763"/>
            <a:ext cx="2268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/>
              <a:t> </a:t>
            </a:r>
          </a:p>
        </p:txBody>
      </p: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323850" y="836613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Fibra retardada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53598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8535988" y="4814888"/>
            <a:ext cx="166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633413" y="4125913"/>
            <a:ext cx="1730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490538" y="4357688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Parental DNA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8651875" y="4619625"/>
            <a:ext cx="1730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3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465138" y="3967163"/>
            <a:ext cx="166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5</a:t>
            </a:r>
            <a:r>
              <a:rPr lang="en-US" sz="1300" b="1">
                <a:latin typeface="Symbol" pitchFamily="1" charset="2"/>
              </a:rPr>
              <a:t>¢</a:t>
            </a:r>
            <a:endParaRPr lang="en-US" sz="1300" b="1"/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2268538" y="1125538"/>
            <a:ext cx="24844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 </a:t>
            </a:r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2913063" y="2819400"/>
            <a:ext cx="10636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III</a:t>
            </a: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3240088" y="3892550"/>
            <a:ext cx="13017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Replication fork</a:t>
            </a:r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5226050" y="319563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7077075" y="380841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ligase</a:t>
            </a:r>
          </a:p>
        </p:txBody>
      </p:sp>
      <p:sp>
        <p:nvSpPr>
          <p:cNvPr id="44046" name="Text Box 16"/>
          <p:cNvSpPr txBox="1">
            <a:spLocks noChangeArrowheads="1"/>
          </p:cNvSpPr>
          <p:nvPr/>
        </p:nvSpPr>
        <p:spPr bwMode="auto">
          <a:xfrm>
            <a:off x="3038475" y="418306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Primase</a:t>
            </a:r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6675438" y="264001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OVERVIEW</a:t>
            </a:r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3130550" y="4492625"/>
            <a:ext cx="10636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Primer</a:t>
            </a:r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3906838" y="4360863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III</a:t>
            </a: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5546725" y="4065588"/>
            <a:ext cx="106362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DNA pol I</a:t>
            </a:r>
          </a:p>
        </p:txBody>
      </p:sp>
      <p:sp>
        <p:nvSpPr>
          <p:cNvPr id="44051" name="Line 21"/>
          <p:cNvSpPr>
            <a:spLocks noChangeShapeType="1"/>
          </p:cNvSpPr>
          <p:nvPr/>
        </p:nvSpPr>
        <p:spPr bwMode="auto">
          <a:xfrm flipH="1" flipV="1">
            <a:off x="847725" y="4121150"/>
            <a:ext cx="19050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2" name="Line 22"/>
          <p:cNvSpPr>
            <a:spLocks noChangeShapeType="1"/>
          </p:cNvSpPr>
          <p:nvPr/>
        </p:nvSpPr>
        <p:spPr bwMode="auto">
          <a:xfrm>
            <a:off x="3371850" y="4683125"/>
            <a:ext cx="190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3" name="Line 23"/>
          <p:cNvSpPr>
            <a:spLocks noChangeShapeType="1"/>
          </p:cNvSpPr>
          <p:nvPr/>
        </p:nvSpPr>
        <p:spPr bwMode="auto">
          <a:xfrm>
            <a:off x="2778125" y="4086225"/>
            <a:ext cx="238125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4" name="Line 24"/>
          <p:cNvSpPr>
            <a:spLocks noChangeShapeType="1"/>
          </p:cNvSpPr>
          <p:nvPr/>
        </p:nvSpPr>
        <p:spPr bwMode="auto">
          <a:xfrm flipV="1">
            <a:off x="2514600" y="2927350"/>
            <a:ext cx="37465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5" name="Line 25"/>
          <p:cNvSpPr>
            <a:spLocks noChangeShapeType="1"/>
          </p:cNvSpPr>
          <p:nvPr/>
        </p:nvSpPr>
        <p:spPr bwMode="auto">
          <a:xfrm flipV="1">
            <a:off x="4108450" y="4591050"/>
            <a:ext cx="18415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6" name="Line 26"/>
          <p:cNvSpPr>
            <a:spLocks noChangeShapeType="1"/>
          </p:cNvSpPr>
          <p:nvPr/>
        </p:nvSpPr>
        <p:spPr bwMode="auto">
          <a:xfrm>
            <a:off x="4895850" y="3168650"/>
            <a:ext cx="301625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7" name="Line 27"/>
          <p:cNvSpPr>
            <a:spLocks noChangeShapeType="1"/>
          </p:cNvSpPr>
          <p:nvPr/>
        </p:nvSpPr>
        <p:spPr bwMode="auto">
          <a:xfrm>
            <a:off x="5553075" y="4486275"/>
            <a:ext cx="30480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8" name="Line 28"/>
          <p:cNvSpPr>
            <a:spLocks noChangeShapeType="1"/>
          </p:cNvSpPr>
          <p:nvPr/>
        </p:nvSpPr>
        <p:spPr bwMode="auto">
          <a:xfrm>
            <a:off x="5908675" y="4302125"/>
            <a:ext cx="225425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59" name="Line 29"/>
          <p:cNvSpPr>
            <a:spLocks noChangeShapeType="1"/>
          </p:cNvSpPr>
          <p:nvPr/>
        </p:nvSpPr>
        <p:spPr bwMode="auto">
          <a:xfrm>
            <a:off x="7515225" y="4048125"/>
            <a:ext cx="234950" cy="269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60" name="Text Box 30"/>
          <p:cNvSpPr txBox="1">
            <a:spLocks noChangeArrowheads="1"/>
          </p:cNvSpPr>
          <p:nvPr/>
        </p:nvSpPr>
        <p:spPr bwMode="auto">
          <a:xfrm>
            <a:off x="4886325" y="433228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61" name="Text Box 31"/>
          <p:cNvSpPr txBox="1">
            <a:spLocks noChangeArrowheads="1"/>
          </p:cNvSpPr>
          <p:nvPr/>
        </p:nvSpPr>
        <p:spPr bwMode="auto">
          <a:xfrm>
            <a:off x="5665788" y="2500313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62" name="Text Box 32"/>
          <p:cNvSpPr txBox="1">
            <a:spLocks noChangeArrowheads="1"/>
          </p:cNvSpPr>
          <p:nvPr/>
        </p:nvSpPr>
        <p:spPr bwMode="auto">
          <a:xfrm>
            <a:off x="5664200" y="1195388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63" name="Text Box 33"/>
          <p:cNvSpPr txBox="1">
            <a:spLocks noChangeArrowheads="1"/>
          </p:cNvSpPr>
          <p:nvPr/>
        </p:nvSpPr>
        <p:spPr bwMode="auto">
          <a:xfrm>
            <a:off x="7983538" y="2498725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Leading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64" name="Text Box 34"/>
          <p:cNvSpPr txBox="1">
            <a:spLocks noChangeArrowheads="1"/>
          </p:cNvSpPr>
          <p:nvPr/>
        </p:nvSpPr>
        <p:spPr bwMode="auto">
          <a:xfrm>
            <a:off x="7991475" y="1193800"/>
            <a:ext cx="698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Lagging</a:t>
            </a:r>
          </a:p>
          <a:p>
            <a:pPr eaLnBrk="0" hangingPunct="0"/>
            <a:r>
              <a:rPr lang="en-US" sz="1300" b="1"/>
              <a:t>strand</a:t>
            </a:r>
          </a:p>
        </p:txBody>
      </p:sp>
      <p:sp>
        <p:nvSpPr>
          <p:cNvPr id="44065" name="Text Box 35"/>
          <p:cNvSpPr txBox="1">
            <a:spLocks noChangeArrowheads="1"/>
          </p:cNvSpPr>
          <p:nvPr/>
        </p:nvSpPr>
        <p:spPr bwMode="auto">
          <a:xfrm>
            <a:off x="6335713" y="1300163"/>
            <a:ext cx="178435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300" b="1"/>
              <a:t>Origin of replication</a:t>
            </a:r>
          </a:p>
        </p:txBody>
      </p:sp>
      <p:sp>
        <p:nvSpPr>
          <p:cNvPr id="44066" name="Rectangle 36"/>
          <p:cNvSpPr>
            <a:spLocks noChangeArrowheads="1"/>
          </p:cNvSpPr>
          <p:nvPr/>
        </p:nvSpPr>
        <p:spPr bwMode="auto">
          <a:xfrm>
            <a:off x="5934075" y="1654175"/>
            <a:ext cx="990600" cy="793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67" name="Line 37"/>
          <p:cNvSpPr>
            <a:spLocks noChangeShapeType="1"/>
          </p:cNvSpPr>
          <p:nvPr/>
        </p:nvSpPr>
        <p:spPr bwMode="auto">
          <a:xfrm flipV="1">
            <a:off x="6016625" y="2124075"/>
            <a:ext cx="40005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68" name="Line 38"/>
          <p:cNvSpPr>
            <a:spLocks noChangeShapeType="1"/>
          </p:cNvSpPr>
          <p:nvPr/>
        </p:nvSpPr>
        <p:spPr bwMode="auto">
          <a:xfrm>
            <a:off x="6022975" y="1587500"/>
            <a:ext cx="396875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69" name="Line 39"/>
          <p:cNvSpPr>
            <a:spLocks noChangeShapeType="1"/>
          </p:cNvSpPr>
          <p:nvPr/>
        </p:nvSpPr>
        <p:spPr bwMode="auto">
          <a:xfrm>
            <a:off x="7118350" y="153352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70" name="Line 40"/>
          <p:cNvSpPr>
            <a:spLocks noChangeShapeType="1"/>
          </p:cNvSpPr>
          <p:nvPr/>
        </p:nvSpPr>
        <p:spPr bwMode="auto">
          <a:xfrm flipV="1">
            <a:off x="7823200" y="1581150"/>
            <a:ext cx="39370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71" name="Line 41"/>
          <p:cNvSpPr>
            <a:spLocks noChangeShapeType="1"/>
          </p:cNvSpPr>
          <p:nvPr/>
        </p:nvSpPr>
        <p:spPr bwMode="auto">
          <a:xfrm>
            <a:off x="7820025" y="2133600"/>
            <a:ext cx="396875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72" name="Text Box 43"/>
          <p:cNvSpPr txBox="1">
            <a:spLocks noChangeArrowheads="1"/>
          </p:cNvSpPr>
          <p:nvPr/>
        </p:nvSpPr>
        <p:spPr bwMode="auto">
          <a:xfrm>
            <a:off x="250825" y="2060575"/>
            <a:ext cx="1441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L’helicasa desenrotlla l’hèlice</a:t>
            </a:r>
          </a:p>
        </p:txBody>
      </p:sp>
      <p:sp>
        <p:nvSpPr>
          <p:cNvPr id="44073" name="Line 44"/>
          <p:cNvSpPr>
            <a:spLocks noChangeShapeType="1"/>
          </p:cNvSpPr>
          <p:nvPr/>
        </p:nvSpPr>
        <p:spPr bwMode="auto">
          <a:xfrm>
            <a:off x="468313" y="2852738"/>
            <a:ext cx="5032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74" name="Text Box 45"/>
          <p:cNvSpPr txBox="1">
            <a:spLocks noChangeArrowheads="1"/>
          </p:cNvSpPr>
          <p:nvPr/>
        </p:nvSpPr>
        <p:spPr bwMode="auto">
          <a:xfrm>
            <a:off x="1476375" y="1484313"/>
            <a:ext cx="1511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Les proteïnes d’unió a cadena simple estabilitzen el motllo</a:t>
            </a:r>
          </a:p>
        </p:txBody>
      </p:sp>
      <p:sp>
        <p:nvSpPr>
          <p:cNvPr id="44075" name="Line 46"/>
          <p:cNvSpPr>
            <a:spLocks noChangeShapeType="1"/>
          </p:cNvSpPr>
          <p:nvPr/>
        </p:nvSpPr>
        <p:spPr bwMode="auto">
          <a:xfrm>
            <a:off x="1619250" y="2852738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76" name="Text Box 47"/>
          <p:cNvSpPr txBox="1">
            <a:spLocks noChangeArrowheads="1"/>
          </p:cNvSpPr>
          <p:nvPr/>
        </p:nvSpPr>
        <p:spPr bwMode="auto">
          <a:xfrm>
            <a:off x="3132138" y="1700213"/>
            <a:ext cx="1800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Síntesi de la fibra adelantada de forma contínua: 3’ a 5’.</a:t>
            </a:r>
          </a:p>
        </p:txBody>
      </p:sp>
      <p:sp>
        <p:nvSpPr>
          <p:cNvPr id="44077" name="Line 48"/>
          <p:cNvSpPr>
            <a:spLocks noChangeShapeType="1"/>
          </p:cNvSpPr>
          <p:nvPr/>
        </p:nvSpPr>
        <p:spPr bwMode="auto">
          <a:xfrm>
            <a:off x="3924300" y="2565400"/>
            <a:ext cx="1428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78" name="Text Box 49"/>
          <p:cNvSpPr txBox="1">
            <a:spLocks noChangeArrowheads="1"/>
          </p:cNvSpPr>
          <p:nvPr/>
        </p:nvSpPr>
        <p:spPr bwMode="auto">
          <a:xfrm>
            <a:off x="2411413" y="1052513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Direcció replicació</a:t>
            </a:r>
          </a:p>
        </p:txBody>
      </p:sp>
      <p:sp>
        <p:nvSpPr>
          <p:cNvPr id="44079" name="Text Box 51"/>
          <p:cNvSpPr txBox="1">
            <a:spLocks noChangeArrowheads="1"/>
          </p:cNvSpPr>
          <p:nvPr/>
        </p:nvSpPr>
        <p:spPr bwMode="auto">
          <a:xfrm>
            <a:off x="179388" y="4652963"/>
            <a:ext cx="223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La primasa realitza la síntesi dels cebadors</a:t>
            </a:r>
          </a:p>
        </p:txBody>
      </p:sp>
      <p:sp>
        <p:nvSpPr>
          <p:cNvPr id="44080" name="Text Box 52"/>
          <p:cNvSpPr txBox="1">
            <a:spLocks noChangeArrowheads="1"/>
          </p:cNvSpPr>
          <p:nvPr/>
        </p:nvSpPr>
        <p:spPr bwMode="auto">
          <a:xfrm>
            <a:off x="1692275" y="5734050"/>
            <a:ext cx="2735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polimerasa III va afegint nucleòtids a la fibra</a:t>
            </a:r>
          </a:p>
        </p:txBody>
      </p:sp>
      <p:sp>
        <p:nvSpPr>
          <p:cNvPr id="44081" name="Line 53"/>
          <p:cNvSpPr>
            <a:spLocks noChangeShapeType="1"/>
          </p:cNvSpPr>
          <p:nvPr/>
        </p:nvSpPr>
        <p:spPr bwMode="auto">
          <a:xfrm flipV="1">
            <a:off x="2195513" y="5445125"/>
            <a:ext cx="12969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82" name="Text Box 55"/>
          <p:cNvSpPr txBox="1">
            <a:spLocks noChangeArrowheads="1"/>
          </p:cNvSpPr>
          <p:nvPr/>
        </p:nvSpPr>
        <p:spPr bwMode="auto">
          <a:xfrm>
            <a:off x="5867400" y="5373688"/>
            <a:ext cx="21605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polimerasa I, substitueix els fragments d’ARN per ADN</a:t>
            </a:r>
          </a:p>
        </p:txBody>
      </p:sp>
      <p:sp>
        <p:nvSpPr>
          <p:cNvPr id="44083" name="Text Box 56"/>
          <p:cNvSpPr txBox="1">
            <a:spLocks noChangeArrowheads="1"/>
          </p:cNvSpPr>
          <p:nvPr/>
        </p:nvSpPr>
        <p:spPr bwMode="auto">
          <a:xfrm>
            <a:off x="6659563" y="3141663"/>
            <a:ext cx="2233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/>
              <a:t>L’ADN lligasa uneix els fragments ADN</a:t>
            </a:r>
          </a:p>
        </p:txBody>
      </p:sp>
      <p:sp>
        <p:nvSpPr>
          <p:cNvPr id="44084" name="Line 57"/>
          <p:cNvSpPr>
            <a:spLocks noChangeShapeType="1"/>
          </p:cNvSpPr>
          <p:nvPr/>
        </p:nvSpPr>
        <p:spPr bwMode="auto">
          <a:xfrm flipH="1">
            <a:off x="8027988" y="357346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4085" name="Line 58"/>
          <p:cNvSpPr>
            <a:spLocks noChangeShapeType="1"/>
          </p:cNvSpPr>
          <p:nvPr/>
        </p:nvSpPr>
        <p:spPr bwMode="auto">
          <a:xfrm flipH="1" flipV="1">
            <a:off x="6588125" y="494188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UD IV. GENÈTICA. IV. 2. ADN: la base de </a:t>
            </a:r>
            <a:r>
              <a:rPr lang="es-ES" dirty="0" err="1"/>
              <a:t>l’herència</a:t>
            </a:r>
            <a:endParaRPr lang="es-ES" dirty="0"/>
          </a:p>
          <a:p>
            <a:r>
              <a:rPr lang="es-ES" i="1" dirty="0" err="1"/>
              <a:t>Reparació</a:t>
            </a:r>
            <a:r>
              <a:rPr lang="es-ES" i="1" dirty="0"/>
              <a:t> de </a:t>
            </a:r>
            <a:r>
              <a:rPr lang="es-ES" i="1" dirty="0" err="1"/>
              <a:t>l’ADN</a:t>
            </a:r>
            <a:endParaRPr lang="es-ES" i="1" dirty="0"/>
          </a:p>
        </p:txBody>
      </p:sp>
      <p:sp>
        <p:nvSpPr>
          <p:cNvPr id="45059" name="2 CuadroTexto"/>
          <p:cNvSpPr txBox="1">
            <a:spLocks noChangeArrowheads="1"/>
          </p:cNvSpPr>
          <p:nvPr/>
        </p:nvSpPr>
        <p:spPr bwMode="auto">
          <a:xfrm>
            <a:off x="395288" y="1412875"/>
            <a:ext cx="8280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Durant la replicació es poden produir errors en l’adició de nucleòtids</a:t>
            </a:r>
          </a:p>
          <a:p>
            <a:endParaRPr lang="es-ES" sz="2400" b="1"/>
          </a:p>
          <a:p>
            <a:r>
              <a:rPr lang="es-ES" sz="2400" b="1"/>
              <a:t>Mitjana 1 error per cada 10.000 milions de nucleòtids, però durant la formació l’error és d’1 per cada 100.000 nuclèotids. L’ADN polimerasa fa la feina de reparació.</a:t>
            </a:r>
          </a:p>
          <a:p>
            <a:endParaRPr lang="es-ES" sz="2400" b="1"/>
          </a:p>
          <a:p>
            <a:r>
              <a:rPr lang="es-ES" sz="2400" b="1"/>
              <a:t>Cas de no reparació conegut: càncer de colon.</a:t>
            </a:r>
          </a:p>
          <a:p>
            <a:endParaRPr lang="es-ES" sz="2400" b="1"/>
          </a:p>
          <a:p>
            <a:r>
              <a:rPr lang="es-ES" sz="2400" b="1"/>
              <a:t>Agents alteradors: productes químics, rajos X, UV</a:t>
            </a:r>
          </a:p>
          <a:p>
            <a:endParaRPr lang="es-ES" sz="2400" b="1"/>
          </a:p>
          <a:p>
            <a:r>
              <a:rPr lang="es-ES" sz="2400" b="1"/>
              <a:t>Enzim de reparació coneguts: 100 a </a:t>
            </a:r>
            <a:r>
              <a:rPr lang="es-ES" sz="2400" b="1" i="1"/>
              <a:t>Eschericichia coli</a:t>
            </a:r>
            <a:r>
              <a:rPr lang="es-ES" sz="2400" b="1"/>
              <a:t>, 130 a eucariotes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4225" y="227013"/>
            <a:ext cx="503555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/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500" kern="0">
                <a:latin typeface="+mj-lt"/>
                <a:ea typeface="+mj-ea"/>
                <a:cs typeface="+mj-cs"/>
              </a:rPr>
              <a:t>LE 16-17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562350" y="5135563"/>
            <a:ext cx="6985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DNA </a:t>
            </a:r>
          </a:p>
          <a:p>
            <a:r>
              <a:rPr lang="en-US" sz="1200" b="1"/>
              <a:t>ligase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06625" y="3455988"/>
            <a:ext cx="10001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DNA </a:t>
            </a:r>
          </a:p>
          <a:p>
            <a:r>
              <a:rPr lang="en-US" sz="1200" b="1"/>
              <a:t>polymerase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3689350" y="5540375"/>
            <a:ext cx="149225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647950" y="3860800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346575" y="5405438"/>
            <a:ext cx="20478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rgbClr val="0099B3"/>
                </a:solidFill>
              </a:rPr>
              <a:t>     DNA ligase seals the</a:t>
            </a:r>
          </a:p>
          <a:p>
            <a:r>
              <a:rPr lang="en-US" sz="1200" b="1">
                <a:solidFill>
                  <a:srgbClr val="0099B3"/>
                </a:solidFill>
              </a:rPr>
              <a:t>free end of the new DNA</a:t>
            </a:r>
          </a:p>
          <a:p>
            <a:r>
              <a:rPr lang="en-US" sz="1200" b="1">
                <a:solidFill>
                  <a:srgbClr val="0099B3"/>
                </a:solidFill>
              </a:rPr>
              <a:t>to the old DNA, making the</a:t>
            </a:r>
          </a:p>
          <a:p>
            <a:r>
              <a:rPr lang="en-US" sz="1200" b="1">
                <a:solidFill>
                  <a:srgbClr val="0099B3"/>
                </a:solidFill>
              </a:rPr>
              <a:t>strand complete.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241800" y="5400675"/>
            <a:ext cx="0" cy="6985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3632200" y="5664200"/>
            <a:ext cx="612775" cy="1428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346575" y="3389313"/>
            <a:ext cx="20478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rgbClr val="0099B3"/>
                </a:solidFill>
              </a:rPr>
              <a:t>     Repair synthesis by</a:t>
            </a:r>
          </a:p>
          <a:p>
            <a:r>
              <a:rPr lang="en-US" sz="1200" b="1">
                <a:solidFill>
                  <a:srgbClr val="0099B3"/>
                </a:solidFill>
              </a:rPr>
              <a:t>a DNA polymerase</a:t>
            </a:r>
          </a:p>
          <a:p>
            <a:r>
              <a:rPr lang="en-US" sz="1200" b="1">
                <a:solidFill>
                  <a:srgbClr val="0099B3"/>
                </a:solidFill>
              </a:rPr>
              <a:t>fills in the missing</a:t>
            </a:r>
          </a:p>
          <a:p>
            <a:r>
              <a:rPr lang="en-US" sz="1200" b="1">
                <a:solidFill>
                  <a:srgbClr val="0099B3"/>
                </a:solidFill>
              </a:rPr>
              <a:t>nucleotides.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241800" y="3384550"/>
            <a:ext cx="0" cy="6858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3232150" y="3625850"/>
            <a:ext cx="1012825" cy="51435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346575" y="1370013"/>
            <a:ext cx="20193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rgbClr val="0099B3"/>
                </a:solidFill>
              </a:rPr>
              <a:t>     A nuclease enzyme cuts</a:t>
            </a:r>
          </a:p>
          <a:p>
            <a:r>
              <a:rPr lang="en-US" sz="1200" b="1">
                <a:solidFill>
                  <a:srgbClr val="0099B3"/>
                </a:solidFill>
              </a:rPr>
              <a:t>the damaged DNA strand</a:t>
            </a:r>
          </a:p>
          <a:p>
            <a:r>
              <a:rPr lang="en-US" sz="1200" b="1">
                <a:solidFill>
                  <a:srgbClr val="0099B3"/>
                </a:solidFill>
              </a:rPr>
              <a:t>at two points and the </a:t>
            </a:r>
          </a:p>
          <a:p>
            <a:r>
              <a:rPr lang="en-US" sz="1200" b="1">
                <a:solidFill>
                  <a:srgbClr val="0099B3"/>
                </a:solidFill>
              </a:rPr>
              <a:t>damaged section is</a:t>
            </a:r>
          </a:p>
          <a:p>
            <a:r>
              <a:rPr lang="en-US" sz="1200" b="1">
                <a:solidFill>
                  <a:srgbClr val="0099B3"/>
                </a:solidFill>
              </a:rPr>
              <a:t>removed.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4241800" y="1403350"/>
            <a:ext cx="0" cy="803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2835275" y="1793875"/>
            <a:ext cx="1409700" cy="6731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3641725" y="1797050"/>
            <a:ext cx="596900" cy="6762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375150" y="2306638"/>
            <a:ext cx="71755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Nuclease</a:t>
            </a: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H="1">
            <a:off x="3771900" y="2419350"/>
            <a:ext cx="568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4349750" y="265113"/>
            <a:ext cx="19812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rgbClr val="0099B3"/>
                </a:solidFill>
              </a:rPr>
              <a:t>     A thymine dimer</a:t>
            </a:r>
          </a:p>
          <a:p>
            <a:r>
              <a:rPr lang="en-US" sz="1200" b="1">
                <a:solidFill>
                  <a:srgbClr val="0099B3"/>
                </a:solidFill>
              </a:rPr>
              <a:t>distorts the DNA molecule.</a:t>
            </a:r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4241800" y="279400"/>
            <a:ext cx="0" cy="3206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>
            <a:off x="3225800" y="434975"/>
            <a:ext cx="1019175" cy="215900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8642350" cy="646331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UD IV. GENÈTICA. IV. 2. ADN: la base de </a:t>
            </a:r>
            <a:r>
              <a:rPr lang="es-ES" dirty="0" err="1" smtClean="0"/>
              <a:t>l’herència</a:t>
            </a:r>
            <a:endParaRPr lang="es-ES" dirty="0"/>
          </a:p>
          <a:p>
            <a:r>
              <a:rPr lang="es-ES" i="1" dirty="0" err="1" smtClean="0"/>
              <a:t>Replicació</a:t>
            </a:r>
            <a:r>
              <a:rPr lang="es-ES" i="1" dirty="0" smtClean="0"/>
              <a:t> </a:t>
            </a:r>
            <a:r>
              <a:rPr lang="es-ES" i="1" dirty="0" err="1" smtClean="0"/>
              <a:t>dels</a:t>
            </a:r>
            <a:r>
              <a:rPr lang="es-ES" i="1" dirty="0" smtClean="0"/>
              <a:t> </a:t>
            </a:r>
            <a:r>
              <a:rPr lang="es-ES" i="1" dirty="0" err="1" smtClean="0"/>
              <a:t>extrems</a:t>
            </a:r>
            <a:r>
              <a:rPr lang="es-ES" i="1" dirty="0" smtClean="0"/>
              <a:t> de les </a:t>
            </a:r>
            <a:r>
              <a:rPr lang="es-ES" i="1" dirty="0" err="1" smtClean="0"/>
              <a:t>molècules</a:t>
            </a:r>
            <a:r>
              <a:rPr lang="es-ES" i="1" dirty="0" smtClean="0"/>
              <a:t> </a:t>
            </a:r>
            <a:r>
              <a:rPr lang="es-ES" i="1" dirty="0" err="1" smtClean="0"/>
              <a:t>d’ADN</a:t>
            </a:r>
            <a:endParaRPr lang="es-ES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484784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El problema </a:t>
            </a:r>
            <a:r>
              <a:rPr lang="es-ES" sz="2000" b="1" dirty="0" err="1" smtClean="0"/>
              <a:t>sorgeix</a:t>
            </a:r>
            <a:r>
              <a:rPr lang="es-ES" sz="2000" b="1" dirty="0" smtClean="0"/>
              <a:t> per la </a:t>
            </a:r>
            <a:r>
              <a:rPr lang="es-ES" sz="2000" b="1" dirty="0" err="1" smtClean="0"/>
              <a:t>impossiblitat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d’afegir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nucleòtids</a:t>
            </a:r>
            <a:r>
              <a:rPr lang="es-ES" sz="2000" b="1" dirty="0" smtClean="0"/>
              <a:t> en </a:t>
            </a:r>
            <a:r>
              <a:rPr lang="es-ES" sz="2000" b="1" dirty="0" err="1" smtClean="0"/>
              <a:t>lla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darrera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posició</a:t>
            </a:r>
            <a:r>
              <a:rPr lang="es-ES" sz="2000" b="1" dirty="0" smtClean="0"/>
              <a:t> de la cadena 5’.</a:t>
            </a:r>
          </a:p>
          <a:p>
            <a:endParaRPr lang="es-ES" sz="2000" b="1" dirty="0"/>
          </a:p>
          <a:p>
            <a:r>
              <a:rPr lang="es-ES" sz="2000" b="1" dirty="0" smtClean="0"/>
              <a:t>No </a:t>
            </a:r>
            <a:r>
              <a:rPr lang="es-ES" sz="2000" b="1" dirty="0" err="1" smtClean="0"/>
              <a:t>existeix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cap</a:t>
            </a:r>
            <a:r>
              <a:rPr lang="es-ES" sz="2000" b="1" dirty="0" smtClean="0"/>
              <a:t> </a:t>
            </a:r>
            <a:r>
              <a:rPr lang="es-ES" sz="2000" b="1" dirty="0" smtClean="0"/>
              <a:t>polimerasa que hi </a:t>
            </a:r>
            <a:r>
              <a:rPr lang="es-ES" sz="2000" b="1" dirty="0" err="1" smtClean="0"/>
              <a:t>pugui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afegir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nucelòtids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75" y="227013"/>
            <a:ext cx="5072063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84400" y="473075"/>
            <a:ext cx="11334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End of parental</a:t>
            </a:r>
          </a:p>
          <a:p>
            <a:r>
              <a:rPr kumimoji="0" lang="en-US" sz="1200" b="1"/>
              <a:t>DNA strands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14725" y="31750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5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05200" y="854075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3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79650" y="2051050"/>
            <a:ext cx="1133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200" b="1"/>
              <a:t>Lagging strand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63925" y="207645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5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70275" y="2327275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3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21125" y="1527175"/>
            <a:ext cx="10604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Last fragment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51250" y="1857375"/>
            <a:ext cx="996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RNA primer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3317875" y="504825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314700" y="584200"/>
            <a:ext cx="31750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902075" y="2041525"/>
            <a:ext cx="53975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330825" y="450850"/>
            <a:ext cx="1133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Leading strand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327650" y="647700"/>
            <a:ext cx="1133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Lagging strand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860925" y="396875"/>
            <a:ext cx="438150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857750" y="755650"/>
            <a:ext cx="4540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254625" y="1530350"/>
            <a:ext cx="15303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Previous fragment</a:t>
            </a:r>
          </a:p>
        </p:txBody>
      </p:sp>
      <p:sp>
        <p:nvSpPr>
          <p:cNvPr id="20" name="AutoShape 20"/>
          <p:cNvSpPr>
            <a:spLocks/>
          </p:cNvSpPr>
          <p:nvPr/>
        </p:nvSpPr>
        <p:spPr bwMode="auto">
          <a:xfrm rot="16200000">
            <a:off x="5851525" y="1160463"/>
            <a:ext cx="131763" cy="1252537"/>
          </a:xfrm>
          <a:prstGeom prst="rightBrace">
            <a:avLst>
              <a:gd name="adj1" fmla="val 7921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AutoShape 21"/>
          <p:cNvSpPr>
            <a:spLocks/>
          </p:cNvSpPr>
          <p:nvPr/>
        </p:nvSpPr>
        <p:spPr bwMode="auto">
          <a:xfrm rot="16200000">
            <a:off x="4356100" y="949326"/>
            <a:ext cx="123825" cy="1663700"/>
          </a:xfrm>
          <a:prstGeom prst="rightBrace">
            <a:avLst>
              <a:gd name="adj1" fmla="val 11196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740150" y="2679700"/>
            <a:ext cx="0" cy="84772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740150" y="3092450"/>
            <a:ext cx="295275" cy="460375"/>
          </a:xfrm>
          <a:prstGeom prst="line">
            <a:avLst/>
          </a:prstGeom>
          <a:noFill/>
          <a:ln w="12700">
            <a:solidFill>
              <a:srgbClr val="0099B3"/>
            </a:solidFill>
            <a:round/>
            <a:headEnd/>
            <a:tailEnd type="oval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117725" y="2635250"/>
            <a:ext cx="1514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200" b="1">
                <a:solidFill>
                  <a:srgbClr val="0099B3"/>
                </a:solidFill>
              </a:rPr>
              <a:t>Primer removed but</a:t>
            </a:r>
          </a:p>
          <a:p>
            <a:pPr algn="r"/>
            <a:r>
              <a:rPr kumimoji="0" lang="en-US" sz="1200" b="1">
                <a:solidFill>
                  <a:srgbClr val="0099B3"/>
                </a:solidFill>
              </a:rPr>
              <a:t>cannot be replaced</a:t>
            </a:r>
          </a:p>
          <a:p>
            <a:pPr algn="r"/>
            <a:r>
              <a:rPr kumimoji="0" lang="en-US" sz="1200" b="1">
                <a:solidFill>
                  <a:srgbClr val="0099B3"/>
                </a:solidFill>
              </a:rPr>
              <a:t>with DNA because</a:t>
            </a:r>
          </a:p>
          <a:p>
            <a:pPr algn="r"/>
            <a:r>
              <a:rPr kumimoji="0" lang="en-US" sz="1200" b="1">
                <a:solidFill>
                  <a:srgbClr val="0099B3"/>
                </a:solidFill>
              </a:rPr>
              <a:t>no 3</a:t>
            </a:r>
            <a:r>
              <a:rPr kumimoji="0" lang="en-US" sz="1200" b="1">
                <a:solidFill>
                  <a:srgbClr val="0099B3"/>
                </a:solidFill>
                <a:latin typeface="Symbol" pitchFamily="18" charset="2"/>
              </a:rPr>
              <a:t>¢</a:t>
            </a:r>
            <a:r>
              <a:rPr kumimoji="0" lang="en-US" sz="1200" b="1">
                <a:solidFill>
                  <a:srgbClr val="0099B3"/>
                </a:solidFill>
              </a:rPr>
              <a:t> end available</a:t>
            </a:r>
          </a:p>
          <a:p>
            <a:pPr algn="r"/>
            <a:r>
              <a:rPr kumimoji="0" lang="en-US" sz="1200" b="1">
                <a:solidFill>
                  <a:srgbClr val="0099B3"/>
                </a:solidFill>
              </a:rPr>
              <a:t>for DNA polymerase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121150" y="348615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5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476625" y="370840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3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876800" y="2647950"/>
            <a:ext cx="2060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Removal of primers and</a:t>
            </a:r>
          </a:p>
          <a:p>
            <a:r>
              <a:rPr kumimoji="0" lang="en-US" sz="1200" b="1"/>
              <a:t>replacement with DNA</a:t>
            </a:r>
          </a:p>
          <a:p>
            <a:r>
              <a:rPr kumimoji="0" lang="en-US" sz="1200" b="1"/>
              <a:t>where a 3</a:t>
            </a:r>
            <a:r>
              <a:rPr kumimoji="0" lang="en-US" sz="1200" b="1">
                <a:latin typeface="Symbol" pitchFamily="18" charset="2"/>
              </a:rPr>
              <a:t>¢</a:t>
            </a:r>
            <a:r>
              <a:rPr kumimoji="0" lang="en-US" sz="1200" b="1"/>
              <a:t> end is available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4879975" y="3984625"/>
            <a:ext cx="111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Second round</a:t>
            </a:r>
          </a:p>
          <a:p>
            <a:r>
              <a:rPr kumimoji="0" lang="en-US" sz="1200" b="1"/>
              <a:t>of replication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121150" y="450215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5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121150" y="4759325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3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121150" y="503555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5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476625" y="5289550"/>
            <a:ext cx="177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3</a:t>
            </a:r>
            <a:r>
              <a:rPr kumimoji="0" lang="en-US" sz="1200" b="1">
                <a:latin typeface="Symbol" pitchFamily="18" charset="2"/>
              </a:rPr>
              <a:t>¢</a:t>
            </a:r>
            <a:endParaRPr kumimoji="0" lang="en-US" sz="1200" b="1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876800" y="5511800"/>
            <a:ext cx="111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200" b="1"/>
              <a:t>Further rounds</a:t>
            </a:r>
          </a:p>
          <a:p>
            <a:r>
              <a:rPr kumimoji="0" lang="en-US" sz="1200" b="1"/>
              <a:t>of replication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609850" y="4752975"/>
            <a:ext cx="14573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200" b="1"/>
              <a:t>New leading strand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2619375" y="5029200"/>
            <a:ext cx="14573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kumimoji="0" lang="en-US" sz="1200" b="1"/>
              <a:t>New leading strand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137025" y="6061075"/>
            <a:ext cx="14573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kumimoji="0" lang="en-US" sz="1100" b="1"/>
              <a:t>Shorter and shorter</a:t>
            </a:r>
          </a:p>
          <a:p>
            <a:r>
              <a:rPr kumimoji="0" lang="en-US" sz="1100" b="1"/>
              <a:t>daughter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7013"/>
            <a:ext cx="5029200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751138" y="3981450"/>
            <a:ext cx="35321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100" b="1"/>
              <a:t>The parent molecule has </a:t>
            </a:r>
          </a:p>
          <a:p>
            <a:pPr eaLnBrk="0" hangingPunct="0">
              <a:lnSpc>
                <a:spcPct val="90000"/>
              </a:lnSpc>
            </a:pPr>
            <a:r>
              <a:rPr lang="en-US" sz="2100" b="1"/>
              <a:t>two complementary </a:t>
            </a:r>
          </a:p>
          <a:p>
            <a:pPr eaLnBrk="0" hangingPunct="0">
              <a:lnSpc>
                <a:spcPct val="90000"/>
              </a:lnSpc>
            </a:pPr>
            <a:r>
              <a:rPr lang="en-US" sz="2100" b="1"/>
              <a:t>strands of DNA. Each base is paired by hydrogen bonding with its specific partner, A with T and G with 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8642350" cy="646331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UD IV. GENÈTICA. IV. 2. ADN: la base de </a:t>
            </a:r>
            <a:r>
              <a:rPr lang="es-ES" dirty="0" err="1" smtClean="0"/>
              <a:t>l’herència</a:t>
            </a:r>
            <a:endParaRPr lang="es-ES" dirty="0"/>
          </a:p>
          <a:p>
            <a:r>
              <a:rPr lang="es-ES" i="1" dirty="0" smtClean="0"/>
              <a:t>La </a:t>
            </a:r>
            <a:r>
              <a:rPr lang="es-ES" i="1" dirty="0" err="1" smtClean="0"/>
              <a:t>funció</a:t>
            </a:r>
            <a:r>
              <a:rPr lang="es-ES" i="1" dirty="0" smtClean="0"/>
              <a:t> </a:t>
            </a:r>
            <a:r>
              <a:rPr lang="es-ES" i="1" dirty="0" err="1" smtClean="0"/>
              <a:t>dels</a:t>
            </a:r>
            <a:r>
              <a:rPr lang="es-ES" i="1" dirty="0" smtClean="0"/>
              <a:t> </a:t>
            </a:r>
            <a:r>
              <a:rPr lang="es-ES" i="1" dirty="0" err="1" smtClean="0"/>
              <a:t>telòmers</a:t>
            </a:r>
            <a:endParaRPr lang="es-ES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484784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Els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extrems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dels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filaments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d’ADN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estan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protegits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pels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telòmers</a:t>
            </a:r>
            <a:r>
              <a:rPr lang="es-ES" sz="2000" b="1" dirty="0" smtClean="0"/>
              <a:t>, </a:t>
            </a:r>
            <a:r>
              <a:rPr lang="es-ES" sz="2000" b="1" dirty="0" err="1" smtClean="0"/>
              <a:t>format</a:t>
            </a:r>
            <a:r>
              <a:rPr lang="es-ES" sz="2000" b="1" dirty="0" smtClean="0"/>
              <a:t> per ADN que no conté gens.</a:t>
            </a:r>
          </a:p>
          <a:p>
            <a:endParaRPr lang="es-ES" sz="2000" b="1" dirty="0" smtClean="0"/>
          </a:p>
          <a:p>
            <a:r>
              <a:rPr lang="es-ES" sz="2000" b="1" dirty="0" err="1" smtClean="0"/>
              <a:t>Als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eucariotes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és</a:t>
            </a:r>
            <a:r>
              <a:rPr lang="es-ES" sz="2000" b="1" dirty="0" smtClean="0"/>
              <a:t> habitual la </a:t>
            </a:r>
            <a:r>
              <a:rPr lang="es-ES" sz="2000" b="1" dirty="0" err="1" smtClean="0"/>
              <a:t>seqüència</a:t>
            </a:r>
            <a:r>
              <a:rPr lang="es-ES" sz="2000" b="1" dirty="0" smtClean="0"/>
              <a:t> TTAGGG, repetida </a:t>
            </a:r>
            <a:r>
              <a:rPr lang="es-ES" sz="2000" b="1" dirty="0" err="1" smtClean="0"/>
              <a:t>moltes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vegades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dirty="0" smtClean="0"/>
              <a:t>A cada </a:t>
            </a:r>
            <a:r>
              <a:rPr lang="es-ES" sz="2000" b="1" dirty="0" err="1" smtClean="0"/>
              <a:t>divisió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cel·lular</a:t>
            </a:r>
            <a:r>
              <a:rPr lang="es-ES" sz="2000" b="1" dirty="0" smtClean="0"/>
              <a:t> es </a:t>
            </a:r>
            <a:r>
              <a:rPr lang="es-ES" sz="2000" b="1" dirty="0" err="1" smtClean="0"/>
              <a:t>perd</a:t>
            </a:r>
            <a:r>
              <a:rPr lang="es-ES" sz="2000" b="1" dirty="0" smtClean="0"/>
              <a:t> un </a:t>
            </a:r>
            <a:r>
              <a:rPr lang="es-ES" sz="2000" b="1" dirty="0" err="1" smtClean="0"/>
              <a:t>fragment</a:t>
            </a:r>
            <a:r>
              <a:rPr lang="es-ES" sz="2000" b="1" dirty="0" smtClean="0"/>
              <a:t> de </a:t>
            </a:r>
            <a:r>
              <a:rPr lang="es-ES" sz="2000" b="1" dirty="0" err="1" smtClean="0"/>
              <a:t>telòmers</a:t>
            </a:r>
            <a:r>
              <a:rPr lang="es-ES" sz="2000" b="1" dirty="0" smtClean="0"/>
              <a:t> i </a:t>
            </a:r>
            <a:r>
              <a:rPr lang="es-ES" sz="2000" b="1" dirty="0" err="1" smtClean="0"/>
              <a:t>així</a:t>
            </a:r>
            <a:r>
              <a:rPr lang="es-ES" sz="2000" b="1" dirty="0" smtClean="0"/>
              <a:t> no afecta </a:t>
            </a:r>
            <a:r>
              <a:rPr lang="es-ES" sz="2000" b="1" dirty="0" err="1" smtClean="0"/>
              <a:t>als</a:t>
            </a:r>
            <a:r>
              <a:rPr lang="es-ES" sz="2000" b="1" dirty="0" smtClean="0"/>
              <a:t> gens del ADN</a:t>
            </a:r>
          </a:p>
          <a:p>
            <a:endParaRPr lang="es-ES" sz="2000" b="1" dirty="0"/>
          </a:p>
          <a:p>
            <a:r>
              <a:rPr lang="es-ES" sz="2000" b="1" dirty="0" smtClean="0"/>
              <a:t>A cada </a:t>
            </a:r>
            <a:r>
              <a:rPr lang="es-ES" sz="2000" b="1" dirty="0" err="1" smtClean="0"/>
              <a:t>divisió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cel·lular</a:t>
            </a:r>
            <a:r>
              <a:rPr lang="es-ES" sz="2000" b="1" dirty="0" smtClean="0"/>
              <a:t> tornen </a:t>
            </a:r>
            <a:r>
              <a:rPr lang="es-ES" sz="2000" b="1" dirty="0" err="1" smtClean="0"/>
              <a:t>més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curts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dirty="0" err="1" smtClean="0"/>
              <a:t>Paper</a:t>
            </a:r>
            <a:r>
              <a:rPr lang="es-ES" sz="2000" b="1" dirty="0" smtClean="0"/>
              <a:t> de la </a:t>
            </a:r>
            <a:r>
              <a:rPr lang="es-ES" sz="2000" b="1" dirty="0" err="1" smtClean="0"/>
              <a:t>telomerasa</a:t>
            </a:r>
            <a:endParaRPr lang="es-ES" sz="2000" b="1" dirty="0" smtClean="0"/>
          </a:p>
          <a:p>
            <a:endParaRPr lang="es-ES" sz="2000" b="1" dirty="0"/>
          </a:p>
          <a:p>
            <a:r>
              <a:rPr lang="es-ES" sz="2000" b="1" dirty="0" smtClean="0"/>
              <a:t>	</a:t>
            </a:r>
            <a:r>
              <a:rPr lang="es-ES" sz="2000" b="1" dirty="0" err="1" smtClean="0"/>
              <a:t>als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gàmetes</a:t>
            </a:r>
            <a:endParaRPr lang="es-ES" sz="2000" b="1" dirty="0" smtClean="0"/>
          </a:p>
          <a:p>
            <a:r>
              <a:rPr lang="es-ES" sz="2000" b="1" dirty="0"/>
              <a:t>	</a:t>
            </a:r>
            <a:r>
              <a:rPr lang="es-ES" sz="2000" b="1" dirty="0" smtClean="0"/>
              <a:t>a les </a:t>
            </a:r>
            <a:r>
              <a:rPr lang="es-ES" sz="2000" b="1" dirty="0" err="1" smtClean="0"/>
              <a:t>cèl·lules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canceroses</a:t>
            </a:r>
            <a:r>
              <a:rPr lang="es-ES" sz="2000" b="1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35987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39552" y="3326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Telòmers</a:t>
            </a:r>
            <a:r>
              <a:rPr lang="es-ES" dirty="0" smtClean="0"/>
              <a:t> </a:t>
            </a:r>
            <a:r>
              <a:rPr lang="es-ES" dirty="0" err="1" smtClean="0"/>
              <a:t>tenyits</a:t>
            </a:r>
            <a:r>
              <a:rPr lang="es-ES" dirty="0" smtClean="0"/>
              <a:t> a </a:t>
            </a:r>
            <a:r>
              <a:rPr lang="es-ES" dirty="0" err="1" smtClean="0"/>
              <a:t>cromosmes</a:t>
            </a:r>
            <a:r>
              <a:rPr lang="es-ES" dirty="0" smtClean="0"/>
              <a:t> de </a:t>
            </a:r>
            <a:r>
              <a:rPr lang="es-ES" dirty="0" err="1" smtClean="0"/>
              <a:t>ratolí</a:t>
            </a:r>
            <a:r>
              <a:rPr lang="es-ES" dirty="0" smtClean="0"/>
              <a:t> (</a:t>
            </a:r>
            <a:r>
              <a:rPr lang="es-ES" i="1" dirty="0" smtClean="0"/>
              <a:t>Mus </a:t>
            </a:r>
            <a:r>
              <a:rPr lang="es-ES" i="1" dirty="0" err="1" smtClean="0"/>
              <a:t>musculus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5988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LE 16-9_2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979488" y="3968750"/>
            <a:ext cx="35321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100" b="1"/>
              <a:t>The parent molecule has </a:t>
            </a:r>
          </a:p>
          <a:p>
            <a:pPr eaLnBrk="0" hangingPunct="0">
              <a:lnSpc>
                <a:spcPct val="90000"/>
              </a:lnSpc>
            </a:pPr>
            <a:r>
              <a:rPr lang="en-US" sz="2100" b="1"/>
              <a:t>two complementary </a:t>
            </a:r>
          </a:p>
          <a:p>
            <a:pPr eaLnBrk="0" hangingPunct="0">
              <a:lnSpc>
                <a:spcPct val="90000"/>
              </a:lnSpc>
            </a:pPr>
            <a:r>
              <a:rPr lang="en-US" sz="2100" b="1"/>
              <a:t>strands of DNA. Each base is paired by hydrogen bonding with its specific partner, A with T and G with C.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324475" y="3944938"/>
            <a:ext cx="353218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2100" b="1"/>
              <a:t>The first step in replication is separation of the two DNA strands.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35988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LE 16-9_3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812800" y="3763963"/>
            <a:ext cx="21574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The parent molecule has 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/>
              <a:t>two complementary </a:t>
            </a:r>
          </a:p>
          <a:p>
            <a:pPr eaLnBrk="0" hangingPunct="0">
              <a:lnSpc>
                <a:spcPct val="90000"/>
              </a:lnSpc>
            </a:pPr>
            <a:r>
              <a:rPr lang="en-US" sz="1300" b="1"/>
              <a:t>strands of DNA. Each base is paired by hydrogen bonding with its specific partner, A with T and G with C.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652838" y="3743325"/>
            <a:ext cx="21574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The first step in replication is separation of the two DNA strands.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6486525" y="3751263"/>
            <a:ext cx="21574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300" b="1"/>
              <a:t>Each parental strand now serves as a template that determines the order of nucleotides along a new, complementary strand.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endParaRPr lang="es-ES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82804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err="1">
                <a:solidFill>
                  <a:srgbClr val="FF0000"/>
                </a:solidFill>
              </a:rPr>
              <a:t>Meselson</a:t>
            </a:r>
            <a:r>
              <a:rPr lang="es-ES" sz="2000" b="1" dirty="0">
                <a:solidFill>
                  <a:srgbClr val="FF0000"/>
                </a:solidFill>
              </a:rPr>
              <a:t> i Stahl</a:t>
            </a:r>
            <a:r>
              <a:rPr lang="es-ES" sz="2000" b="1" dirty="0"/>
              <a:t>, 1958, </a:t>
            </a:r>
            <a:r>
              <a:rPr lang="es-ES" sz="2000" b="1" dirty="0" err="1"/>
              <a:t>dissenyaren</a:t>
            </a:r>
            <a:r>
              <a:rPr lang="es-ES" sz="2000" b="1" dirty="0"/>
              <a:t> una </a:t>
            </a:r>
            <a:r>
              <a:rPr lang="es-ES" sz="2000" b="1" dirty="0" err="1"/>
              <a:t>experimentació</a:t>
            </a:r>
            <a:r>
              <a:rPr lang="es-ES" sz="2000" b="1" dirty="0"/>
              <a:t> per demostrar la </a:t>
            </a:r>
            <a:r>
              <a:rPr lang="es-ES" sz="2000" b="1" dirty="0" err="1"/>
              <a:t>hipòtesi</a:t>
            </a:r>
            <a:r>
              <a:rPr lang="es-ES" sz="2000" b="1" dirty="0"/>
              <a:t> </a:t>
            </a:r>
            <a:r>
              <a:rPr lang="es-ES" sz="2000" b="1" dirty="0" err="1"/>
              <a:t>semiconservativa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</a:pPr>
            <a:endParaRPr lang="es-ES" sz="2000" b="1" dirty="0"/>
          </a:p>
          <a:p>
            <a:pPr>
              <a:spcBef>
                <a:spcPct val="50000"/>
              </a:spcBef>
            </a:pPr>
            <a:r>
              <a:rPr lang="es-ES" sz="2000" b="1" dirty="0" err="1"/>
              <a:t>Veure</a:t>
            </a:r>
            <a:r>
              <a:rPr lang="es-ES" sz="2000" b="1" dirty="0"/>
              <a:t> </a:t>
            </a:r>
            <a:r>
              <a:rPr lang="es-ES" sz="2000" b="1" dirty="0" err="1"/>
              <a:t>article</a:t>
            </a:r>
            <a:r>
              <a:rPr lang="es-ES" sz="2000" b="1" dirty="0"/>
              <a:t> a IV.2.1</a:t>
            </a:r>
          </a:p>
          <a:p>
            <a:pPr>
              <a:spcBef>
                <a:spcPct val="50000"/>
              </a:spcBef>
            </a:pPr>
            <a:r>
              <a:rPr lang="ca-ES" sz="2000" b="1" dirty="0" err="1">
                <a:solidFill>
                  <a:srgbClr val="009900"/>
                </a:solidFill>
              </a:rPr>
              <a:t>Meselson</a:t>
            </a:r>
            <a:r>
              <a:rPr lang="ca-ES" sz="2000" b="1" dirty="0">
                <a:solidFill>
                  <a:srgbClr val="009900"/>
                </a:solidFill>
              </a:rPr>
              <a:t>, M. &amp; </a:t>
            </a:r>
            <a:r>
              <a:rPr lang="ca-ES" sz="2000" b="1" dirty="0" err="1">
                <a:solidFill>
                  <a:srgbClr val="009900"/>
                </a:solidFill>
              </a:rPr>
              <a:t>Stahl</a:t>
            </a:r>
            <a:r>
              <a:rPr lang="ca-ES" sz="2000" b="1" dirty="0">
                <a:solidFill>
                  <a:srgbClr val="009900"/>
                </a:solidFill>
              </a:rPr>
              <a:t>, F. W. (</a:t>
            </a:r>
            <a:r>
              <a:rPr lang="ca-ES" sz="2000" b="1" i="1" dirty="0">
                <a:solidFill>
                  <a:srgbClr val="009900"/>
                </a:solidFill>
              </a:rPr>
              <a:t>1958) </a:t>
            </a:r>
            <a:r>
              <a:rPr lang="ca-ES" sz="2000" b="1" dirty="0" err="1">
                <a:solidFill>
                  <a:srgbClr val="009900"/>
                </a:solidFill>
                <a:hlinkClick r:id="rId2"/>
              </a:rPr>
              <a:t>The</a:t>
            </a:r>
            <a:r>
              <a:rPr lang="ca-ES" sz="2000" b="1" dirty="0">
                <a:solidFill>
                  <a:srgbClr val="009900"/>
                </a:solidFill>
                <a:hlinkClick r:id="rId2"/>
              </a:rPr>
              <a:t> </a:t>
            </a:r>
            <a:r>
              <a:rPr lang="ca-ES" sz="2000" b="1" dirty="0" err="1">
                <a:solidFill>
                  <a:srgbClr val="009900"/>
                </a:solidFill>
                <a:hlinkClick r:id="rId2"/>
              </a:rPr>
              <a:t>Replication</a:t>
            </a:r>
            <a:r>
              <a:rPr lang="ca-ES" sz="2000" b="1" dirty="0">
                <a:solidFill>
                  <a:srgbClr val="009900"/>
                </a:solidFill>
                <a:hlinkClick r:id="rId2"/>
              </a:rPr>
              <a:t> of DNA in </a:t>
            </a:r>
            <a:r>
              <a:rPr lang="ca-ES" sz="2000" b="1" i="1" dirty="0" err="1">
                <a:solidFill>
                  <a:srgbClr val="009900"/>
                </a:solidFill>
                <a:hlinkClick r:id="rId2"/>
              </a:rPr>
              <a:t>Escherichia</a:t>
            </a:r>
            <a:r>
              <a:rPr lang="ca-ES" sz="2000" b="1" i="1" dirty="0">
                <a:solidFill>
                  <a:srgbClr val="009900"/>
                </a:solidFill>
                <a:hlinkClick r:id="rId2"/>
              </a:rPr>
              <a:t> coli</a:t>
            </a:r>
            <a:r>
              <a:rPr lang="ca-ES" sz="2000" b="1" i="1" dirty="0">
                <a:solidFill>
                  <a:srgbClr val="009900"/>
                </a:solidFill>
              </a:rPr>
              <a:t>.  </a:t>
            </a:r>
            <a:r>
              <a:rPr lang="ca-ES" sz="2000" b="1" i="1" dirty="0" err="1">
                <a:solidFill>
                  <a:srgbClr val="009900"/>
                </a:solidFill>
              </a:rPr>
              <a:t>Proc</a:t>
            </a:r>
            <a:r>
              <a:rPr lang="ca-ES" sz="2000" b="1" i="1" dirty="0">
                <a:solidFill>
                  <a:srgbClr val="009900"/>
                </a:solidFill>
              </a:rPr>
              <a:t>. </a:t>
            </a:r>
            <a:r>
              <a:rPr lang="ca-ES" sz="2000" b="1" i="1" dirty="0" err="1">
                <a:solidFill>
                  <a:srgbClr val="009900"/>
                </a:solidFill>
              </a:rPr>
              <a:t>Natl</a:t>
            </a:r>
            <a:r>
              <a:rPr lang="ca-ES" sz="2000" b="1" i="1" dirty="0">
                <a:solidFill>
                  <a:srgbClr val="009900"/>
                </a:solidFill>
              </a:rPr>
              <a:t>. Acad. </a:t>
            </a:r>
            <a:r>
              <a:rPr lang="ca-ES" sz="2000" b="1" i="1" dirty="0" err="1">
                <a:solidFill>
                  <a:srgbClr val="009900"/>
                </a:solidFill>
              </a:rPr>
              <a:t>Sci</a:t>
            </a:r>
            <a:r>
              <a:rPr lang="ca-ES" sz="2000" b="1" i="1" dirty="0">
                <a:solidFill>
                  <a:srgbClr val="009900"/>
                </a:solidFill>
              </a:rPr>
              <a:t>. USA </a:t>
            </a:r>
            <a:r>
              <a:rPr lang="ca-ES" sz="2000" b="1" dirty="0">
                <a:solidFill>
                  <a:srgbClr val="009900"/>
                </a:solidFill>
              </a:rPr>
              <a:t>44</a:t>
            </a:r>
            <a:r>
              <a:rPr lang="ca-ES" sz="2000" b="1" i="1" dirty="0">
                <a:solidFill>
                  <a:srgbClr val="009900"/>
                </a:solidFill>
              </a:rPr>
              <a:t> </a:t>
            </a:r>
            <a:r>
              <a:rPr lang="ca-ES" sz="2000" b="1" dirty="0">
                <a:solidFill>
                  <a:srgbClr val="009900"/>
                </a:solidFill>
              </a:rPr>
              <a:t>,</a:t>
            </a:r>
            <a:r>
              <a:rPr lang="ca-ES" sz="2000" b="1" i="1" dirty="0">
                <a:solidFill>
                  <a:srgbClr val="009900"/>
                </a:solidFill>
              </a:rPr>
              <a:t> </a:t>
            </a:r>
            <a:r>
              <a:rPr lang="ca-ES" sz="2000" b="1" dirty="0">
                <a:solidFill>
                  <a:srgbClr val="009900"/>
                </a:solidFill>
              </a:rPr>
              <a:t>671</a:t>
            </a:r>
            <a:r>
              <a:rPr lang="ca-ES" sz="2000" b="1" i="1" dirty="0">
                <a:solidFill>
                  <a:srgbClr val="009900"/>
                </a:solidFill>
              </a:rPr>
              <a:t>–682.</a:t>
            </a:r>
            <a:r>
              <a:rPr lang="es-ES" sz="2000" b="1" dirty="0">
                <a:solidFill>
                  <a:srgbClr val="0099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s-ES" sz="2000" b="1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009900"/>
                </a:solidFill>
              </a:rPr>
              <a:t> 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88913"/>
            <a:ext cx="5084762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0"/>
          <p:cNvSpPr>
            <a:spLocks noChangeArrowheads="1"/>
          </p:cNvSpPr>
          <p:nvPr/>
        </p:nvSpPr>
        <p:spPr bwMode="auto">
          <a:xfrm>
            <a:off x="1687513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LE 16-10</a:t>
            </a: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3978275" y="687388"/>
            <a:ext cx="105886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b="1">
                <a:solidFill>
                  <a:srgbClr val="FF0000"/>
                </a:solidFill>
              </a:rPr>
              <a:t>Conservative</a:t>
            </a:r>
            <a:r>
              <a:rPr lang="en-US" sz="1000" b="1"/>
              <a:t> model. The two parental strands reassociate after acting as templates for new strands, thus restoring the parental double helix.</a:t>
            </a:r>
          </a:p>
        </p:txBody>
      </p: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3992563" y="2667000"/>
            <a:ext cx="10747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b="1">
                <a:solidFill>
                  <a:srgbClr val="FF0000"/>
                </a:solidFill>
              </a:rPr>
              <a:t>Semiconservative</a:t>
            </a:r>
            <a:r>
              <a:rPr lang="en-US" sz="1000" b="1"/>
              <a:t> model. The two strands of the parental </a:t>
            </a:r>
          </a:p>
          <a:p>
            <a:pPr eaLnBrk="0" hangingPunct="0"/>
            <a:r>
              <a:rPr lang="en-US" sz="1000" b="1"/>
              <a:t>molecule</a:t>
            </a:r>
          </a:p>
          <a:p>
            <a:pPr eaLnBrk="0" hangingPunct="0"/>
            <a:r>
              <a:rPr lang="en-US" sz="1000" b="1"/>
              <a:t>separate, and each functions as a template for synthesis of a new, comple-mentary strand.</a:t>
            </a:r>
          </a:p>
        </p:txBody>
      </p:sp>
      <p:sp>
        <p:nvSpPr>
          <p:cNvPr id="34822" name="Text Box 13"/>
          <p:cNvSpPr txBox="1">
            <a:spLocks noChangeArrowheads="1"/>
          </p:cNvSpPr>
          <p:nvPr/>
        </p:nvSpPr>
        <p:spPr bwMode="auto">
          <a:xfrm>
            <a:off x="3989388" y="4648200"/>
            <a:ext cx="10842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 b="1">
                <a:solidFill>
                  <a:srgbClr val="FF0000"/>
                </a:solidFill>
              </a:rPr>
              <a:t>Dispersive model.</a:t>
            </a:r>
            <a:r>
              <a:rPr lang="en-US" sz="1000" b="1"/>
              <a:t> Each strand of </a:t>
            </a:r>
            <a:r>
              <a:rPr lang="en-US" sz="1000" b="1" i="1"/>
              <a:t>both</a:t>
            </a:r>
            <a:r>
              <a:rPr lang="en-US" sz="1000" b="1"/>
              <a:t> daughter molecules contains </a:t>
            </a:r>
          </a:p>
          <a:p>
            <a:pPr eaLnBrk="0" hangingPunct="0"/>
            <a:r>
              <a:rPr lang="en-US" sz="1000" b="1"/>
              <a:t>a mixture of </a:t>
            </a:r>
          </a:p>
          <a:p>
            <a:pPr eaLnBrk="0" hangingPunct="0"/>
            <a:r>
              <a:rPr lang="en-US" sz="1000" b="1"/>
              <a:t>old and newly synthesized </a:t>
            </a:r>
          </a:p>
          <a:p>
            <a:pPr eaLnBrk="0" hangingPunct="0"/>
            <a:r>
              <a:rPr lang="en-US" sz="1000" b="1"/>
              <a:t>DNA.</a:t>
            </a:r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4903788" y="390525"/>
            <a:ext cx="7477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000" b="1"/>
              <a:t>Parent cell</a:t>
            </a:r>
          </a:p>
        </p:txBody>
      </p:sp>
      <p:sp>
        <p:nvSpPr>
          <p:cNvPr id="34824" name="Text Box 15"/>
          <p:cNvSpPr txBox="1">
            <a:spLocks noChangeArrowheads="1"/>
          </p:cNvSpPr>
          <p:nvPr/>
        </p:nvSpPr>
        <p:spPr bwMode="auto">
          <a:xfrm>
            <a:off x="5894388" y="263525"/>
            <a:ext cx="6778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First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/>
              <a:t>replication</a:t>
            </a:r>
          </a:p>
        </p:txBody>
      </p:sp>
      <p:sp>
        <p:nvSpPr>
          <p:cNvPr id="34825" name="Text Box 16"/>
          <p:cNvSpPr txBox="1">
            <a:spLocks noChangeArrowheads="1"/>
          </p:cNvSpPr>
          <p:nvPr/>
        </p:nvSpPr>
        <p:spPr bwMode="auto">
          <a:xfrm>
            <a:off x="6881813" y="260350"/>
            <a:ext cx="6778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000" b="1"/>
              <a:t>Second</a:t>
            </a:r>
          </a:p>
          <a:p>
            <a:pPr eaLnBrk="0" hangingPunct="0">
              <a:lnSpc>
                <a:spcPct val="90000"/>
              </a:lnSpc>
            </a:pPr>
            <a:r>
              <a:rPr lang="en-US" sz="1000" b="1"/>
              <a:t>replication</a:t>
            </a:r>
          </a:p>
        </p:txBody>
      </p:sp>
      <p:sp>
        <p:nvSpPr>
          <p:cNvPr id="34826" name="Text Box 17"/>
          <p:cNvSpPr txBox="1">
            <a:spLocks noChangeArrowheads="1"/>
          </p:cNvSpPr>
          <p:nvPr/>
        </p:nvSpPr>
        <p:spPr bwMode="auto">
          <a:xfrm>
            <a:off x="395288" y="765175"/>
            <a:ext cx="295275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Es varen suggerir tres hipòtesis per explicar la replicació de l’ADN</a:t>
            </a:r>
          </a:p>
          <a:p>
            <a:pPr>
              <a:spcBef>
                <a:spcPct val="50000"/>
              </a:spcBef>
            </a:pPr>
            <a:r>
              <a:rPr lang="es-ES" b="1"/>
              <a:t>Conservativa</a:t>
            </a:r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r>
              <a:rPr lang="es-ES" b="1"/>
              <a:t>Semiconservativa</a:t>
            </a:r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r>
              <a:rPr lang="es-ES" b="1"/>
              <a:t>Dispersiva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50673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2397125" y="317500"/>
            <a:ext cx="8255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Bacteria</a:t>
            </a:r>
          </a:p>
          <a:p>
            <a:pPr eaLnBrk="0" hangingPunct="0"/>
            <a:r>
              <a:rPr lang="en-US" sz="1200" b="1"/>
              <a:t>cultured in </a:t>
            </a:r>
          </a:p>
          <a:p>
            <a:pPr eaLnBrk="0" hangingPunct="0"/>
            <a:r>
              <a:rPr lang="en-US" sz="1200" b="1"/>
              <a:t>medium</a:t>
            </a:r>
          </a:p>
          <a:p>
            <a:pPr eaLnBrk="0" hangingPunct="0"/>
            <a:r>
              <a:rPr lang="en-US" sz="1200" b="1"/>
              <a:t>containing</a:t>
            </a:r>
          </a:p>
          <a:p>
            <a:pPr eaLnBrk="0" hangingPunct="0"/>
            <a:r>
              <a:rPr lang="en-US" sz="1200" b="1" baseline="30000"/>
              <a:t>15</a:t>
            </a:r>
            <a:r>
              <a:rPr lang="en-US" sz="1200" b="1"/>
              <a:t>N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2701925" y="1657350"/>
            <a:ext cx="9747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DNA sample</a:t>
            </a:r>
          </a:p>
          <a:p>
            <a:pPr eaLnBrk="0" hangingPunct="0"/>
            <a:r>
              <a:rPr lang="en-US" sz="1200" b="1"/>
              <a:t>centrifuged</a:t>
            </a:r>
          </a:p>
          <a:p>
            <a:pPr eaLnBrk="0" hangingPunct="0"/>
            <a:r>
              <a:rPr lang="en-US" sz="1200" b="1"/>
              <a:t>after 20 min</a:t>
            </a:r>
          </a:p>
          <a:p>
            <a:pPr eaLnBrk="0" hangingPunct="0"/>
            <a:r>
              <a:rPr lang="en-US" sz="1200" b="1"/>
              <a:t>(after first</a:t>
            </a:r>
          </a:p>
          <a:p>
            <a:pPr eaLnBrk="0" hangingPunct="0"/>
            <a:r>
              <a:rPr lang="en-US" sz="1200" b="1"/>
              <a:t>replication)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4381500" y="1660525"/>
            <a:ext cx="9747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DNA sample</a:t>
            </a:r>
          </a:p>
          <a:p>
            <a:pPr eaLnBrk="0" hangingPunct="0"/>
            <a:r>
              <a:rPr lang="en-US" sz="1200" b="1"/>
              <a:t>centrifuged</a:t>
            </a:r>
          </a:p>
          <a:p>
            <a:pPr eaLnBrk="0" hangingPunct="0"/>
            <a:r>
              <a:rPr lang="en-US" sz="1200" b="1"/>
              <a:t>after 40 min</a:t>
            </a:r>
          </a:p>
          <a:p>
            <a:pPr eaLnBrk="0" hangingPunct="0"/>
            <a:r>
              <a:rPr lang="en-US" sz="1200" b="1"/>
              <a:t>(after second</a:t>
            </a:r>
          </a:p>
          <a:p>
            <a:pPr eaLnBrk="0" hangingPunct="0"/>
            <a:r>
              <a:rPr lang="en-US" sz="1200" b="1"/>
              <a:t>replication)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5153025" y="317500"/>
            <a:ext cx="10318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Bacteria</a:t>
            </a:r>
          </a:p>
          <a:p>
            <a:pPr eaLnBrk="0" hangingPunct="0"/>
            <a:r>
              <a:rPr lang="en-US" sz="1200" b="1"/>
              <a:t>transferred to</a:t>
            </a:r>
          </a:p>
          <a:p>
            <a:pPr eaLnBrk="0" hangingPunct="0"/>
            <a:r>
              <a:rPr lang="en-US" sz="1200" b="1"/>
              <a:t>medium</a:t>
            </a:r>
          </a:p>
          <a:p>
            <a:pPr eaLnBrk="0" hangingPunct="0"/>
            <a:r>
              <a:rPr lang="en-US" sz="1200" b="1"/>
              <a:t>containing</a:t>
            </a:r>
          </a:p>
          <a:p>
            <a:pPr eaLnBrk="0" hangingPunct="0"/>
            <a:r>
              <a:rPr lang="en-US" sz="1200" b="1" baseline="30000"/>
              <a:t>14</a:t>
            </a:r>
            <a:r>
              <a:rPr lang="en-US" sz="1200" b="1"/>
              <a:t>N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5730875" y="1654175"/>
            <a:ext cx="5969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Less</a:t>
            </a:r>
          </a:p>
          <a:p>
            <a:pPr eaLnBrk="0" hangingPunct="0"/>
            <a:r>
              <a:rPr lang="en-US" sz="1200" b="1"/>
              <a:t>dense</a:t>
            </a: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5737225" y="2330450"/>
            <a:ext cx="4841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More</a:t>
            </a:r>
          </a:p>
          <a:p>
            <a:pPr eaLnBrk="0" hangingPunct="0"/>
            <a:r>
              <a:rPr lang="en-US" sz="1200" b="1"/>
              <a:t>dense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2359025" y="3051175"/>
            <a:ext cx="13112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Conservative</a:t>
            </a:r>
          </a:p>
          <a:p>
            <a:pPr eaLnBrk="0" hangingPunct="0"/>
            <a:r>
              <a:rPr lang="en-US" sz="1200" b="1"/>
              <a:t>model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3532188" y="2746375"/>
            <a:ext cx="13128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First replication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2333625" y="4305300"/>
            <a:ext cx="13112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Semiconservative</a:t>
            </a:r>
          </a:p>
          <a:p>
            <a:pPr eaLnBrk="0" hangingPunct="0"/>
            <a:r>
              <a:rPr lang="en-US" sz="1200" b="1"/>
              <a:t>model</a:t>
            </a:r>
          </a:p>
        </p:txBody>
      </p:sp>
      <p:sp>
        <p:nvSpPr>
          <p:cNvPr id="35853" name="Text Box 15"/>
          <p:cNvSpPr txBox="1">
            <a:spLocks noChangeArrowheads="1"/>
          </p:cNvSpPr>
          <p:nvPr/>
        </p:nvSpPr>
        <p:spPr bwMode="auto">
          <a:xfrm>
            <a:off x="5084763" y="2743200"/>
            <a:ext cx="14208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Second replication</a:t>
            </a:r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2365375" y="5457825"/>
            <a:ext cx="13112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200" b="1"/>
              <a:t>Dispersive</a:t>
            </a:r>
          </a:p>
          <a:p>
            <a:pPr eaLnBrk="0" hangingPunct="0"/>
            <a:r>
              <a:rPr lang="en-US" sz="1200" b="1"/>
              <a:t>model</a:t>
            </a:r>
          </a:p>
        </p:txBody>
      </p:sp>
      <p:sp>
        <p:nvSpPr>
          <p:cNvPr id="35855" name="AutoShape 17"/>
          <p:cNvSpPr>
            <a:spLocks/>
          </p:cNvSpPr>
          <p:nvPr/>
        </p:nvSpPr>
        <p:spPr bwMode="auto">
          <a:xfrm>
            <a:off x="5641975" y="4768850"/>
            <a:ext cx="130175" cy="419100"/>
          </a:xfrm>
          <a:prstGeom prst="leftBrace">
            <a:avLst>
              <a:gd name="adj1" fmla="val 2682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UD IV. GENÈTICA. IV. 2. ADN: la base de l’herència</a:t>
            </a:r>
          </a:p>
          <a:p>
            <a:r>
              <a:rPr lang="es-ES" i="1"/>
              <a:t>Replicació de l’ADN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8064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/>
              <a:t>La </a:t>
            </a:r>
            <a:r>
              <a:rPr lang="es-ES" sz="2400" b="1" dirty="0" err="1"/>
              <a:t>replicació</a:t>
            </a:r>
            <a:r>
              <a:rPr lang="es-ES" sz="2400" b="1" dirty="0"/>
              <a:t> </a:t>
            </a:r>
            <a:r>
              <a:rPr lang="es-ES" sz="2400" b="1" dirty="0" err="1"/>
              <a:t>és</a:t>
            </a:r>
            <a:r>
              <a:rPr lang="es-ES" sz="2400" b="1" dirty="0"/>
              <a:t> un </a:t>
            </a:r>
            <a:r>
              <a:rPr lang="es-ES" sz="2400" b="1" dirty="0" err="1"/>
              <a:t>procés</a:t>
            </a:r>
            <a:r>
              <a:rPr lang="es-ES" sz="2400" b="1" dirty="0"/>
              <a:t> complexa en el que </a:t>
            </a:r>
            <a:r>
              <a:rPr lang="es-ES" sz="2400" b="1" dirty="0" err="1"/>
              <a:t>hi</a:t>
            </a:r>
            <a:r>
              <a:rPr lang="es-ES" sz="2400" b="1" dirty="0"/>
              <a:t> </a:t>
            </a:r>
            <a:r>
              <a:rPr lang="es-ES" sz="2400" b="1" dirty="0" err="1" smtClean="0"/>
              <a:t>interven</a:t>
            </a:r>
            <a:r>
              <a:rPr lang="es-ES" sz="2400" b="1" dirty="0" smtClean="0"/>
              <a:t> 11 </a:t>
            </a:r>
            <a:r>
              <a:rPr lang="es-ES" sz="2400" b="1" dirty="0" err="1"/>
              <a:t>enzims</a:t>
            </a:r>
            <a:r>
              <a:rPr lang="es-ES" sz="2400" b="1" dirty="0"/>
              <a:t> i </a:t>
            </a:r>
            <a:r>
              <a:rPr lang="es-ES" sz="2400" b="1" dirty="0" err="1"/>
              <a:t>altres</a:t>
            </a:r>
            <a:r>
              <a:rPr lang="es-ES" sz="2400" b="1" dirty="0"/>
              <a:t> </a:t>
            </a:r>
            <a:r>
              <a:rPr lang="es-ES" sz="2400" b="1" dirty="0" err="1"/>
              <a:t>tantes</a:t>
            </a:r>
            <a:r>
              <a:rPr lang="es-ES" sz="2400" b="1" dirty="0"/>
              <a:t> </a:t>
            </a:r>
            <a:r>
              <a:rPr lang="es-ES" sz="2400" b="1" dirty="0" err="1"/>
              <a:t>proteïnes</a:t>
            </a:r>
            <a:r>
              <a:rPr lang="es-ES" sz="2400" b="1" dirty="0"/>
              <a:t>.</a:t>
            </a:r>
          </a:p>
          <a:p>
            <a:pPr>
              <a:spcBef>
                <a:spcPct val="50000"/>
              </a:spcBef>
            </a:pPr>
            <a:r>
              <a:rPr lang="es-ES" sz="2400" b="1" dirty="0" err="1"/>
              <a:t>És</a:t>
            </a:r>
            <a:r>
              <a:rPr lang="es-ES" sz="2400" b="1" dirty="0"/>
              <a:t> un </a:t>
            </a:r>
            <a:r>
              <a:rPr lang="es-ES" sz="2400" b="1" dirty="0" err="1"/>
              <a:t>procés</a:t>
            </a:r>
            <a:r>
              <a:rPr lang="es-ES" sz="2400" b="1" dirty="0"/>
              <a:t> </a:t>
            </a:r>
            <a:r>
              <a:rPr lang="es-ES" sz="2400" b="1" dirty="0" err="1"/>
              <a:t>ràpid</a:t>
            </a:r>
            <a:r>
              <a:rPr lang="es-ES" sz="2400" b="1" dirty="0"/>
              <a:t>. A l ‘</a:t>
            </a:r>
            <a:r>
              <a:rPr lang="es-ES" sz="2400" b="1" dirty="0" err="1"/>
              <a:t>espècie</a:t>
            </a:r>
            <a:r>
              <a:rPr lang="es-ES" sz="2400" b="1" dirty="0"/>
              <a:t> humana es dupliquen 50 bases per </a:t>
            </a:r>
            <a:r>
              <a:rPr lang="es-ES" sz="2400" b="1" dirty="0" err="1"/>
              <a:t>segon</a:t>
            </a:r>
            <a:r>
              <a:rPr lang="es-ES" sz="2400" b="1" dirty="0"/>
              <a:t>, </a:t>
            </a:r>
            <a:r>
              <a:rPr lang="es-ES" sz="2400" b="1" dirty="0" err="1"/>
              <a:t>als</a:t>
            </a:r>
            <a:r>
              <a:rPr lang="es-ES" sz="2400" b="1" dirty="0"/>
              <a:t> </a:t>
            </a:r>
            <a:r>
              <a:rPr lang="es-ES" sz="2400" b="1" dirty="0" err="1"/>
              <a:t>bacteris</a:t>
            </a:r>
            <a:r>
              <a:rPr lang="es-ES" sz="2400" b="1" dirty="0"/>
              <a:t> </a:t>
            </a:r>
            <a:r>
              <a:rPr lang="es-ES" sz="2400" b="1" dirty="0" err="1"/>
              <a:t>és</a:t>
            </a:r>
            <a:r>
              <a:rPr lang="es-ES" sz="2400" b="1" dirty="0"/>
              <a:t> </a:t>
            </a:r>
            <a:r>
              <a:rPr lang="es-ES" sz="2400" b="1" dirty="0" err="1"/>
              <a:t>molt</a:t>
            </a:r>
            <a:r>
              <a:rPr lang="es-ES" sz="2400" b="1" dirty="0"/>
              <a:t> </a:t>
            </a:r>
            <a:r>
              <a:rPr lang="es-ES" sz="2400" b="1" dirty="0" err="1"/>
              <a:t>més</a:t>
            </a:r>
            <a:r>
              <a:rPr lang="es-ES" sz="2400" b="1" dirty="0"/>
              <a:t> </a:t>
            </a:r>
            <a:r>
              <a:rPr lang="es-ES" sz="2400" b="1" dirty="0" err="1"/>
              <a:t>ràpid</a:t>
            </a:r>
            <a:r>
              <a:rPr lang="es-ES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359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/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730250" y="5133975"/>
            <a:ext cx="43608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In eukaryotes, DNA replication begins at may sites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along the giant DNA molecule of each chromosome.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1765300" y="4568825"/>
            <a:ext cx="25352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Two daughter DNA molecules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3287713" y="749300"/>
            <a:ext cx="25352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Parental (template) strand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3657600" y="1065213"/>
            <a:ext cx="18970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Daughter (new) strand</a:t>
            </a: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7758113" y="925513"/>
            <a:ext cx="708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0.25 µm</a:t>
            </a: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3322638" y="2192338"/>
            <a:ext cx="13954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Replication fork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827088" y="987425"/>
            <a:ext cx="1719262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Origin of replication</a:t>
            </a: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1382713" y="2225675"/>
            <a:ext cx="6937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r>
              <a:rPr lang="en-US" sz="1400" b="1"/>
              <a:t>Bubble</a:t>
            </a:r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5792788" y="5129213"/>
            <a:ext cx="31734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US" sz="1400" b="1"/>
              <a:t>In this micrograph, three replication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bubbles are visible along the DNA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of a cultured Chinese hamster cell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/>
              <a:t>(TEM).</a:t>
            </a:r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>
            <a:off x="7458075" y="1181100"/>
            <a:ext cx="1273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2" name="Line 16"/>
          <p:cNvSpPr>
            <a:spLocks noChangeShapeType="1"/>
          </p:cNvSpPr>
          <p:nvPr/>
        </p:nvSpPr>
        <p:spPr bwMode="auto">
          <a:xfrm>
            <a:off x="7454900" y="1127125"/>
            <a:ext cx="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8731250" y="1123950"/>
            <a:ext cx="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4" name="AutoShape 18"/>
          <p:cNvSpPr>
            <a:spLocks/>
          </p:cNvSpPr>
          <p:nvPr/>
        </p:nvSpPr>
        <p:spPr bwMode="auto">
          <a:xfrm rot="5400000">
            <a:off x="1585913" y="1820862"/>
            <a:ext cx="184150" cy="682625"/>
          </a:xfrm>
          <a:prstGeom prst="rightBrace">
            <a:avLst>
              <a:gd name="adj1" fmla="val 308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5" name="Line 19"/>
          <p:cNvSpPr>
            <a:spLocks noChangeShapeType="1"/>
          </p:cNvSpPr>
          <p:nvPr/>
        </p:nvSpPr>
        <p:spPr bwMode="auto">
          <a:xfrm flipV="1">
            <a:off x="3136900" y="955675"/>
            <a:ext cx="177800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6" name="Line 20"/>
          <p:cNvSpPr>
            <a:spLocks noChangeShapeType="1"/>
          </p:cNvSpPr>
          <p:nvPr/>
        </p:nvSpPr>
        <p:spPr bwMode="auto">
          <a:xfrm flipV="1">
            <a:off x="3152775" y="1181100"/>
            <a:ext cx="482600" cy="43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7" name="Line 21"/>
          <p:cNvSpPr>
            <a:spLocks noChangeShapeType="1"/>
          </p:cNvSpPr>
          <p:nvPr/>
        </p:nvSpPr>
        <p:spPr bwMode="auto">
          <a:xfrm>
            <a:off x="3981450" y="1911350"/>
            <a:ext cx="0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7908" name="Rectangle 22"/>
          <p:cNvSpPr>
            <a:spLocks noChangeArrowheads="1"/>
          </p:cNvSpPr>
          <p:nvPr/>
        </p:nvSpPr>
        <p:spPr bwMode="auto">
          <a:xfrm>
            <a:off x="3759200" y="1606550"/>
            <a:ext cx="428625" cy="307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1565</Words>
  <Application>Microsoft Office PowerPoint</Application>
  <PresentationFormat>Presentación en pantalla (4:3)</PresentationFormat>
  <Paragraphs>380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5</cp:revision>
  <dcterms:created xsi:type="dcterms:W3CDTF">2011-11-17T17:34:18Z</dcterms:created>
  <dcterms:modified xsi:type="dcterms:W3CDTF">2012-11-23T11:41:15Z</dcterms:modified>
</cp:coreProperties>
</file>