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5B6-8234-4A55-8FC8-5005BAAC0F90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245B6-8234-4A55-8FC8-5005BAAC0F90}" type="datetimeFigureOut">
              <a:rPr lang="es-ES" smtClean="0"/>
              <a:pPr/>
              <a:t>16/11/2012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0E168-1491-4E07-9AFB-DA7D668EEA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gp.org/cgi/content/abstract/36/1/39" TargetMode="External"/><Relationship Id="rId2" Type="http://schemas.openxmlformats.org/officeDocument/2006/relationships/hyperlink" Target="http://es.wikipedia.org/wiki/195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s.wikipedia.org/w/index.php?title=J_Gen_Physiol.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 IV. GENÈTICA. IV. 2. ADN: la base de l’herència</a:t>
            </a:r>
          </a:p>
          <a:p>
            <a:r>
              <a:rPr lang="es-ES" i="1"/>
              <a:t>ADN o proteïnes?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4963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/>
              <a:t> </a:t>
            </a:r>
            <a:r>
              <a:rPr lang="es-ES" sz="2400" b="1" dirty="0">
                <a:solidFill>
                  <a:srgbClr val="FF0000"/>
                </a:solidFill>
              </a:rPr>
              <a:t>Francis </a:t>
            </a:r>
            <a:r>
              <a:rPr lang="es-ES" sz="2400" b="1" dirty="0" err="1">
                <a:solidFill>
                  <a:srgbClr val="FF0000"/>
                </a:solidFill>
              </a:rPr>
              <a:t>Griffith</a:t>
            </a:r>
            <a:r>
              <a:rPr lang="es-ES" sz="2400" b="1" dirty="0"/>
              <a:t>, 1928</a:t>
            </a:r>
          </a:p>
          <a:p>
            <a:pPr>
              <a:spcBef>
                <a:spcPct val="50000"/>
              </a:spcBef>
            </a:pPr>
            <a:r>
              <a:rPr lang="es-ES" sz="2400" b="1" dirty="0" err="1"/>
              <a:t>Intentava</a:t>
            </a:r>
            <a:r>
              <a:rPr lang="es-ES" sz="2400" b="1" dirty="0"/>
              <a:t> </a:t>
            </a:r>
            <a:r>
              <a:rPr lang="es-ES" sz="2400" b="1" dirty="0" err="1"/>
              <a:t>desenvolupar</a:t>
            </a:r>
            <a:r>
              <a:rPr lang="es-ES" sz="2400" b="1" dirty="0"/>
              <a:t> una vacuna contra el </a:t>
            </a:r>
            <a:r>
              <a:rPr lang="es-ES" sz="2400" b="1" dirty="0" err="1"/>
              <a:t>bacteri</a:t>
            </a:r>
            <a:r>
              <a:rPr lang="es-ES" sz="2400" b="1" dirty="0"/>
              <a:t>: </a:t>
            </a:r>
            <a:r>
              <a:rPr lang="ca-ES" sz="2400" b="1" i="1" dirty="0" err="1"/>
              <a:t>Streptococcus</a:t>
            </a:r>
            <a:r>
              <a:rPr lang="ca-ES" sz="2400" b="1" i="1" dirty="0"/>
              <a:t> </a:t>
            </a:r>
            <a:r>
              <a:rPr lang="ca-ES" sz="2400" b="1" i="1" dirty="0" err="1"/>
              <a:t>pneumoniae</a:t>
            </a:r>
            <a:endParaRPr lang="ca-ES" sz="2400" b="1" i="1" dirty="0"/>
          </a:p>
          <a:p>
            <a:pPr>
              <a:spcBef>
                <a:spcPct val="50000"/>
              </a:spcBef>
            </a:pPr>
            <a:r>
              <a:rPr lang="ca-ES" sz="2400" b="1" dirty="0"/>
              <a:t>Treballa amb dues soques:</a:t>
            </a:r>
          </a:p>
          <a:p>
            <a:pPr>
              <a:spcBef>
                <a:spcPct val="50000"/>
              </a:spcBef>
            </a:pPr>
            <a:r>
              <a:rPr lang="ca-ES" sz="2400" b="1" i="1" dirty="0"/>
              <a:t>S, virulenta</a:t>
            </a:r>
            <a:r>
              <a:rPr lang="ca-ES" sz="2400" b="1" dirty="0"/>
              <a:t>. Paret cel·lular coberta per polisacàrids, eviten anticossos</a:t>
            </a:r>
          </a:p>
          <a:p>
            <a:pPr>
              <a:spcBef>
                <a:spcPct val="50000"/>
              </a:spcBef>
            </a:pPr>
            <a:r>
              <a:rPr lang="ca-ES" sz="2400" b="1" i="1" dirty="0"/>
              <a:t>R, no virulenta</a:t>
            </a:r>
            <a:r>
              <a:rPr lang="ca-ES" sz="2400" b="1" dirty="0"/>
              <a:t>.</a:t>
            </a:r>
          </a:p>
          <a:p>
            <a:pPr>
              <a:spcBef>
                <a:spcPct val="50000"/>
              </a:spcBef>
            </a:pPr>
            <a:r>
              <a:rPr lang="ca-ES" sz="2400" b="1" dirty="0"/>
              <a:t>S, provoca la mort. R, no</a:t>
            </a:r>
          </a:p>
          <a:p>
            <a:pPr>
              <a:spcBef>
                <a:spcPct val="50000"/>
              </a:spcBef>
            </a:pPr>
            <a:r>
              <a:rPr lang="ca-ES" sz="2400" b="1" dirty="0"/>
              <a:t>S, morta, no provoca la mort</a:t>
            </a:r>
          </a:p>
          <a:p>
            <a:pPr>
              <a:spcBef>
                <a:spcPct val="50000"/>
              </a:spcBef>
            </a:pPr>
            <a:r>
              <a:rPr lang="ca-ES" sz="2400" b="1" dirty="0"/>
              <a:t>S, morta, mesclada amb R, viva, provoca la mort.</a:t>
            </a:r>
          </a:p>
          <a:p>
            <a:pPr>
              <a:spcBef>
                <a:spcPct val="50000"/>
              </a:spcBef>
            </a:pPr>
            <a:endParaRPr lang="ca-ES" b="1" i="1" dirty="0"/>
          </a:p>
          <a:p>
            <a:pPr>
              <a:spcBef>
                <a:spcPct val="50000"/>
              </a:spcBef>
            </a:pPr>
            <a:r>
              <a:rPr lang="ca-ES" b="1" dirty="0" smtClean="0">
                <a:solidFill>
                  <a:srgbClr val="FF0000"/>
                </a:solidFill>
              </a:rPr>
              <a:t> </a:t>
            </a:r>
            <a:endParaRPr lang="es-E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46063"/>
            <a:ext cx="5329237" cy="661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535988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8267700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98513" y="498475"/>
            <a:ext cx="143827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Living S cells</a:t>
            </a:r>
          </a:p>
          <a:p>
            <a:pPr eaLnBrk="0" hangingPunct="0"/>
            <a:r>
              <a:rPr lang="en-US" sz="1700" b="1"/>
              <a:t>(control)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2714625" y="496888"/>
            <a:ext cx="14382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Living R cells</a:t>
            </a:r>
          </a:p>
          <a:p>
            <a:pPr eaLnBrk="0" hangingPunct="0"/>
            <a:r>
              <a:rPr lang="en-US" sz="1700" b="1"/>
              <a:t>(control)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4500563" y="495300"/>
            <a:ext cx="17795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Heat-killed</a:t>
            </a:r>
          </a:p>
          <a:p>
            <a:pPr eaLnBrk="0" hangingPunct="0"/>
            <a:r>
              <a:rPr lang="en-US" sz="1700" b="1"/>
              <a:t>S cells (control)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6475413" y="234950"/>
            <a:ext cx="223837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Mixture of heat-killed</a:t>
            </a:r>
          </a:p>
          <a:p>
            <a:pPr eaLnBrk="0" hangingPunct="0"/>
            <a:r>
              <a:rPr lang="en-US" sz="1700" b="1"/>
              <a:t>S cells and living</a:t>
            </a:r>
          </a:p>
          <a:p>
            <a:pPr eaLnBrk="0" hangingPunct="0"/>
            <a:r>
              <a:rPr lang="en-US" sz="1700" b="1"/>
              <a:t>R cells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1019175" y="4195763"/>
            <a:ext cx="12858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Mouse dies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6826250" y="5505450"/>
            <a:ext cx="1568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Living S cells</a:t>
            </a:r>
          </a:p>
          <a:p>
            <a:pPr eaLnBrk="0" hangingPunct="0"/>
            <a:r>
              <a:rPr lang="en-US" sz="1700" b="1"/>
              <a:t>are found in </a:t>
            </a:r>
          </a:p>
          <a:p>
            <a:pPr eaLnBrk="0" hangingPunct="0"/>
            <a:r>
              <a:rPr lang="en-US" sz="1700" b="1"/>
              <a:t>blood sample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2874963" y="4205288"/>
            <a:ext cx="1592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Mouse healthy</a:t>
            </a: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4978400" y="4202113"/>
            <a:ext cx="1592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Mouse healthy</a:t>
            </a: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7073900" y="4205288"/>
            <a:ext cx="12858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/>
              <a:t>Mouse dies</a:t>
            </a:r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712788" y="3732213"/>
            <a:ext cx="12858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700" b="1">
                <a:solidFill>
                  <a:srgbClr val="FFCC18"/>
                </a:solidFill>
              </a:rPr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 IV. GENÈTICA. IV. 2. ADN: la base de l’herència</a:t>
            </a:r>
          </a:p>
          <a:p>
            <a:r>
              <a:rPr lang="es-ES" i="1"/>
              <a:t>ADN o proteïnes?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68313" y="1341438"/>
            <a:ext cx="820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 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323850" y="1341438"/>
            <a:ext cx="424815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/>
              <a:t>Hi havia dues molècules possibles per ser responsables de l’herència</a:t>
            </a:r>
          </a:p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FF0000"/>
                </a:solidFill>
              </a:rPr>
              <a:t>ADN o proteïnes?</a:t>
            </a:r>
          </a:p>
          <a:p>
            <a:pPr>
              <a:spcBef>
                <a:spcPct val="50000"/>
              </a:spcBef>
            </a:pPr>
            <a:endParaRPr lang="es-ES" sz="2000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s-ES" sz="2000" b="1"/>
              <a:t>Les </a:t>
            </a:r>
            <a:r>
              <a:rPr lang="es-ES" sz="2000" b="1">
                <a:solidFill>
                  <a:srgbClr val="FF0000"/>
                </a:solidFill>
              </a:rPr>
              <a:t>proteïnes</a:t>
            </a:r>
            <a:r>
              <a:rPr lang="es-ES" sz="2000" b="1"/>
              <a:t> eren més ben considerades. Es coneixien millor, formades per 20 aminoàcids i molts complexes.</a:t>
            </a:r>
          </a:p>
          <a:p>
            <a:pPr>
              <a:spcBef>
                <a:spcPct val="50000"/>
              </a:spcBef>
            </a:pPr>
            <a:endParaRPr lang="es-ES" sz="2000" b="1"/>
          </a:p>
          <a:p>
            <a:pPr>
              <a:spcBef>
                <a:spcPct val="50000"/>
              </a:spcBef>
            </a:pPr>
            <a:r>
              <a:rPr lang="es-ES" sz="2000" b="1"/>
              <a:t>L’</a:t>
            </a:r>
            <a:r>
              <a:rPr lang="es-ES" sz="2000" b="1">
                <a:solidFill>
                  <a:srgbClr val="FF0000"/>
                </a:solidFill>
              </a:rPr>
              <a:t>ADN</a:t>
            </a:r>
            <a:r>
              <a:rPr lang="es-ES" sz="2000" b="1"/>
              <a:t> tenia una estructura més senzilla: un monosacàrid, fosfat i 4 bases nitrogenades. Es considerava massa senzill.</a:t>
            </a:r>
          </a:p>
        </p:txBody>
      </p:sp>
      <p:pic>
        <p:nvPicPr>
          <p:cNvPr id="1126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341438"/>
            <a:ext cx="27368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789363"/>
            <a:ext cx="2808288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 IV. GENÈTICA. IV. 2. ADN: la base de l’herència</a:t>
            </a:r>
          </a:p>
          <a:p>
            <a:endParaRPr lang="es-E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351838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b="1" dirty="0" err="1">
                <a:solidFill>
                  <a:srgbClr val="FF0000"/>
                </a:solidFill>
              </a:rPr>
              <a:t>Avery</a:t>
            </a:r>
            <a:r>
              <a:rPr lang="ca-ES" b="1" dirty="0">
                <a:solidFill>
                  <a:srgbClr val="FF0000"/>
                </a:solidFill>
              </a:rPr>
              <a:t>, </a:t>
            </a:r>
            <a:r>
              <a:rPr lang="ca-ES" b="1" dirty="0" err="1">
                <a:solidFill>
                  <a:srgbClr val="FF0000"/>
                </a:solidFill>
              </a:rPr>
              <a:t>Macleod</a:t>
            </a:r>
            <a:r>
              <a:rPr lang="ca-ES" b="1" dirty="0">
                <a:solidFill>
                  <a:srgbClr val="FF0000"/>
                </a:solidFill>
              </a:rPr>
              <a:t>, </a:t>
            </a:r>
            <a:r>
              <a:rPr lang="ca-ES" b="1" dirty="0" err="1">
                <a:solidFill>
                  <a:srgbClr val="FF0000"/>
                </a:solidFill>
              </a:rPr>
              <a:t>McCarty</a:t>
            </a:r>
            <a:r>
              <a:rPr lang="ca-ES" b="1" dirty="0"/>
              <a:t>. 1943. </a:t>
            </a:r>
            <a:r>
              <a:rPr lang="ca-ES" b="1" i="1" dirty="0"/>
              <a:t>Factor transformador</a:t>
            </a:r>
          </a:p>
          <a:p>
            <a:pPr>
              <a:spcBef>
                <a:spcPct val="50000"/>
              </a:spcBef>
              <a:defRPr/>
            </a:pPr>
            <a:r>
              <a:rPr lang="ca-ES" b="1" dirty="0"/>
              <a:t>Sistematitzaren els treballs de </a:t>
            </a:r>
            <a:r>
              <a:rPr lang="ca-ES" b="1" dirty="0" err="1"/>
              <a:t>Griffith</a:t>
            </a:r>
            <a:r>
              <a:rPr lang="ca-ES" b="1" dirty="0"/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ca-ES" b="1" dirty="0"/>
              <a:t>A cultius del bacteri varen poder eliminar de manera alternativa els components: ADN i proteïnes i al infectar a ratolins varen comprovar que el poder infecciós estava a </a:t>
            </a:r>
            <a:r>
              <a:rPr lang="ca-ES" b="1" dirty="0" err="1"/>
              <a:t>l’ADN</a:t>
            </a:r>
            <a:r>
              <a:rPr lang="ca-ES" b="1" dirty="0"/>
              <a:t>.</a:t>
            </a:r>
          </a:p>
          <a:p>
            <a:pPr>
              <a:spcBef>
                <a:spcPct val="50000"/>
              </a:spcBef>
              <a:defRPr/>
            </a:pPr>
            <a:endParaRPr lang="ca-ES" b="1" dirty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ca-ES" b="1" dirty="0"/>
              <a:t>Cultiu de</a:t>
            </a:r>
            <a:r>
              <a:rPr lang="ca-ES" b="1" i="1" dirty="0"/>
              <a:t> </a:t>
            </a:r>
            <a:r>
              <a:rPr lang="ca-ES" b="1" i="1" dirty="0" err="1"/>
              <a:t>Streptococcus</a:t>
            </a:r>
            <a:r>
              <a:rPr lang="ca-ES" b="1" i="1" dirty="0"/>
              <a:t> </a:t>
            </a:r>
            <a:r>
              <a:rPr lang="ca-ES" b="1" dirty="0"/>
              <a:t>S</a:t>
            </a:r>
            <a:r>
              <a:rPr lang="ca-ES" b="1" dirty="0" smtClean="0"/>
              <a:t>.</a:t>
            </a:r>
            <a:endParaRPr lang="ca-ES" b="1" dirty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ca-ES" b="1" dirty="0"/>
              <a:t>Mortes per calor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ca-ES" b="1" dirty="0"/>
              <a:t>Separació de lípids i proteïnes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ca-ES" b="1" dirty="0"/>
              <a:t>Eliminació </a:t>
            </a:r>
            <a:r>
              <a:rPr lang="ca-ES" b="1" dirty="0" smtClean="0"/>
              <a:t>alternativa </a:t>
            </a:r>
            <a:r>
              <a:rPr lang="ca-ES" b="1" dirty="0"/>
              <a:t>de ADN, ARN i </a:t>
            </a:r>
            <a:r>
              <a:rPr lang="ca-ES" b="1" dirty="0" smtClean="0"/>
              <a:t>proteïnes</a:t>
            </a:r>
            <a:endParaRPr lang="ca-ES" b="1" dirty="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ca-ES" b="1" dirty="0"/>
              <a:t>El factor que </a:t>
            </a:r>
            <a:r>
              <a:rPr lang="ca-ES" b="1" dirty="0" smtClean="0"/>
              <a:t>transmetia </a:t>
            </a:r>
            <a:r>
              <a:rPr lang="ca-ES" b="1" dirty="0"/>
              <a:t>la virulència era l’ADN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14_03_transforming_factor-L"/>
          <p:cNvPicPr>
            <a:picLocks noChangeAspect="1" noChangeArrowheads="1"/>
          </p:cNvPicPr>
          <p:nvPr/>
        </p:nvPicPr>
        <p:blipFill>
          <a:blip r:embed="rId2" cstate="print"/>
          <a:srcRect b="2556"/>
          <a:stretch>
            <a:fillRect/>
          </a:stretch>
        </p:blipFill>
        <p:spPr bwMode="auto">
          <a:xfrm>
            <a:off x="4356100" y="441325"/>
            <a:ext cx="4140200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2 CuadroTexto"/>
          <p:cNvSpPr txBox="1">
            <a:spLocks noChangeArrowheads="1"/>
          </p:cNvSpPr>
          <p:nvPr/>
        </p:nvSpPr>
        <p:spPr bwMode="auto">
          <a:xfrm>
            <a:off x="395288" y="836613"/>
            <a:ext cx="3455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Experiment </a:t>
            </a:r>
            <a:r>
              <a:rPr lang="es-ES" sz="2000" b="1" i="1"/>
              <a:t>d’Avery et al</a:t>
            </a:r>
            <a:r>
              <a:rPr lang="es-ES" sz="20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 IV. GENÈTICA. IV. 2. ADN: la base de l’herència</a:t>
            </a:r>
          </a:p>
          <a:p>
            <a:r>
              <a:rPr lang="es-ES" i="1"/>
              <a:t>ADN o proteïnes?</a:t>
            </a:r>
            <a:endParaRPr lang="es-E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9388" y="1412875"/>
            <a:ext cx="4105275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r>
              <a:rPr lang="es-ES" b="1">
                <a:solidFill>
                  <a:srgbClr val="FF0000"/>
                </a:solidFill>
              </a:rPr>
              <a:t>Max Delbrück i Salvador Luria</a:t>
            </a:r>
            <a:r>
              <a:rPr lang="es-ES" b="1"/>
              <a:t>, 1943</a:t>
            </a:r>
          </a:p>
          <a:p>
            <a:pPr>
              <a:spcBef>
                <a:spcPct val="50000"/>
              </a:spcBef>
            </a:pPr>
            <a:endParaRPr lang="es-ES" b="1"/>
          </a:p>
          <a:p>
            <a:pPr>
              <a:spcBef>
                <a:spcPct val="50000"/>
              </a:spcBef>
            </a:pPr>
            <a:r>
              <a:rPr lang="es-ES" b="1"/>
              <a:t>Posaren a punt tècniques d’estudi dels bacteriòfags, coneguts com  a fagos.</a:t>
            </a:r>
          </a:p>
          <a:p>
            <a:pPr>
              <a:spcBef>
                <a:spcPct val="50000"/>
              </a:spcBef>
            </a:pPr>
            <a:endParaRPr lang="es-ES" b="1"/>
          </a:p>
          <a:p>
            <a:pPr>
              <a:spcBef>
                <a:spcPct val="50000"/>
              </a:spcBef>
            </a:pPr>
            <a:r>
              <a:rPr lang="es-ES" b="1"/>
              <a:t>Són molts importants en investigacions biològiques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341438"/>
            <a:ext cx="446405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 IV. GENÈTICA. IV. 2. ADN: la base de l’herència</a:t>
            </a:r>
          </a:p>
          <a:p>
            <a:r>
              <a:rPr lang="es-ES" i="1"/>
              <a:t>ADN o proteïnes?</a:t>
            </a:r>
            <a:endParaRPr lang="es-E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981075"/>
            <a:ext cx="4105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850" y="1484313"/>
            <a:ext cx="36718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rgbClr val="FF0000"/>
                </a:solidFill>
              </a:rPr>
              <a:t>Alfred </a:t>
            </a:r>
            <a:r>
              <a:rPr lang="es-ES" sz="2000" b="1" dirty="0" err="1">
                <a:solidFill>
                  <a:srgbClr val="FF0000"/>
                </a:solidFill>
              </a:rPr>
              <a:t>Hershey</a:t>
            </a:r>
            <a:r>
              <a:rPr lang="es-ES" sz="2000" b="1" dirty="0">
                <a:solidFill>
                  <a:srgbClr val="FF0000"/>
                </a:solidFill>
              </a:rPr>
              <a:t> i Martha Chase, </a:t>
            </a:r>
            <a:r>
              <a:rPr lang="es-ES" sz="2000" b="1" dirty="0"/>
              <a:t>1952</a:t>
            </a:r>
          </a:p>
          <a:p>
            <a:pPr>
              <a:spcBef>
                <a:spcPct val="50000"/>
              </a:spcBef>
            </a:pPr>
            <a:endParaRPr lang="es-ES" sz="2000" b="1" dirty="0" smtClean="0"/>
          </a:p>
          <a:p>
            <a:pPr>
              <a:spcBef>
                <a:spcPct val="50000"/>
              </a:spcBef>
            </a:pPr>
            <a:r>
              <a:rPr lang="es-ES" sz="2000" b="1" dirty="0" err="1" smtClean="0"/>
              <a:t>Els</a:t>
            </a:r>
            <a:r>
              <a:rPr lang="es-ES" sz="2000" b="1" dirty="0" smtClean="0"/>
              <a:t> </a:t>
            </a:r>
            <a:r>
              <a:rPr lang="es-ES" sz="2000" b="1" dirty="0" err="1"/>
              <a:t>bacteriòfags</a:t>
            </a:r>
            <a:r>
              <a:rPr lang="es-ES" sz="2000" b="1" dirty="0"/>
              <a:t> (fagos)</a:t>
            </a:r>
          </a:p>
          <a:p>
            <a:pPr>
              <a:spcBef>
                <a:spcPct val="50000"/>
              </a:spcBef>
            </a:pPr>
            <a:endParaRPr lang="es-ES" sz="2000" b="1" dirty="0"/>
          </a:p>
          <a:p>
            <a:pPr>
              <a:spcBef>
                <a:spcPct val="50000"/>
              </a:spcBef>
            </a:pPr>
            <a:r>
              <a:rPr lang="es-ES" sz="2000" b="1" dirty="0" err="1"/>
              <a:t>Organismes</a:t>
            </a:r>
            <a:r>
              <a:rPr lang="es-ES" sz="2000" b="1" dirty="0"/>
              <a:t> </a:t>
            </a:r>
            <a:r>
              <a:rPr lang="es-ES" sz="2000" b="1" dirty="0" err="1"/>
              <a:t>senzills</a:t>
            </a:r>
            <a:r>
              <a:rPr lang="es-ES" sz="2000" b="1" dirty="0"/>
              <a:t>: </a:t>
            </a:r>
            <a:r>
              <a:rPr lang="es-ES" sz="2000" b="1" dirty="0" err="1"/>
              <a:t>formats</a:t>
            </a:r>
            <a:r>
              <a:rPr lang="es-ES" sz="2000" b="1" dirty="0"/>
              <a:t> per </a:t>
            </a:r>
            <a:r>
              <a:rPr lang="es-ES" sz="2000" b="1" dirty="0" err="1"/>
              <a:t>proteïnes</a:t>
            </a:r>
            <a:r>
              <a:rPr lang="es-ES" sz="2000" b="1" dirty="0"/>
              <a:t> i ADN o ARN.</a:t>
            </a:r>
          </a:p>
          <a:p>
            <a:pPr>
              <a:spcBef>
                <a:spcPct val="50000"/>
              </a:spcBef>
            </a:pPr>
            <a:endParaRPr lang="es-ES" sz="2000" b="1" dirty="0"/>
          </a:p>
          <a:p>
            <a:pPr>
              <a:spcBef>
                <a:spcPct val="50000"/>
              </a:spcBef>
            </a:pPr>
            <a:r>
              <a:rPr lang="es-ES" sz="2000" b="1" dirty="0" err="1"/>
              <a:t>Són</a:t>
            </a:r>
            <a:r>
              <a:rPr lang="es-ES" sz="2000" b="1" dirty="0"/>
              <a:t> </a:t>
            </a:r>
            <a:r>
              <a:rPr lang="es-ES" sz="2000" b="1" dirty="0" err="1"/>
              <a:t>paràsits</a:t>
            </a:r>
            <a:r>
              <a:rPr lang="es-ES" sz="2000" b="1" dirty="0"/>
              <a:t> </a:t>
            </a:r>
            <a:r>
              <a:rPr lang="es-ES" sz="2000" b="1" dirty="0" err="1"/>
              <a:t>dels</a:t>
            </a:r>
            <a:r>
              <a:rPr lang="es-ES" sz="2000" b="1" dirty="0"/>
              <a:t> </a:t>
            </a:r>
            <a:r>
              <a:rPr lang="es-ES" sz="2000" b="1" dirty="0" err="1"/>
              <a:t>bacteris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 IV. GENÈTICA. IV. 2. ADN: la base de l’herència</a:t>
            </a:r>
          </a:p>
          <a:p>
            <a:r>
              <a:rPr lang="es-ES" i="1"/>
              <a:t>ADN o proteïnes?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7848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FF0000"/>
                </a:solidFill>
              </a:rPr>
              <a:t>Alfred </a:t>
            </a:r>
            <a:r>
              <a:rPr lang="es-ES" b="1" dirty="0" err="1">
                <a:solidFill>
                  <a:srgbClr val="FF0000"/>
                </a:solidFill>
              </a:rPr>
              <a:t>Hershey</a:t>
            </a:r>
            <a:r>
              <a:rPr lang="es-ES" b="1" dirty="0">
                <a:solidFill>
                  <a:srgbClr val="FF0000"/>
                </a:solidFill>
              </a:rPr>
              <a:t> i Martha Chase, </a:t>
            </a:r>
            <a:r>
              <a:rPr lang="es-ES" b="1" dirty="0"/>
              <a:t>1952</a:t>
            </a:r>
          </a:p>
          <a:p>
            <a:pPr>
              <a:spcBef>
                <a:spcPct val="50000"/>
              </a:spcBef>
            </a:pPr>
            <a:endParaRPr lang="es-ES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s-ES" b="1" dirty="0"/>
              <a:t>	</a:t>
            </a:r>
            <a:r>
              <a:rPr lang="es-ES" b="1" dirty="0" err="1"/>
              <a:t>Marcatge</a:t>
            </a:r>
            <a:r>
              <a:rPr lang="es-ES" b="1" dirty="0"/>
              <a:t> de les </a:t>
            </a:r>
            <a:r>
              <a:rPr lang="es-ES" b="1" dirty="0" err="1"/>
              <a:t>proteïnes</a:t>
            </a:r>
            <a:r>
              <a:rPr lang="es-ES" b="1" dirty="0"/>
              <a:t> i ADN </a:t>
            </a:r>
            <a:r>
              <a:rPr lang="es-ES" b="1" dirty="0" err="1"/>
              <a:t>dels</a:t>
            </a:r>
            <a:r>
              <a:rPr lang="es-ES" b="1" dirty="0"/>
              <a:t> fagos </a:t>
            </a:r>
            <a:r>
              <a:rPr lang="es-ES" b="1" dirty="0" err="1"/>
              <a:t>amb</a:t>
            </a:r>
            <a:r>
              <a:rPr lang="es-ES" b="1" dirty="0"/>
              <a:t> </a:t>
            </a:r>
            <a:r>
              <a:rPr lang="es-ES" b="1" dirty="0" err="1"/>
              <a:t>isòtops</a:t>
            </a:r>
            <a:r>
              <a:rPr lang="es-ES" b="1" dirty="0"/>
              <a:t> 	</a:t>
            </a:r>
            <a:r>
              <a:rPr lang="es-ES" b="1" dirty="0" err="1"/>
              <a:t>radiactius</a:t>
            </a:r>
            <a:r>
              <a:rPr lang="es-ES" b="1" dirty="0"/>
              <a:t>.</a:t>
            </a:r>
          </a:p>
          <a:p>
            <a:pPr>
              <a:spcBef>
                <a:spcPct val="50000"/>
              </a:spcBef>
            </a:pPr>
            <a:endParaRPr lang="es-ES" b="1" dirty="0"/>
          </a:p>
          <a:p>
            <a:pPr>
              <a:spcBef>
                <a:spcPct val="50000"/>
              </a:spcBef>
            </a:pPr>
            <a:endParaRPr lang="es-ES" b="1" dirty="0"/>
          </a:p>
          <a:p>
            <a:pPr>
              <a:spcBef>
                <a:spcPct val="50000"/>
              </a:spcBef>
            </a:pPr>
            <a:r>
              <a:rPr lang="es-ES" b="1" dirty="0" err="1"/>
              <a:t>Veure</a:t>
            </a:r>
            <a:r>
              <a:rPr lang="es-ES" b="1" dirty="0"/>
              <a:t> </a:t>
            </a:r>
            <a:r>
              <a:rPr lang="es-ES" b="1" dirty="0" err="1"/>
              <a:t>article</a:t>
            </a:r>
            <a:r>
              <a:rPr lang="es-ES" b="1" dirty="0"/>
              <a:t> a IV. 2. 1. </a:t>
            </a:r>
          </a:p>
          <a:p>
            <a:pPr>
              <a:spcBef>
                <a:spcPct val="50000"/>
              </a:spcBef>
            </a:pPr>
            <a:r>
              <a:rPr lang="ca-ES" b="1" dirty="0" err="1">
                <a:solidFill>
                  <a:srgbClr val="009900"/>
                </a:solidFill>
              </a:rPr>
              <a:t>Hershey</a:t>
            </a:r>
            <a:r>
              <a:rPr lang="ca-ES" b="1" dirty="0">
                <a:solidFill>
                  <a:srgbClr val="009900"/>
                </a:solidFill>
              </a:rPr>
              <a:t>, A. D., </a:t>
            </a:r>
            <a:r>
              <a:rPr lang="ca-ES" b="1" dirty="0" err="1">
                <a:solidFill>
                  <a:srgbClr val="009900"/>
                </a:solidFill>
              </a:rPr>
              <a:t>Chase</a:t>
            </a:r>
            <a:r>
              <a:rPr lang="ca-ES" b="1" dirty="0">
                <a:solidFill>
                  <a:srgbClr val="009900"/>
                </a:solidFill>
              </a:rPr>
              <a:t>, M. (</a:t>
            </a:r>
            <a:r>
              <a:rPr lang="ca-ES" b="1" dirty="0">
                <a:solidFill>
                  <a:srgbClr val="009900"/>
                </a:solidFill>
                <a:hlinkClick r:id="rId2" tooltip="1952"/>
              </a:rPr>
              <a:t>1952</a:t>
            </a:r>
            <a:r>
              <a:rPr lang="ca-ES" b="1" dirty="0">
                <a:solidFill>
                  <a:srgbClr val="009900"/>
                </a:solidFill>
              </a:rPr>
              <a:t>) </a:t>
            </a:r>
            <a:r>
              <a:rPr lang="ca-ES" b="1" dirty="0">
                <a:solidFill>
                  <a:srgbClr val="009900"/>
                </a:solidFill>
                <a:hlinkClick r:id="rId3"/>
              </a:rPr>
              <a:t>Independent </a:t>
            </a:r>
            <a:r>
              <a:rPr lang="ca-ES" b="1" dirty="0" err="1">
                <a:solidFill>
                  <a:srgbClr val="009900"/>
                </a:solidFill>
                <a:hlinkClick r:id="rId3"/>
              </a:rPr>
              <a:t>functions</a:t>
            </a:r>
            <a:r>
              <a:rPr lang="ca-ES" b="1" dirty="0">
                <a:solidFill>
                  <a:srgbClr val="009900"/>
                </a:solidFill>
                <a:hlinkClick r:id="rId3"/>
              </a:rPr>
              <a:t> of viral </a:t>
            </a:r>
            <a:r>
              <a:rPr lang="ca-ES" b="1" dirty="0" err="1">
                <a:solidFill>
                  <a:srgbClr val="009900"/>
                </a:solidFill>
                <a:hlinkClick r:id="rId3"/>
              </a:rPr>
              <a:t>protein</a:t>
            </a:r>
            <a:r>
              <a:rPr lang="ca-ES" b="1" dirty="0">
                <a:solidFill>
                  <a:srgbClr val="009900"/>
                </a:solidFill>
                <a:hlinkClick r:id="rId3"/>
              </a:rPr>
              <a:t> </a:t>
            </a:r>
            <a:r>
              <a:rPr lang="ca-ES" b="1" dirty="0" err="1">
                <a:solidFill>
                  <a:srgbClr val="009900"/>
                </a:solidFill>
                <a:hlinkClick r:id="rId3"/>
              </a:rPr>
              <a:t>and</a:t>
            </a:r>
            <a:r>
              <a:rPr lang="ca-ES" b="1" dirty="0">
                <a:solidFill>
                  <a:srgbClr val="009900"/>
                </a:solidFill>
                <a:hlinkClick r:id="rId3"/>
              </a:rPr>
              <a:t> nucleic </a:t>
            </a:r>
            <a:r>
              <a:rPr lang="ca-ES" b="1" dirty="0" err="1">
                <a:solidFill>
                  <a:srgbClr val="009900"/>
                </a:solidFill>
                <a:hlinkClick r:id="rId3"/>
              </a:rPr>
              <a:t>acid</a:t>
            </a:r>
            <a:r>
              <a:rPr lang="ca-ES" b="1" dirty="0">
                <a:solidFill>
                  <a:srgbClr val="009900"/>
                </a:solidFill>
                <a:hlinkClick r:id="rId3"/>
              </a:rPr>
              <a:t> in </a:t>
            </a:r>
            <a:r>
              <a:rPr lang="ca-ES" b="1" dirty="0" err="1">
                <a:solidFill>
                  <a:srgbClr val="009900"/>
                </a:solidFill>
                <a:hlinkClick r:id="rId3"/>
              </a:rPr>
              <a:t>growth</a:t>
            </a:r>
            <a:r>
              <a:rPr lang="ca-ES" b="1" dirty="0">
                <a:solidFill>
                  <a:srgbClr val="009900"/>
                </a:solidFill>
                <a:hlinkClick r:id="rId3"/>
              </a:rPr>
              <a:t> of </a:t>
            </a:r>
            <a:r>
              <a:rPr lang="ca-ES" b="1" dirty="0" err="1">
                <a:solidFill>
                  <a:srgbClr val="009900"/>
                </a:solidFill>
                <a:hlinkClick r:id="rId3"/>
              </a:rPr>
              <a:t>bacteriophage</a:t>
            </a:r>
            <a:r>
              <a:rPr lang="ca-ES" b="1" dirty="0">
                <a:solidFill>
                  <a:srgbClr val="009900"/>
                </a:solidFill>
              </a:rPr>
              <a:t>. </a:t>
            </a:r>
            <a:r>
              <a:rPr lang="ca-ES" b="1" i="1" dirty="0">
                <a:solidFill>
                  <a:srgbClr val="009900"/>
                </a:solidFill>
                <a:hlinkClick r:id="rId4" tooltip="J Gen Physiol. (aún no redactado)"/>
              </a:rPr>
              <a:t>J Gen </a:t>
            </a:r>
            <a:r>
              <a:rPr lang="ca-ES" b="1" i="1" dirty="0" err="1">
                <a:solidFill>
                  <a:srgbClr val="009900"/>
                </a:solidFill>
                <a:hlinkClick r:id="rId4" tooltip="J Gen Physiol. (aún no redactado)"/>
              </a:rPr>
              <a:t>Physiol</a:t>
            </a:r>
            <a:r>
              <a:rPr lang="ca-ES" b="1" i="1" dirty="0">
                <a:solidFill>
                  <a:srgbClr val="009900"/>
                </a:solidFill>
                <a:hlinkClick r:id="rId4" tooltip="J Gen Physiol. (aún no redactado)"/>
              </a:rPr>
              <a:t>.</a:t>
            </a:r>
            <a:r>
              <a:rPr lang="ca-ES" b="1" i="1" dirty="0">
                <a:solidFill>
                  <a:srgbClr val="009900"/>
                </a:solidFill>
              </a:rPr>
              <a:t> 36:39-56</a:t>
            </a:r>
            <a:r>
              <a:rPr lang="es-ES" i="1" dirty="0">
                <a:solidFill>
                  <a:srgbClr val="0099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14_05b_setup-L"/>
          <p:cNvPicPr>
            <a:picLocks noChangeAspect="1" noChangeArrowheads="1"/>
          </p:cNvPicPr>
          <p:nvPr/>
        </p:nvPicPr>
        <p:blipFill>
          <a:blip r:embed="rId2" cstate="print"/>
          <a:srcRect b="2556"/>
          <a:stretch>
            <a:fillRect/>
          </a:stretch>
        </p:blipFill>
        <p:spPr bwMode="auto">
          <a:xfrm>
            <a:off x="4067175" y="188913"/>
            <a:ext cx="4346575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420</Words>
  <Application>Microsoft Office PowerPoint</Application>
  <PresentationFormat>Presentación en pantalla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uib</cp:lastModifiedBy>
  <cp:revision>6</cp:revision>
  <dcterms:created xsi:type="dcterms:W3CDTF">2011-11-17T17:30:05Z</dcterms:created>
  <dcterms:modified xsi:type="dcterms:W3CDTF">2012-11-16T05:47:27Z</dcterms:modified>
</cp:coreProperties>
</file>