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0" r:id="rId3"/>
    <p:sldId id="261" r:id="rId4"/>
    <p:sldId id="262" r:id="rId5"/>
    <p:sldId id="263" r:id="rId6"/>
    <p:sldId id="264" r:id="rId7"/>
    <p:sldId id="266" r:id="rId8"/>
    <p:sldId id="267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659-93D8-4FAA-B2ED-167A6BCA7777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ED22-A78E-4D94-99E9-BC6272B26D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99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659-93D8-4FAA-B2ED-167A6BCA7777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ED22-A78E-4D94-99E9-BC6272B26D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972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659-93D8-4FAA-B2ED-167A6BCA7777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ED22-A78E-4D94-99E9-BC6272B26D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815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659-93D8-4FAA-B2ED-167A6BCA7777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ED22-A78E-4D94-99E9-BC6272B26D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662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659-93D8-4FAA-B2ED-167A6BCA7777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ED22-A78E-4D94-99E9-BC6272B26D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643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659-93D8-4FAA-B2ED-167A6BCA7777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ED22-A78E-4D94-99E9-BC6272B26D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19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659-93D8-4FAA-B2ED-167A6BCA7777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ED22-A78E-4D94-99E9-BC6272B26D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1542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659-93D8-4FAA-B2ED-167A6BCA7777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ED22-A78E-4D94-99E9-BC6272B26D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763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659-93D8-4FAA-B2ED-167A6BCA7777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ED22-A78E-4D94-99E9-BC6272B26D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7185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659-93D8-4FAA-B2ED-167A6BCA7777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ED22-A78E-4D94-99E9-BC6272B26D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8302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1659-93D8-4FAA-B2ED-167A6BCA7777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6ED22-A78E-4D94-99E9-BC6272B26D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5755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81659-93D8-4FAA-B2ED-167A6BCA7777}" type="datetimeFigureOut">
              <a:rPr lang="es-ES" smtClean="0"/>
              <a:t>07/01/2016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6ED22-A78E-4D94-99E9-BC6272B26D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4729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home.tiscalinet.ch/biografien/images/hooke_micrograph_kork_kl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62885" y="875763"/>
            <a:ext cx="1047052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b="1" dirty="0" smtClean="0"/>
              <a:t>APLICACIÓ DIDÀCTICA:</a:t>
            </a:r>
          </a:p>
          <a:p>
            <a:pPr algn="ctr"/>
            <a:r>
              <a:rPr lang="ca-ES" b="1" dirty="0" smtClean="0"/>
              <a:t>ÚS DEL MÈTODE HISTÒRIC PER ARRIBAR A L’APRENENTATGE D’UN CONCEPTE. </a:t>
            </a:r>
          </a:p>
          <a:p>
            <a:endParaRPr lang="ca-ES" b="1" dirty="0" smtClean="0"/>
          </a:p>
          <a:p>
            <a:r>
              <a:rPr lang="ca-ES" dirty="0" smtClean="0"/>
              <a:t>En aquest cas aplicat a la TEORIA CEL·LULAR</a:t>
            </a:r>
          </a:p>
          <a:p>
            <a:endParaRPr lang="ca-ES" dirty="0"/>
          </a:p>
          <a:p>
            <a:r>
              <a:rPr lang="ca-ES" dirty="0" smtClean="0"/>
              <a:t>Es tracta de seguir pas per pas, històricament, les contribucions de diversos autors que aconseguiren arribar a formular el concepte de la teoria cel·lular gràcies a les seves aportacions.</a:t>
            </a:r>
          </a:p>
          <a:p>
            <a:endParaRPr lang="ca-ES" dirty="0"/>
          </a:p>
          <a:p>
            <a:r>
              <a:rPr lang="ca-ES" dirty="0" smtClean="0"/>
              <a:t>L’alumne en el seu procés d’aprenentatge va desenvolupant de manera progressiva el concepte.</a:t>
            </a:r>
          </a:p>
          <a:p>
            <a:endParaRPr lang="ca-ES" dirty="0"/>
          </a:p>
          <a:p>
            <a:r>
              <a:rPr lang="ca-ES" dirty="0" smtClean="0"/>
              <a:t>Aquest mètode ajuda molt a la comprensió de processos complicats.</a:t>
            </a:r>
          </a:p>
          <a:p>
            <a:endParaRPr lang="ca-ES" dirty="0"/>
          </a:p>
          <a:p>
            <a:r>
              <a:rPr lang="ca-ES" dirty="0" smtClean="0"/>
              <a:t>A continuació es mostra aquest cas. S’anomenen els diversos autors, la data de treball i la contribució feta. Per aconseguir més informació sobre cada d’aquestes aportacions s’ha d’acudir a les diverses fonts de la informació que tenim a l’abast.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60648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919289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 Teoria cel·lular</a:t>
            </a:r>
          </a:p>
        </p:txBody>
      </p:sp>
      <p:pic>
        <p:nvPicPr>
          <p:cNvPr id="20483" name="Picture 3" descr="http://home.tiscalinet.ch/biografien/images/hooke_micrograph_kork_kl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919288" y="981076"/>
            <a:ext cx="39433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6726" y="981075"/>
            <a:ext cx="211772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48525" y="4581525"/>
            <a:ext cx="14287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743701" y="3716339"/>
            <a:ext cx="22573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/>
              <a:t>Robert Hooke, 1665.</a:t>
            </a:r>
          </a:p>
          <a:p>
            <a:r>
              <a:rPr lang="es-ES"/>
              <a:t>Dóna nom a la cèl·lula</a:t>
            </a:r>
          </a:p>
        </p:txBody>
      </p:sp>
    </p:spTree>
    <p:extLst>
      <p:ext uri="{BB962C8B-B14F-4D97-AF65-F5344CB8AC3E}">
        <p14:creationId xmlns:p14="http://schemas.microsoft.com/office/powerpoint/2010/main" val="364514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919289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3.Teoria cel·lular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751" y="1916113"/>
            <a:ext cx="1368425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-344488" y="3448051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919289" y="908051"/>
            <a:ext cx="8207375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/>
              <a:t>De la teoria protoplasmàtica a la teoria cel·lular</a:t>
            </a:r>
          </a:p>
          <a:p>
            <a:pPr algn="ctr">
              <a:spcBef>
                <a:spcPct val="50000"/>
              </a:spcBef>
            </a:pPr>
            <a:r>
              <a:rPr lang="es-ES" b="1"/>
              <a:t>Protoplasma = Citoplasma + Nucli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872039" y="3500438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 </a:t>
            </a:r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2314" y="4581526"/>
            <a:ext cx="16017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4079875" y="2205038"/>
            <a:ext cx="6337300" cy="325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r>
              <a:rPr lang="es-ES" b="1"/>
              <a:t>Robert Brown, 1831. Descubridor del nucli.</a:t>
            </a:r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r>
              <a:rPr lang="es-ES" b="1"/>
              <a:t>Dujardin, 1835. Descobridor del sarcodi</a:t>
            </a:r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r>
              <a:rPr lang="es-ES" b="1"/>
              <a:t>Purkinje, 1839. Dóna el nom de protoplasma (=sarcodi)</a:t>
            </a:r>
          </a:p>
          <a:p>
            <a:pPr>
              <a:spcBef>
                <a:spcPct val="50000"/>
              </a:spcBef>
            </a:pPr>
            <a:endParaRPr lang="es-ES" b="1"/>
          </a:p>
        </p:txBody>
      </p:sp>
    </p:spTree>
    <p:extLst>
      <p:ext uri="{BB962C8B-B14F-4D97-AF65-F5344CB8AC3E}">
        <p14:creationId xmlns:p14="http://schemas.microsoft.com/office/powerpoint/2010/main" val="22383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919289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3.Teoria cel·lular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208214" y="1484314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656139" y="4724400"/>
            <a:ext cx="32400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b="1"/>
              <a:t>1834</a:t>
            </a:r>
          </a:p>
          <a:p>
            <a:r>
              <a:rPr lang="es-ES" sz="2000" b="1"/>
              <a:t>Matthias J. Schleiden,</a:t>
            </a:r>
          </a:p>
          <a:p>
            <a:endParaRPr lang="es-ES" sz="2000" b="1"/>
          </a:p>
          <a:p>
            <a:r>
              <a:rPr lang="es-ES" sz="2000" b="1"/>
              <a:t>Tots el vegetals són formats per cèl·lules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s-ES" sz="2000" b="1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5501" y="1700213"/>
            <a:ext cx="2530475" cy="283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5189" y="981075"/>
            <a:ext cx="47529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085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919289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3.Teoria cel·lular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208214" y="1484314"/>
            <a:ext cx="7991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08214" y="2492375"/>
            <a:ext cx="345598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1835</a:t>
            </a:r>
          </a:p>
          <a:p>
            <a:r>
              <a:rPr lang="es-ES" sz="2400" b="1"/>
              <a:t>Theodor Schwann</a:t>
            </a:r>
          </a:p>
          <a:p>
            <a:endParaRPr lang="es-ES" sz="2400" b="1"/>
          </a:p>
          <a:p>
            <a:r>
              <a:rPr lang="es-ES" sz="2400" b="1"/>
              <a:t>Tots el animals són formats per cèl·lules</a:t>
            </a: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5501" y="1196976"/>
            <a:ext cx="19145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3339" y="4076701"/>
            <a:ext cx="30003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0835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919289" y="115888"/>
            <a:ext cx="8353425" cy="779462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i="1"/>
              <a:t>3.Teoria cel·lular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8889" y="1268414"/>
            <a:ext cx="246697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8214" y="1412876"/>
            <a:ext cx="4486275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279650" y="5084764"/>
            <a:ext cx="44640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/>
              <a:t>Rudolf Virchow, (1828-1902)</a:t>
            </a:r>
          </a:p>
          <a:p>
            <a:pPr>
              <a:spcBef>
                <a:spcPct val="50000"/>
              </a:spcBef>
            </a:pPr>
            <a:r>
              <a:rPr lang="es-ES" sz="2400" b="1"/>
              <a:t>Tota cèl·lula prové d’una altra cèl·lula</a:t>
            </a:r>
          </a:p>
        </p:txBody>
      </p:sp>
    </p:spTree>
    <p:extLst>
      <p:ext uri="{BB962C8B-B14F-4D97-AF65-F5344CB8AC3E}">
        <p14:creationId xmlns:p14="http://schemas.microsoft.com/office/powerpoint/2010/main" val="377239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nho.files.wordpress.com/2010/06/22243_497735315112_419219510112_11399927_122037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819" y="1480265"/>
            <a:ext cx="7766773" cy="4109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721217" y="154546"/>
            <a:ext cx="10805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err="1" smtClean="0"/>
              <a:t>Lynn</a:t>
            </a:r>
            <a:r>
              <a:rPr lang="ca-ES" dirty="0" smtClean="0"/>
              <a:t> </a:t>
            </a:r>
            <a:r>
              <a:rPr lang="ca-ES" dirty="0" err="1" smtClean="0"/>
              <a:t>Margulis</a:t>
            </a:r>
            <a:r>
              <a:rPr lang="ca-ES" dirty="0" smtClean="0"/>
              <a:t>, 1967. Va formular la teoria de </a:t>
            </a:r>
            <a:r>
              <a:rPr lang="ca-ES" dirty="0" err="1" smtClean="0"/>
              <a:t>l’endosimbiosi</a:t>
            </a:r>
            <a:r>
              <a:rPr lang="ca-ES" dirty="0" smtClean="0"/>
              <a:t>, segons la qual la cèl·lula eucariota és formada per la unió de cèl·lules procariotes.</a:t>
            </a:r>
            <a:endParaRPr lang="ca-ES" dirty="0"/>
          </a:p>
        </p:txBody>
      </p:sp>
      <p:pic>
        <p:nvPicPr>
          <p:cNvPr id="1030" name="Picture 6" descr="Lynn Margul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17" y="1480265"/>
            <a:ext cx="2395470" cy="3593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229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19289" y="115889"/>
            <a:ext cx="8353425" cy="854075"/>
          </a:xfrm>
          <a:prstGeom prst="rect">
            <a:avLst/>
          </a:prstGeom>
          <a:solidFill>
            <a:srgbClr val="D5FBA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/>
              <a:t>UD. III. BIOLOGIA CEL·LULAR. Ll. III. 1. Aspectes generals</a:t>
            </a:r>
          </a:p>
          <a:p>
            <a:pPr>
              <a:spcBef>
                <a:spcPct val="50000"/>
              </a:spcBef>
            </a:pPr>
            <a:r>
              <a:rPr lang="es-ES" sz="2000" i="1"/>
              <a:t>3.Teoria </a:t>
            </a:r>
            <a:r>
              <a:rPr lang="es-ES" i="1"/>
              <a:t>cel·lular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208214" y="1484313"/>
            <a:ext cx="7991475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000" b="1" i="1" dirty="0" err="1"/>
              <a:t>Principis</a:t>
            </a:r>
            <a:r>
              <a:rPr lang="es-ES" sz="2000" b="1" i="1" dirty="0"/>
              <a:t> de la </a:t>
            </a:r>
            <a:r>
              <a:rPr lang="es-ES" sz="2000" b="1" i="1" dirty="0" err="1"/>
              <a:t>teoria</a:t>
            </a:r>
            <a:r>
              <a:rPr lang="es-ES" sz="2000" b="1" i="1" dirty="0"/>
              <a:t> </a:t>
            </a:r>
            <a:r>
              <a:rPr lang="es-ES" sz="2000" b="1" i="1" dirty="0" err="1"/>
              <a:t>cel.lular</a:t>
            </a:r>
            <a:endParaRPr lang="es-ES" sz="2000" b="1" i="1" dirty="0"/>
          </a:p>
          <a:p>
            <a:pPr algn="ctr"/>
            <a:endParaRPr lang="es-ES" sz="2000" b="1" dirty="0"/>
          </a:p>
          <a:p>
            <a:pPr algn="ctr"/>
            <a:endParaRPr lang="es-ES" sz="2000" b="1" dirty="0">
              <a:solidFill>
                <a:srgbClr val="FF0000"/>
              </a:solidFill>
            </a:endParaRPr>
          </a:p>
          <a:p>
            <a:pPr algn="ctr"/>
            <a:r>
              <a:rPr lang="fr-FR" sz="2000" b="1" dirty="0" err="1">
                <a:solidFill>
                  <a:srgbClr val="FF0000"/>
                </a:solidFill>
              </a:rPr>
              <a:t>Tots</a:t>
            </a:r>
            <a:r>
              <a:rPr lang="fr-FR" sz="2000" b="1" dirty="0">
                <a:solidFill>
                  <a:srgbClr val="FF0000"/>
                </a:solidFill>
              </a:rPr>
              <a:t> els organismes </a:t>
            </a:r>
            <a:r>
              <a:rPr lang="fr-FR" sz="2000" b="1" dirty="0" err="1">
                <a:solidFill>
                  <a:srgbClr val="FF0000"/>
                </a:solidFill>
              </a:rPr>
              <a:t>són</a:t>
            </a:r>
            <a:r>
              <a:rPr lang="fr-FR" sz="2000" b="1" dirty="0">
                <a:solidFill>
                  <a:srgbClr val="FF0000"/>
                </a:solidFill>
              </a:rPr>
              <a:t> formats per </a:t>
            </a:r>
            <a:r>
              <a:rPr lang="fr-FR" sz="2000" b="1" dirty="0" err="1">
                <a:solidFill>
                  <a:srgbClr val="FF0000"/>
                </a:solidFill>
              </a:rPr>
              <a:t>cèl.lules</a:t>
            </a:r>
            <a:endParaRPr lang="fr-FR" sz="2000" b="1" dirty="0">
              <a:solidFill>
                <a:srgbClr val="FF0000"/>
              </a:solidFill>
            </a:endParaRPr>
          </a:p>
          <a:p>
            <a:pPr algn="ctr"/>
            <a:endParaRPr lang="ca-ES" sz="2000" b="1" dirty="0"/>
          </a:p>
          <a:p>
            <a:pPr algn="ctr"/>
            <a:r>
              <a:rPr lang="fr-FR" sz="2000" b="1" dirty="0" err="1"/>
              <a:t>Existeixen</a:t>
            </a:r>
            <a:r>
              <a:rPr lang="fr-FR" sz="2000" b="1" dirty="0"/>
              <a:t> organismes </a:t>
            </a:r>
            <a:r>
              <a:rPr lang="fr-FR" sz="2000" b="1" dirty="0" err="1"/>
              <a:t>unicel.lulars</a:t>
            </a:r>
            <a:r>
              <a:rPr lang="fr-FR" sz="2000" b="1" dirty="0"/>
              <a:t> i </a:t>
            </a:r>
            <a:r>
              <a:rPr lang="fr-FR" sz="2000" b="1" dirty="0" err="1"/>
              <a:t>pluricel.lulars</a:t>
            </a:r>
            <a:r>
              <a:rPr lang="fr-FR" sz="2000" b="1" dirty="0"/>
              <a:t>.</a:t>
            </a:r>
          </a:p>
          <a:p>
            <a:pPr algn="ctr"/>
            <a:endParaRPr lang="ca-ES" sz="2000" b="1" dirty="0">
              <a:solidFill>
                <a:srgbClr val="FF0000"/>
              </a:solidFill>
            </a:endParaRPr>
          </a:p>
          <a:p>
            <a:pPr algn="ctr"/>
            <a:r>
              <a:rPr lang="fr-FR" sz="2000" b="1" dirty="0" err="1">
                <a:solidFill>
                  <a:srgbClr val="FF0000"/>
                </a:solidFill>
              </a:rPr>
              <a:t>Totes</a:t>
            </a:r>
            <a:r>
              <a:rPr lang="fr-FR" sz="2000" b="1" dirty="0">
                <a:solidFill>
                  <a:srgbClr val="FF0000"/>
                </a:solidFill>
              </a:rPr>
              <a:t> les </a:t>
            </a:r>
            <a:r>
              <a:rPr lang="fr-FR" sz="2000" b="1" dirty="0" err="1">
                <a:solidFill>
                  <a:srgbClr val="FF0000"/>
                </a:solidFill>
              </a:rPr>
              <a:t>cèl.lules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deriven</a:t>
            </a:r>
            <a:r>
              <a:rPr lang="fr-FR" sz="2000" b="1" dirty="0">
                <a:solidFill>
                  <a:srgbClr val="FF0000"/>
                </a:solidFill>
              </a:rPr>
              <a:t> d’</a:t>
            </a:r>
            <a:r>
              <a:rPr lang="fr-FR" sz="2000" b="1" dirty="0" err="1">
                <a:solidFill>
                  <a:srgbClr val="FF0000"/>
                </a:solidFill>
              </a:rPr>
              <a:t>altres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cèl.lules</a:t>
            </a:r>
            <a:endParaRPr lang="fr-FR" sz="2000" b="1" dirty="0">
              <a:solidFill>
                <a:srgbClr val="FF0000"/>
              </a:solidFill>
            </a:endParaRPr>
          </a:p>
          <a:p>
            <a:pPr algn="ctr"/>
            <a:endParaRPr lang="ca-ES" sz="2000" b="1" dirty="0"/>
          </a:p>
          <a:p>
            <a:pPr algn="ctr"/>
            <a:r>
              <a:rPr lang="es-ES" sz="2000" b="1" dirty="0"/>
              <a:t>Les </a:t>
            </a:r>
            <a:r>
              <a:rPr lang="es-ES" sz="2000" b="1" dirty="0" err="1"/>
              <a:t>cèl.lules</a:t>
            </a:r>
            <a:r>
              <a:rPr lang="es-ES" sz="2000" b="1" dirty="0"/>
              <a:t> </a:t>
            </a:r>
            <a:r>
              <a:rPr lang="es-ES" sz="2000" b="1" dirty="0" err="1"/>
              <a:t>contenen</a:t>
            </a:r>
            <a:r>
              <a:rPr lang="es-ES" sz="2000" b="1" dirty="0"/>
              <a:t> el material </a:t>
            </a:r>
            <a:r>
              <a:rPr lang="es-ES" sz="2000" b="1" dirty="0" err="1"/>
              <a:t>hereditari</a:t>
            </a:r>
            <a:r>
              <a:rPr lang="es-ES" sz="2000" b="1" dirty="0"/>
              <a:t> que </a:t>
            </a:r>
            <a:r>
              <a:rPr lang="es-ES" sz="2000" b="1" dirty="0" err="1"/>
              <a:t>és</a:t>
            </a:r>
            <a:r>
              <a:rPr lang="es-ES" sz="2000" b="1" dirty="0"/>
              <a:t> </a:t>
            </a:r>
            <a:r>
              <a:rPr lang="es-ES" sz="2000" b="1" dirty="0" err="1"/>
              <a:t>passat</a:t>
            </a:r>
            <a:r>
              <a:rPr lang="es-ES" sz="2000" b="1" dirty="0"/>
              <a:t> a les </a:t>
            </a:r>
            <a:r>
              <a:rPr lang="es-ES" sz="2000" b="1" dirty="0" err="1"/>
              <a:t>cèl.lules</a:t>
            </a:r>
            <a:r>
              <a:rPr lang="es-ES" sz="2000" b="1" dirty="0"/>
              <a:t> </a:t>
            </a:r>
            <a:r>
              <a:rPr lang="es-ES" sz="2000" b="1" dirty="0" err="1"/>
              <a:t>filles</a:t>
            </a:r>
            <a:r>
              <a:rPr lang="es-ES" sz="2000" b="1" dirty="0"/>
              <a:t>.</a:t>
            </a:r>
          </a:p>
          <a:p>
            <a:pPr algn="ctr"/>
            <a:endParaRPr lang="ca-ES" sz="2000" b="1" dirty="0"/>
          </a:p>
          <a:p>
            <a:pPr algn="ctr"/>
            <a:r>
              <a:rPr lang="fr-FR" sz="2000" b="1" dirty="0" err="1">
                <a:solidFill>
                  <a:srgbClr val="FF0000"/>
                </a:solidFill>
              </a:rPr>
              <a:t>Tots</a:t>
            </a:r>
            <a:r>
              <a:rPr lang="fr-FR" sz="2000" b="1" dirty="0">
                <a:solidFill>
                  <a:srgbClr val="FF0000"/>
                </a:solidFill>
              </a:rPr>
              <a:t> els </a:t>
            </a:r>
            <a:r>
              <a:rPr lang="fr-FR" sz="2000" b="1" dirty="0" err="1">
                <a:solidFill>
                  <a:srgbClr val="FF0000"/>
                </a:solidFill>
              </a:rPr>
              <a:t>processos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metabòlics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passen</a:t>
            </a:r>
            <a:r>
              <a:rPr lang="fr-FR" sz="2000" b="1" dirty="0">
                <a:solidFill>
                  <a:srgbClr val="FF0000"/>
                </a:solidFill>
              </a:rPr>
              <a:t> a l’</a:t>
            </a:r>
            <a:r>
              <a:rPr lang="fr-FR" sz="2000" b="1" dirty="0" err="1">
                <a:solidFill>
                  <a:srgbClr val="FF0000"/>
                </a:solidFill>
              </a:rPr>
              <a:t>interior</a:t>
            </a:r>
            <a:r>
              <a:rPr lang="fr-FR" sz="2000" b="1" dirty="0">
                <a:solidFill>
                  <a:srgbClr val="FF0000"/>
                </a:solidFill>
              </a:rPr>
              <a:t> de les </a:t>
            </a:r>
            <a:r>
              <a:rPr lang="fr-FR" sz="2000" b="1" dirty="0" err="1">
                <a:solidFill>
                  <a:srgbClr val="FF0000"/>
                </a:solidFill>
              </a:rPr>
              <a:t>cèl.lules</a:t>
            </a:r>
            <a:endParaRPr lang="fr-FR" sz="2000" b="1" dirty="0">
              <a:solidFill>
                <a:srgbClr val="FF0000"/>
              </a:solidFill>
            </a:endParaRPr>
          </a:p>
          <a:p>
            <a:pPr algn="ctr"/>
            <a:endParaRPr lang="fr-FR" sz="2000" b="1" dirty="0">
              <a:solidFill>
                <a:srgbClr val="FF0000"/>
              </a:solidFill>
            </a:endParaRPr>
          </a:p>
          <a:p>
            <a:pPr algn="ctr"/>
            <a:r>
              <a:rPr lang="fr-FR" sz="2000" b="1" dirty="0"/>
              <a:t>Les </a:t>
            </a:r>
            <a:r>
              <a:rPr lang="fr-FR" sz="2000" b="1" dirty="0" err="1"/>
              <a:t>cèl·lules</a:t>
            </a:r>
            <a:r>
              <a:rPr lang="fr-FR" sz="2000" b="1" dirty="0"/>
              <a:t> </a:t>
            </a:r>
            <a:r>
              <a:rPr lang="fr-FR" sz="2000" b="1" dirty="0" err="1"/>
              <a:t>eucariotes</a:t>
            </a:r>
            <a:r>
              <a:rPr lang="fr-FR" sz="2000" b="1" dirty="0"/>
              <a:t> </a:t>
            </a:r>
            <a:r>
              <a:rPr lang="fr-FR" sz="2000" b="1" dirty="0" err="1"/>
              <a:t>són</a:t>
            </a:r>
            <a:r>
              <a:rPr lang="fr-FR" sz="2000" b="1" dirty="0"/>
              <a:t> </a:t>
            </a:r>
            <a:r>
              <a:rPr lang="fr-FR" sz="2000" b="1" dirty="0" err="1"/>
              <a:t>formades</a:t>
            </a:r>
            <a:r>
              <a:rPr lang="fr-FR" sz="2000" b="1" dirty="0"/>
              <a:t> per la </a:t>
            </a:r>
            <a:r>
              <a:rPr lang="fr-FR" sz="2000" b="1" dirty="0" err="1"/>
              <a:t>unió</a:t>
            </a:r>
            <a:r>
              <a:rPr lang="fr-FR" sz="2000" b="1" dirty="0"/>
              <a:t> de </a:t>
            </a:r>
            <a:r>
              <a:rPr lang="fr-FR" sz="2000" b="1" dirty="0" err="1"/>
              <a:t>cèl·lules</a:t>
            </a:r>
            <a:r>
              <a:rPr lang="fr-FR" sz="2000" b="1" dirty="0"/>
              <a:t> </a:t>
            </a:r>
            <a:r>
              <a:rPr lang="fr-FR" sz="2000" b="1" dirty="0" err="1"/>
              <a:t>procariotes</a:t>
            </a:r>
            <a:endParaRPr lang="es-ES" sz="2000" b="1" dirty="0"/>
          </a:p>
          <a:p>
            <a:pPr algn="ctr" eaLnBrk="0" hangingPunct="0">
              <a:spcBef>
                <a:spcPct val="50000"/>
              </a:spcBef>
            </a:pP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78444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401</Words>
  <Application>Microsoft Office PowerPoint</Application>
  <PresentationFormat>Panorámica</PresentationFormat>
  <Paragraphs>63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</dc:creator>
  <cp:lastModifiedBy>Antonio</cp:lastModifiedBy>
  <cp:revision>4</cp:revision>
  <dcterms:created xsi:type="dcterms:W3CDTF">2016-01-07T18:32:30Z</dcterms:created>
  <dcterms:modified xsi:type="dcterms:W3CDTF">2016-01-07T19:18:12Z</dcterms:modified>
</cp:coreProperties>
</file>