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ca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9323A-EC41-4840-8050-C11493B915F0}" type="datetimeFigureOut">
              <a:rPr lang="ca-ES" smtClean="0"/>
              <a:t>7/11/2016</a:t>
            </a:fld>
            <a:endParaRPr lang="ca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D697E-1046-4D1E-A333-B80703AFCCE8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376921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9323A-EC41-4840-8050-C11493B915F0}" type="datetimeFigureOut">
              <a:rPr lang="ca-ES" smtClean="0"/>
              <a:t>7/11/2016</a:t>
            </a:fld>
            <a:endParaRPr lang="ca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D697E-1046-4D1E-A333-B80703AFCCE8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995137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9323A-EC41-4840-8050-C11493B915F0}" type="datetimeFigureOut">
              <a:rPr lang="ca-ES" smtClean="0"/>
              <a:t>7/11/2016</a:t>
            </a:fld>
            <a:endParaRPr lang="ca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D697E-1046-4D1E-A333-B80703AFCCE8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524328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9323A-EC41-4840-8050-C11493B915F0}" type="datetimeFigureOut">
              <a:rPr lang="ca-ES" smtClean="0"/>
              <a:t>7/11/2016</a:t>
            </a:fld>
            <a:endParaRPr lang="ca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D697E-1046-4D1E-A333-B80703AFCCE8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266859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9323A-EC41-4840-8050-C11493B915F0}" type="datetimeFigureOut">
              <a:rPr lang="ca-ES" smtClean="0"/>
              <a:t>7/11/2016</a:t>
            </a:fld>
            <a:endParaRPr lang="ca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D697E-1046-4D1E-A333-B80703AFCCE8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929628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9323A-EC41-4840-8050-C11493B915F0}" type="datetimeFigureOut">
              <a:rPr lang="ca-ES" smtClean="0"/>
              <a:t>7/11/2016</a:t>
            </a:fld>
            <a:endParaRPr lang="ca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D697E-1046-4D1E-A333-B80703AFCCE8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512905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9323A-EC41-4840-8050-C11493B915F0}" type="datetimeFigureOut">
              <a:rPr lang="ca-ES" smtClean="0"/>
              <a:t>7/11/2016</a:t>
            </a:fld>
            <a:endParaRPr lang="ca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D697E-1046-4D1E-A333-B80703AFCCE8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239507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9323A-EC41-4840-8050-C11493B915F0}" type="datetimeFigureOut">
              <a:rPr lang="ca-ES" smtClean="0"/>
              <a:t>7/11/2016</a:t>
            </a:fld>
            <a:endParaRPr lang="ca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D697E-1046-4D1E-A333-B80703AFCCE8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556198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9323A-EC41-4840-8050-C11493B915F0}" type="datetimeFigureOut">
              <a:rPr lang="ca-ES" smtClean="0"/>
              <a:t>7/11/2016</a:t>
            </a:fld>
            <a:endParaRPr lang="ca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D697E-1046-4D1E-A333-B80703AFCCE8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376207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9323A-EC41-4840-8050-C11493B915F0}" type="datetimeFigureOut">
              <a:rPr lang="ca-ES" smtClean="0"/>
              <a:t>7/11/2016</a:t>
            </a:fld>
            <a:endParaRPr lang="ca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D697E-1046-4D1E-A333-B80703AFCCE8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291652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a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9323A-EC41-4840-8050-C11493B915F0}" type="datetimeFigureOut">
              <a:rPr lang="ca-ES" smtClean="0"/>
              <a:t>7/11/2016</a:t>
            </a:fld>
            <a:endParaRPr lang="ca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D697E-1046-4D1E-A333-B80703AFCCE8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954914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9323A-EC41-4840-8050-C11493B915F0}" type="datetimeFigureOut">
              <a:rPr lang="ca-ES" smtClean="0"/>
              <a:t>7/11/2016</a:t>
            </a:fld>
            <a:endParaRPr lang="ca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a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AD697E-1046-4D1E-A333-B80703AFCCE8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064094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934236" y="1650104"/>
            <a:ext cx="6096000" cy="3236207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ca-ES" sz="24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Hem estudiat els diversos nivells d’organització de la vida:</a:t>
            </a:r>
            <a:endParaRPr lang="es-ES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ca-ES" sz="24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Ecosistemes</a:t>
            </a:r>
            <a:endParaRPr lang="es-ES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ca-ES" sz="24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Organismes individuals</a:t>
            </a:r>
            <a:endParaRPr lang="es-ES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ca-ES" sz="24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Sistemes</a:t>
            </a:r>
            <a:endParaRPr lang="es-ES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ca-ES" sz="24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Òrgans</a:t>
            </a:r>
            <a:endParaRPr lang="es-ES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ca-ES" sz="24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Teixits</a:t>
            </a:r>
            <a:endParaRPr lang="es-ES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ca-ES" sz="24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Cèl·lules</a:t>
            </a:r>
            <a:endParaRPr lang="es-E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1867437" y="154547"/>
            <a:ext cx="81523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a-ES" sz="2000" b="1" dirty="0" smtClean="0"/>
              <a:t>SEQÜÈNCIA DE CONEIXEMENTS</a:t>
            </a:r>
          </a:p>
          <a:p>
            <a:pPr algn="ctr"/>
            <a:r>
              <a:rPr lang="ca-ES" sz="2000" b="1" dirty="0" smtClean="0"/>
              <a:t>A partir d’allò que es sap anar a formar nous coneixements</a:t>
            </a:r>
            <a:endParaRPr lang="ca-ES" sz="2000" b="1" dirty="0"/>
          </a:p>
        </p:txBody>
      </p:sp>
    </p:spTree>
    <p:extLst>
      <p:ext uri="{BB962C8B-B14F-4D97-AF65-F5344CB8AC3E}">
        <p14:creationId xmlns:p14="http://schemas.microsoft.com/office/powerpoint/2010/main" val="1490309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597240" y="1173553"/>
            <a:ext cx="6096000" cy="3879395"/>
          </a:xfrm>
          <a:prstGeom prst="rect">
            <a:avLst/>
          </a:prstGeom>
        </p:spPr>
        <p:txBody>
          <a:bodyPr>
            <a:spAutoFit/>
          </a:bodyPr>
          <a:lstStyle/>
          <a:p>
            <a:pPr lvl="1">
              <a:lnSpc>
                <a:spcPct val="107000"/>
              </a:lnSpc>
              <a:spcAft>
                <a:spcPts val="0"/>
              </a:spcAft>
            </a:pPr>
            <a:r>
              <a:rPr lang="ca-ES" sz="24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Quins són els que poden tenir vida independent?</a:t>
            </a:r>
            <a:endParaRPr lang="es-ES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ca-ES" sz="24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ES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ca-ES" sz="24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Ecosistemes</a:t>
            </a:r>
            <a:endParaRPr lang="es-ES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ca-ES" sz="24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ca-ES" sz="2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Organismes individuals</a:t>
            </a:r>
            <a:endParaRPr lang="es-ES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ca-ES" sz="24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Sistemes</a:t>
            </a:r>
            <a:endParaRPr lang="es-ES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ca-ES" sz="24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Òrgans</a:t>
            </a:r>
            <a:endParaRPr lang="es-ES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ca-ES" sz="24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Teixits</a:t>
            </a:r>
            <a:endParaRPr lang="es-ES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ca-ES" sz="24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</a:t>
            </a:r>
            <a:r>
              <a:rPr lang="ca-ES" sz="2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Cèl·lules</a:t>
            </a:r>
            <a:endParaRPr lang="es-ES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ca-E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E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27585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678806" y="738942"/>
            <a:ext cx="6555346" cy="50321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lnSpc>
                <a:spcPct val="107000"/>
              </a:lnSpc>
              <a:spcAft>
                <a:spcPts val="0"/>
              </a:spcAft>
            </a:pPr>
            <a:r>
              <a:rPr lang="ca-ES" sz="20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Per tant les cèl·lules han de poder fer aquelles mateixes coses que fan els organismes</a:t>
            </a:r>
            <a:endParaRPr lang="es-E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0">
              <a:lnSpc>
                <a:spcPct val="107000"/>
              </a:lnSpc>
              <a:spcAft>
                <a:spcPts val="0"/>
              </a:spcAft>
            </a:pPr>
            <a:r>
              <a:rPr lang="ca-ES" sz="20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E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Aft>
                <a:spcPts val="0"/>
              </a:spcAft>
            </a:pPr>
            <a:r>
              <a:rPr lang="ca-ES" sz="20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Quines coses fan els organismes que tenen vida</a:t>
            </a:r>
            <a:endParaRPr lang="es-E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0">
              <a:lnSpc>
                <a:spcPct val="107000"/>
              </a:lnSpc>
              <a:spcAft>
                <a:spcPts val="0"/>
              </a:spcAft>
            </a:pPr>
            <a:r>
              <a:rPr lang="ca-ES" sz="20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Mengen</a:t>
            </a:r>
            <a:endParaRPr lang="es-E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0">
              <a:lnSpc>
                <a:spcPct val="107000"/>
              </a:lnSpc>
              <a:spcAft>
                <a:spcPts val="0"/>
              </a:spcAft>
            </a:pPr>
            <a:r>
              <a:rPr lang="ca-ES" sz="20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Necessiten matèria</a:t>
            </a:r>
            <a:endParaRPr lang="es-E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0">
              <a:lnSpc>
                <a:spcPct val="107000"/>
              </a:lnSpc>
              <a:spcAft>
                <a:spcPts val="0"/>
              </a:spcAft>
            </a:pPr>
            <a:r>
              <a:rPr lang="ca-ES" sz="20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Fan la digestió</a:t>
            </a:r>
            <a:endParaRPr lang="es-E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0">
              <a:lnSpc>
                <a:spcPct val="107000"/>
              </a:lnSpc>
              <a:spcAft>
                <a:spcPts val="0"/>
              </a:spcAft>
            </a:pPr>
            <a:r>
              <a:rPr lang="ca-ES" sz="20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Respiren</a:t>
            </a:r>
            <a:endParaRPr lang="es-E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0">
              <a:lnSpc>
                <a:spcPct val="107000"/>
              </a:lnSpc>
              <a:spcAft>
                <a:spcPts val="0"/>
              </a:spcAft>
            </a:pPr>
            <a:r>
              <a:rPr lang="ca-ES" sz="20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Necessiten energia</a:t>
            </a:r>
            <a:endParaRPr lang="es-E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0">
              <a:lnSpc>
                <a:spcPct val="107000"/>
              </a:lnSpc>
              <a:spcAft>
                <a:spcPts val="0"/>
              </a:spcAft>
            </a:pPr>
            <a:r>
              <a:rPr lang="ca-ES" sz="20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 mouen</a:t>
            </a:r>
            <a:endParaRPr lang="es-E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0">
              <a:lnSpc>
                <a:spcPct val="107000"/>
              </a:lnSpc>
              <a:spcAft>
                <a:spcPts val="0"/>
              </a:spcAft>
            </a:pPr>
            <a:r>
              <a:rPr lang="ca-ES" sz="20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 </a:t>
            </a:r>
            <a:r>
              <a:rPr lang="ca-ES" sz="20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reprodueixen</a:t>
            </a:r>
          </a:p>
          <a:p>
            <a:pPr marL="685800">
              <a:lnSpc>
                <a:spcPct val="107000"/>
              </a:lnSpc>
              <a:spcAft>
                <a:spcPts val="0"/>
              </a:spcAft>
            </a:pPr>
            <a:endParaRPr lang="es-E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0">
              <a:lnSpc>
                <a:spcPct val="107000"/>
              </a:lnSpc>
              <a:spcAft>
                <a:spcPts val="0"/>
              </a:spcAft>
            </a:pPr>
            <a:r>
              <a:rPr lang="ca-ES" sz="20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E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0">
              <a:lnSpc>
                <a:spcPct val="107000"/>
              </a:lnSpc>
              <a:spcAft>
                <a:spcPts val="0"/>
              </a:spcAft>
            </a:pPr>
            <a:r>
              <a:rPr lang="ca-ES" sz="20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CÈL·LULES REALITZEN TOTES AQUESTES ACTIVITATS AMB ORGÀNULS PROPIS</a:t>
            </a:r>
            <a:endParaRPr lang="es-E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60989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932090" y="757817"/>
            <a:ext cx="6096000" cy="4967514"/>
          </a:xfrm>
          <a:prstGeom prst="rect">
            <a:avLst/>
          </a:prstGeom>
        </p:spPr>
        <p:txBody>
          <a:bodyPr>
            <a:spAutoFit/>
          </a:bodyPr>
          <a:lstStyle/>
          <a:p>
            <a:pPr marL="685800">
              <a:lnSpc>
                <a:spcPct val="107000"/>
              </a:lnSpc>
              <a:spcAft>
                <a:spcPts val="0"/>
              </a:spcAft>
            </a:pPr>
            <a:r>
              <a:rPr lang="ca-ES" sz="20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 </a:t>
            </a:r>
            <a:r>
              <a:rPr lang="ca-ES" sz="20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Establir la relació entre funcions pròpies dels organismes i els orgànuls que les realitzen</a:t>
            </a:r>
            <a:endParaRPr lang="es-E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0">
              <a:lnSpc>
                <a:spcPct val="107000"/>
              </a:lnSpc>
              <a:spcAft>
                <a:spcPts val="0"/>
              </a:spcAft>
            </a:pPr>
            <a:r>
              <a:rPr lang="ca-ES" sz="20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E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0">
              <a:lnSpc>
                <a:spcPct val="107000"/>
              </a:lnSpc>
              <a:spcAft>
                <a:spcPts val="0"/>
              </a:spcAft>
            </a:pPr>
            <a:r>
              <a:rPr lang="ca-ES" sz="20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Menjar, entrada de gasos, totes les substàncies,</a:t>
            </a:r>
            <a:endParaRPr lang="es-E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584960" indent="213360">
              <a:lnSpc>
                <a:spcPct val="107000"/>
              </a:lnSpc>
              <a:spcAft>
                <a:spcPts val="0"/>
              </a:spcAft>
            </a:pPr>
            <a:r>
              <a:rPr lang="ca-ES" sz="20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a-ES" sz="20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Pas a través de les membranes</a:t>
            </a:r>
            <a:endParaRPr lang="es-E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0">
              <a:lnSpc>
                <a:spcPct val="107000"/>
              </a:lnSpc>
              <a:spcAft>
                <a:spcPts val="0"/>
              </a:spcAft>
            </a:pPr>
            <a:r>
              <a:rPr lang="ca-ES" sz="20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Respiració, obtenció d’energia</a:t>
            </a:r>
            <a:endParaRPr lang="es-E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0">
              <a:lnSpc>
                <a:spcPct val="107000"/>
              </a:lnSpc>
              <a:spcAft>
                <a:spcPts val="0"/>
              </a:spcAft>
            </a:pPr>
            <a:r>
              <a:rPr lang="ca-ES" sz="20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 </a:t>
            </a:r>
            <a:r>
              <a:rPr lang="ca-ES" sz="2000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Mitocondris</a:t>
            </a:r>
            <a:endParaRPr lang="es-E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0">
              <a:lnSpc>
                <a:spcPct val="107000"/>
              </a:lnSpc>
              <a:spcAft>
                <a:spcPts val="0"/>
              </a:spcAft>
            </a:pPr>
            <a:r>
              <a:rPr lang="ca-ES" sz="20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Síntesi de molècules orgàniques,</a:t>
            </a:r>
            <a:endParaRPr lang="es-E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0">
              <a:lnSpc>
                <a:spcPct val="107000"/>
              </a:lnSpc>
              <a:spcAft>
                <a:spcPts val="0"/>
              </a:spcAft>
            </a:pPr>
            <a:r>
              <a:rPr lang="ca-ES" sz="20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ca-ES" sz="20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Cloroplasts</a:t>
            </a:r>
            <a:endParaRPr lang="es-E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0">
              <a:lnSpc>
                <a:spcPct val="107000"/>
              </a:lnSpc>
              <a:spcAft>
                <a:spcPts val="0"/>
              </a:spcAft>
            </a:pPr>
            <a:r>
              <a:rPr lang="ca-ES" sz="20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Digestió de substàncies</a:t>
            </a:r>
            <a:endParaRPr lang="es-E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0">
              <a:lnSpc>
                <a:spcPct val="107000"/>
              </a:lnSpc>
              <a:spcAft>
                <a:spcPts val="0"/>
              </a:spcAft>
            </a:pPr>
            <a:r>
              <a:rPr lang="ca-ES" sz="20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ca-ES" sz="20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Sistema de </a:t>
            </a:r>
            <a:r>
              <a:rPr lang="ca-ES" sz="20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Golgi</a:t>
            </a:r>
            <a:endParaRPr lang="es-E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0">
              <a:lnSpc>
                <a:spcPct val="107000"/>
              </a:lnSpc>
              <a:spcAft>
                <a:spcPts val="0"/>
              </a:spcAft>
            </a:pPr>
            <a:r>
              <a:rPr lang="ca-ES" sz="20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Estructura interna, forma</a:t>
            </a:r>
            <a:endParaRPr lang="es-E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a-ES" sz="20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ca-ES" sz="20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Citoesquelet</a:t>
            </a:r>
          </a:p>
          <a:p>
            <a:r>
              <a:rPr lang="ca-ES" sz="2000" b="1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a-ES" sz="2000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           </a:t>
            </a:r>
            <a:r>
              <a:rPr lang="ca-ES" sz="2000" b="1" dirty="0" smtClean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Moviment</a:t>
            </a:r>
          </a:p>
          <a:p>
            <a:r>
              <a:rPr lang="ca-ES" sz="2000" b="1" dirty="0">
                <a:latin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ca-ES" sz="2000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		Cilis, flagels, pseudòpodes</a:t>
            </a:r>
            <a:endParaRPr lang="ca-ES" sz="2000" dirty="0"/>
          </a:p>
        </p:txBody>
      </p:sp>
    </p:spTree>
    <p:extLst>
      <p:ext uri="{BB962C8B-B14F-4D97-AF65-F5344CB8AC3E}">
        <p14:creationId xmlns:p14="http://schemas.microsoft.com/office/powerpoint/2010/main" val="274235122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69</Words>
  <Application>Microsoft Office PowerPoint</Application>
  <PresentationFormat>Panorámica</PresentationFormat>
  <Paragraphs>45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UIB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Antonio</dc:creator>
  <cp:lastModifiedBy>uib</cp:lastModifiedBy>
  <cp:revision>2</cp:revision>
  <dcterms:created xsi:type="dcterms:W3CDTF">2016-01-08T05:44:37Z</dcterms:created>
  <dcterms:modified xsi:type="dcterms:W3CDTF">2016-11-07T12:15:41Z</dcterms:modified>
</cp:coreProperties>
</file>