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7" r:id="rId5"/>
    <p:sldId id="263" r:id="rId6"/>
    <p:sldId id="265" r:id="rId7"/>
    <p:sldId id="259" r:id="rId8"/>
    <p:sldId id="260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91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24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81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19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36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65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61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29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26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0123-0ABE-4DD5-9324-31FACEBFBE3D}" type="datetimeFigureOut">
              <a:rPr lang="es-ES" smtClean="0"/>
              <a:t>04/11/2014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41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764704"/>
            <a:ext cx="84249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solidFill>
                  <a:srgbClr val="FF0000"/>
                </a:solidFill>
              </a:rPr>
              <a:t>LA CIÈNCIA A L’ESCOLA PRIMÀRIA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800" b="1" dirty="0" smtClean="0"/>
              <a:t>Recursos per a </a:t>
            </a:r>
            <a:r>
              <a:rPr lang="es-ES" sz="2800" b="1" dirty="0" err="1" smtClean="0"/>
              <a:t>l’escola</a:t>
            </a:r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err="1" smtClean="0"/>
              <a:t>Understanding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Science</a:t>
            </a:r>
            <a:r>
              <a:rPr lang="es-ES" sz="2800" b="1" dirty="0" smtClean="0"/>
              <a:t>, conceptual </a:t>
            </a:r>
            <a:r>
              <a:rPr lang="es-ES" sz="2800" b="1" dirty="0" err="1" smtClean="0"/>
              <a:t>framework</a:t>
            </a:r>
            <a:endParaRPr lang="es-ES" sz="2800" b="1" dirty="0" smtClean="0"/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Universitat de Berkeley, California, USA</a:t>
            </a:r>
            <a:endParaRPr lang="es-ES" sz="2800" b="1" dirty="0"/>
          </a:p>
        </p:txBody>
      </p:sp>
      <p:sp>
        <p:nvSpPr>
          <p:cNvPr id="4" name="3 Rectángulo"/>
          <p:cNvSpPr/>
          <p:nvPr/>
        </p:nvSpPr>
        <p:spPr>
          <a:xfrm>
            <a:off x="1669441" y="5157192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/>
              <a:t>http://undsci.berkeley.edu/teaching/allgoals.php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16126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60794" cy="450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270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13690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err="1" smtClean="0"/>
              <a:t>Objectius</a:t>
            </a:r>
            <a:r>
              <a:rPr lang="es-ES" sz="3200" b="1" dirty="0" smtClean="0"/>
              <a:t> de </a:t>
            </a:r>
            <a:r>
              <a:rPr lang="es-ES" sz="3200" b="1" dirty="0" err="1" smtClean="0"/>
              <a:t>l’ensenyamentde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ciència</a:t>
            </a:r>
            <a:r>
              <a:rPr lang="es-ES" sz="3200" b="1" dirty="0" smtClean="0"/>
              <a:t> a </a:t>
            </a:r>
            <a:r>
              <a:rPr lang="es-ES" sz="3200" b="1" dirty="0" err="1" smtClean="0"/>
              <a:t>primària</a:t>
            </a:r>
            <a:endParaRPr lang="es-ES" sz="3200" b="1" dirty="0" smtClean="0"/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err="1" smtClean="0">
                <a:solidFill>
                  <a:srgbClr val="FF0000"/>
                </a:solidFill>
              </a:rPr>
              <a:t>Què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és</a:t>
            </a:r>
            <a:r>
              <a:rPr lang="es-ES" sz="2800" b="1" dirty="0" smtClean="0">
                <a:solidFill>
                  <a:srgbClr val="FF0000"/>
                </a:solidFill>
              </a:rPr>
              <a:t> la </a:t>
            </a:r>
            <a:r>
              <a:rPr lang="es-ES" sz="2800" b="1" dirty="0" err="1" smtClean="0">
                <a:solidFill>
                  <a:srgbClr val="FF0000"/>
                </a:solidFill>
              </a:rPr>
              <a:t>ciència</a:t>
            </a:r>
            <a:r>
              <a:rPr lang="es-ES" sz="2800" b="1" dirty="0" smtClean="0">
                <a:solidFill>
                  <a:srgbClr val="FF0000"/>
                </a:solidFill>
              </a:rPr>
              <a:t>?</a:t>
            </a:r>
          </a:p>
          <a:p>
            <a:pPr algn="ctr"/>
            <a:endParaRPr lang="es-ES" sz="2800" b="1" dirty="0">
              <a:solidFill>
                <a:srgbClr val="FF0000"/>
              </a:solidFill>
            </a:endParaRPr>
          </a:p>
          <a:p>
            <a:pPr algn="ctr"/>
            <a:endParaRPr lang="es-E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b="1" dirty="0" err="1" smtClean="0"/>
              <a:t>És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coneixement</a:t>
            </a:r>
            <a:r>
              <a:rPr lang="es-ES" sz="2800" b="1" dirty="0" smtClean="0"/>
              <a:t> sobre el </a:t>
            </a:r>
            <a:r>
              <a:rPr lang="es-ES" sz="2800" b="1" dirty="0" err="1" smtClean="0"/>
              <a:t>món</a:t>
            </a:r>
            <a:r>
              <a:rPr lang="es-ES" sz="2800" b="1" dirty="0" smtClean="0"/>
              <a:t> natural i el </a:t>
            </a:r>
            <a:r>
              <a:rPr lang="es-ES" sz="2800" b="1" dirty="0" err="1" smtClean="0"/>
              <a:t>procés</a:t>
            </a:r>
            <a:r>
              <a:rPr lang="es-ES" sz="2800" b="1" dirty="0" smtClean="0"/>
              <a:t> per </a:t>
            </a:r>
            <a:r>
              <a:rPr lang="es-ES" sz="2800" b="1" dirty="0" err="1" smtClean="0"/>
              <a:t>obtenir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aquest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coneixement</a:t>
            </a:r>
            <a:r>
              <a:rPr lang="es-ES" sz="2800" b="1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Els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científics</a:t>
            </a:r>
            <a:r>
              <a:rPr lang="en-US" sz="2800" b="1" dirty="0" smtClean="0"/>
              <a:t> fan 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contesten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preguntes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Una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pregunta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condueix</a:t>
            </a:r>
            <a:r>
              <a:rPr lang="en-US" sz="2800" b="1" dirty="0" smtClean="0"/>
              <a:t> a </a:t>
            </a:r>
            <a:r>
              <a:rPr lang="en-US" sz="2800" b="1" dirty="0" err="1" smtClean="0"/>
              <a:t>altres</a:t>
            </a:r>
            <a:endParaRPr lang="en-U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479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836712"/>
            <a:ext cx="741682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/>
              <a:t>Es</a:t>
            </a:r>
            <a:r>
              <a:rPr lang="en-US" sz="2800" b="1" dirty="0"/>
              <a:t> </a:t>
            </a:r>
            <a:r>
              <a:rPr lang="en-US" sz="2800" b="1" dirty="0" err="1"/>
              <a:t>basa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evidències</a:t>
            </a: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/>
              <a:t>Noves</a:t>
            </a:r>
            <a:r>
              <a:rPr lang="en-US" sz="2800" b="1" dirty="0"/>
              <a:t> </a:t>
            </a:r>
            <a:r>
              <a:rPr lang="en-US" sz="2800" b="1" dirty="0" err="1"/>
              <a:t>evidències</a:t>
            </a:r>
            <a:r>
              <a:rPr lang="en-US" sz="2800" b="1" dirty="0"/>
              <a:t> fan </a:t>
            </a:r>
            <a:r>
              <a:rPr lang="en-US" sz="2800" b="1" dirty="0" err="1"/>
              <a:t>canviar</a:t>
            </a:r>
            <a:r>
              <a:rPr lang="en-US" sz="2800" b="1" dirty="0"/>
              <a:t> el </a:t>
            </a:r>
            <a:r>
              <a:rPr lang="en-US" sz="2800" b="1" dirty="0" err="1"/>
              <a:t>coneixement</a:t>
            </a:r>
            <a:endParaRPr lang="en-US" sz="2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288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404664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600" b="1" dirty="0" smtClean="0">
                <a:solidFill>
                  <a:srgbClr val="FF0000"/>
                </a:solidFill>
              </a:rPr>
              <a:t>Com treballa la ciència</a:t>
            </a:r>
          </a:p>
          <a:p>
            <a:endParaRPr lang="ca-ES" dirty="0" smtClean="0"/>
          </a:p>
          <a:p>
            <a:endParaRPr lang="ca-E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Els científics observen, exploren, descobreixen i es comuniquen amb altres científics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Observen gràcies als sentits i a </a:t>
            </a:r>
            <a:r>
              <a:rPr lang="ca-ES" sz="2800" b="1" dirty="0"/>
              <a:t> diferents eines.</a:t>
            </a:r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No tots els científics estan d’acord.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Es cerca patrons generals en el que s’observa.</a:t>
            </a:r>
          </a:p>
          <a:p>
            <a:r>
              <a:rPr lang="en-US" sz="2800" b="1" dirty="0" smtClean="0"/>
              <a:t> </a:t>
            </a:r>
            <a:endParaRPr lang="en-US" sz="2800" b="1" dirty="0"/>
          </a:p>
          <a:p>
            <a:r>
              <a:rPr lang="en-US" b="1" dirty="0" smtClean="0"/>
              <a:t> </a:t>
            </a:r>
            <a:endParaRPr lang="en-US" dirty="0"/>
          </a:p>
          <a:p>
            <a:r>
              <a:rPr lang="en-US" b="1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6019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92696"/>
            <a:ext cx="756084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err="1" smtClean="0">
                <a:solidFill>
                  <a:srgbClr val="FF0000"/>
                </a:solidFill>
              </a:rPr>
              <a:t>Beneficis</a:t>
            </a:r>
            <a:r>
              <a:rPr lang="es-ES" sz="3600" b="1" dirty="0" smtClean="0">
                <a:solidFill>
                  <a:srgbClr val="FF0000"/>
                </a:solidFill>
              </a:rPr>
              <a:t> que genera la </a:t>
            </a:r>
            <a:r>
              <a:rPr lang="es-ES" sz="3600" b="1" dirty="0" err="1" smtClean="0">
                <a:solidFill>
                  <a:srgbClr val="FF0000"/>
                </a:solidFill>
              </a:rPr>
              <a:t>ciència</a:t>
            </a:r>
            <a:endParaRPr lang="es-ES" sz="3600" b="1" dirty="0" smtClean="0">
              <a:solidFill>
                <a:srgbClr val="FF0000"/>
              </a:solidFill>
            </a:endParaRPr>
          </a:p>
          <a:p>
            <a:endParaRPr lang="es-ES" dirty="0"/>
          </a:p>
          <a:p>
            <a:endParaRPr lang="es-E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b="1" dirty="0" err="1" smtClean="0"/>
              <a:t>Beneficis</a:t>
            </a:r>
            <a:r>
              <a:rPr lang="es-ES" sz="2800" b="1" dirty="0" smtClean="0"/>
              <a:t> per a la </a:t>
            </a:r>
            <a:r>
              <a:rPr lang="es-ES" sz="2800" b="1" dirty="0" err="1" smtClean="0"/>
              <a:t>societat</a:t>
            </a:r>
            <a:r>
              <a:rPr lang="es-ES" sz="2800" b="1" dirty="0" smtClean="0"/>
              <a:t>, a través de la </a:t>
            </a:r>
            <a:r>
              <a:rPr lang="es-ES" sz="2800" b="1" dirty="0" err="1" smtClean="0"/>
              <a:t>tecnologia</a:t>
            </a:r>
            <a:r>
              <a:rPr lang="es-ES" sz="2800" b="1" dirty="0" smtClean="0"/>
              <a:t>. </a:t>
            </a:r>
            <a:r>
              <a:rPr lang="es-ES" sz="2800" b="1" smtClean="0"/>
              <a:t>C-T-S.</a:t>
            </a:r>
            <a:endParaRPr lang="es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b="1" dirty="0" err="1" smtClean="0"/>
              <a:t>Beneficis</a:t>
            </a:r>
            <a:r>
              <a:rPr lang="es-ES" sz="2800" b="1" dirty="0" smtClean="0"/>
              <a:t> per la </a:t>
            </a:r>
            <a:r>
              <a:rPr lang="es-ES" sz="2800" b="1" dirty="0" err="1" smtClean="0"/>
              <a:t>pròpia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ciència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perquè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ajudi</a:t>
            </a:r>
            <a:r>
              <a:rPr lang="es-ES" sz="2800" b="1" dirty="0" smtClean="0"/>
              <a:t> a </a:t>
            </a:r>
            <a:r>
              <a:rPr lang="es-ES" sz="2800" b="1" dirty="0" err="1" smtClean="0"/>
              <a:t>resoldre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nous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problemes</a:t>
            </a:r>
            <a:r>
              <a:rPr lang="es-ES" sz="2800" b="1" dirty="0" smtClean="0"/>
              <a:t>.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56658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548680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600" b="1" dirty="0" smtClean="0"/>
              <a:t> </a:t>
            </a:r>
            <a:r>
              <a:rPr lang="ca-ES" sz="3200" b="1" dirty="0" smtClean="0">
                <a:solidFill>
                  <a:srgbClr val="FF0000"/>
                </a:solidFill>
              </a:rPr>
              <a:t>Evitar errors com:</a:t>
            </a:r>
          </a:p>
          <a:p>
            <a:pPr algn="ctr"/>
            <a:endParaRPr lang="ca-ES" sz="3200" b="1" dirty="0" smtClean="0">
              <a:solidFill>
                <a:srgbClr val="FF0000"/>
              </a:solidFill>
            </a:endParaRPr>
          </a:p>
          <a:p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Per a fer ciència just existeix el mètode científic.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La ciència està formada per una col·lecció de fets.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Els científics just usen la inducció i la deducció.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 smtClean="0"/>
              <a:t>Just amb experimentació  és pot fer ciència.</a:t>
            </a:r>
          </a:p>
          <a:p>
            <a:r>
              <a:rPr lang="ca-ES" dirty="0" smtClean="0"/>
              <a:t/>
            </a:r>
            <a:br>
              <a:rPr lang="ca-ES" dirty="0" smtClean="0"/>
            </a:br>
            <a:r>
              <a:rPr lang="ca-ES" dirty="0" smtClean="0"/>
              <a:t>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66332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404664"/>
            <a:ext cx="77768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/>
              <a:t>Les ciències dures són més rigoroses que les blanes</a:t>
            </a:r>
            <a:r>
              <a:rPr lang="ca-ES" sz="2800" b="1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/>
              <a:t>Els coneixements aportats científicament  són absoluts, no canvien</a:t>
            </a:r>
            <a:r>
              <a:rPr lang="ca-ES" sz="2800" b="1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/>
              <a:t>Si els coneixements poden canviar no podem confiar en ells</a:t>
            </a:r>
            <a:r>
              <a:rPr lang="ca-ES" sz="2800" b="1" dirty="0" smtClean="0"/>
              <a:t>.</a:t>
            </a:r>
          </a:p>
          <a:p>
            <a:endParaRPr lang="ca-ES" sz="2800" b="1" dirty="0"/>
          </a:p>
          <a:p>
            <a:r>
              <a:rPr lang="ca-ES" sz="2800" b="1" dirty="0" smtClean="0"/>
              <a:t> </a:t>
            </a:r>
            <a:endParaRPr lang="ca-ES" sz="2800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519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764704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/>
              <a:t>Gràcies a la ciència ja ho sabem tot del món natural.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b="1" dirty="0"/>
              <a:t>Els científics són completament objectius</a:t>
            </a:r>
          </a:p>
        </p:txBody>
      </p:sp>
    </p:spTree>
    <p:extLst>
      <p:ext uri="{BB962C8B-B14F-4D97-AF65-F5344CB8AC3E}">
        <p14:creationId xmlns:p14="http://schemas.microsoft.com/office/powerpoint/2010/main" val="1785145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241</Words>
  <Application>Microsoft Office PowerPoint</Application>
  <PresentationFormat>Presentación en pantalla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12</cp:revision>
  <dcterms:created xsi:type="dcterms:W3CDTF">2014-10-26T18:53:48Z</dcterms:created>
  <dcterms:modified xsi:type="dcterms:W3CDTF">2014-11-04T11:57:57Z</dcterms:modified>
</cp:coreProperties>
</file>