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99A2C-56EE-4AC4-BCE2-0121AE25A890}" type="datetimeFigureOut">
              <a:rPr lang="es-ES" smtClean="0"/>
              <a:t>26/10/2014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3E1CB-8CA4-4DB7-A04B-6CE88F281DB0}" type="slidenum">
              <a:rPr lang="es-ES" smtClean="0"/>
              <a:t>‹Nº›</a:t>
            </a:fld>
            <a:endParaRPr lang="es-ES"/>
          </a:p>
        </p:txBody>
      </p:sp>
    </p:spTree>
    <p:extLst>
      <p:ext uri="{BB962C8B-B14F-4D97-AF65-F5344CB8AC3E}">
        <p14:creationId xmlns:p14="http://schemas.microsoft.com/office/powerpoint/2010/main" val="281619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01B96C87-F5E8-4847-A52E-60D3EE0002B6}" type="slidenum">
              <a:rPr lang="en-US" altLang="es-ES" sz="1200"/>
              <a:pPr eaLnBrk="1" hangingPunct="1"/>
              <a:t>1</a:t>
            </a:fld>
            <a:endParaRPr lang="en-US" altLang="es-E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AA625A87-3A73-4C45-8E09-8CC08F5F8502}" type="slidenum">
              <a:rPr lang="en-US" altLang="es-ES" sz="1200"/>
              <a:pPr eaLnBrk="1" hangingPunct="1"/>
              <a:t>10</a:t>
            </a:fld>
            <a:endParaRPr lang="en-US" altLang="es-E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FA354A90-C2BB-44E1-9FFB-9E23F58A5F2C}" type="slidenum">
              <a:rPr lang="en-US" altLang="es-ES" sz="1200"/>
              <a:pPr eaLnBrk="1" hangingPunct="1"/>
              <a:t>11</a:t>
            </a:fld>
            <a:endParaRPr lang="en-US" altLang="es-E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37FB8353-3CCF-4851-B975-0A3B5129B356}" type="slidenum">
              <a:rPr lang="en-US" altLang="es-ES" sz="1200"/>
              <a:pPr eaLnBrk="1" hangingPunct="1"/>
              <a:t>12</a:t>
            </a:fld>
            <a:endParaRPr lang="en-US" altLang="es-E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8B429D50-4F00-48DD-A478-88A0E20A5438}" type="slidenum">
              <a:rPr lang="en-US" altLang="es-ES" sz="1200"/>
              <a:pPr eaLnBrk="1" hangingPunct="1"/>
              <a:t>13</a:t>
            </a:fld>
            <a:endParaRPr lang="en-US" altLang="es-E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179223B4-C214-4DCF-A8F1-37253ECC2270}" type="slidenum">
              <a:rPr lang="en-US" altLang="es-ES" sz="1200"/>
              <a:pPr eaLnBrk="1" hangingPunct="1"/>
              <a:t>14</a:t>
            </a:fld>
            <a:endParaRPr lang="en-US" altLang="es-E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5B04E588-E7C2-4486-A9B5-AB0F1BF8D5FC}" type="slidenum">
              <a:rPr lang="en-US" altLang="es-ES" sz="1200"/>
              <a:pPr eaLnBrk="1" hangingPunct="1"/>
              <a:t>15</a:t>
            </a:fld>
            <a:endParaRPr lang="en-US" altLang="es-E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601DEBB7-951F-4441-A1D4-FBA5E55C75C2}" type="slidenum">
              <a:rPr lang="en-US" altLang="es-ES" sz="1200"/>
              <a:pPr eaLnBrk="1" hangingPunct="1"/>
              <a:t>16</a:t>
            </a:fld>
            <a:endParaRPr lang="en-US" altLang="es-E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23CA1F70-2FDB-4210-9206-44E54F0E20E1}" type="slidenum">
              <a:rPr lang="en-US" altLang="es-ES" sz="1200"/>
              <a:pPr eaLnBrk="1" hangingPunct="1"/>
              <a:t>17</a:t>
            </a:fld>
            <a:endParaRPr lang="en-US" altLang="es-E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A4A9AE1B-6C57-47A9-9891-1E4365CD9732}" type="slidenum">
              <a:rPr lang="en-US" altLang="es-ES" sz="1200"/>
              <a:pPr eaLnBrk="1" hangingPunct="1"/>
              <a:t>18</a:t>
            </a:fld>
            <a:endParaRPr lang="en-US" altLang="es-E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C0D214B7-461B-4AEF-A59A-6C970775BB9F}" type="slidenum">
              <a:rPr lang="en-US" altLang="es-ES" sz="1200"/>
              <a:pPr eaLnBrk="1" hangingPunct="1"/>
              <a:t>2</a:t>
            </a:fld>
            <a:endParaRPr lang="en-US" altLang="es-E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FACB5006-3E07-449D-9F44-C7321A97DDDC}" type="slidenum">
              <a:rPr lang="en-US" altLang="es-ES" sz="1200"/>
              <a:pPr eaLnBrk="1" hangingPunct="1"/>
              <a:t>3</a:t>
            </a:fld>
            <a:endParaRPr lang="en-US" altLang="es-E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0F27FCC6-3C89-40F0-A781-65CA21C07F4C}" type="slidenum">
              <a:rPr lang="en-US" altLang="es-ES" sz="1200"/>
              <a:pPr eaLnBrk="1" hangingPunct="1"/>
              <a:t>4</a:t>
            </a:fld>
            <a:endParaRPr lang="en-US" altLang="es-E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1FF4F78E-23BB-40E1-9B4D-923F681609A8}" type="slidenum">
              <a:rPr lang="en-US" altLang="es-ES" sz="1200"/>
              <a:pPr eaLnBrk="1" hangingPunct="1"/>
              <a:t>5</a:t>
            </a:fld>
            <a:endParaRPr lang="en-US" altLang="es-E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A44BA610-646F-483B-8606-29D7DDBA81F2}" type="slidenum">
              <a:rPr lang="en-US" altLang="es-ES" sz="1200"/>
              <a:pPr eaLnBrk="1" hangingPunct="1"/>
              <a:t>6</a:t>
            </a:fld>
            <a:endParaRPr lang="en-US" altLang="es-E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F0E9F6E8-4B63-4113-B631-21EDBC997FC5}" type="slidenum">
              <a:rPr lang="en-US" altLang="es-ES" sz="1200"/>
              <a:pPr eaLnBrk="1" hangingPunct="1"/>
              <a:t>7</a:t>
            </a:fld>
            <a:endParaRPr lang="en-US" altLang="es-E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5315F017-16C1-45E5-B59F-BCE37E5C6C6E}" type="slidenum">
              <a:rPr lang="en-US" altLang="es-ES" sz="1200"/>
              <a:pPr eaLnBrk="1" hangingPunct="1"/>
              <a:t>8</a:t>
            </a:fld>
            <a:endParaRPr lang="en-US" altLang="es-E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fld id="{A00F2C79-376B-4384-9C73-CDAC5B8448FE}" type="slidenum">
              <a:rPr lang="en-US" altLang="es-ES" sz="1200"/>
              <a:pPr eaLnBrk="1" hangingPunct="1"/>
              <a:t>9</a:t>
            </a:fld>
            <a:endParaRPr lang="en-US" altLang="es-E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334724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294607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275983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55279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16792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320617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197680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224115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42071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384011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27CCC8-D4A6-4946-92D1-175FE245580D}" type="datetimeFigureOut">
              <a:rPr lang="es-ES" smtClean="0"/>
              <a:t>26/10/2014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CFD4A6-DD61-4004-AFD5-4172E221639C}" type="slidenum">
              <a:rPr lang="es-ES" smtClean="0"/>
              <a:t>‹Nº›</a:t>
            </a:fld>
            <a:endParaRPr lang="es-ES"/>
          </a:p>
        </p:txBody>
      </p:sp>
    </p:spTree>
    <p:extLst>
      <p:ext uri="{BB962C8B-B14F-4D97-AF65-F5344CB8AC3E}">
        <p14:creationId xmlns:p14="http://schemas.microsoft.com/office/powerpoint/2010/main" val="398960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7CCC8-D4A6-4946-92D1-175FE245580D}" type="datetimeFigureOut">
              <a:rPr lang="es-ES" smtClean="0"/>
              <a:t>26/10/2014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FD4A6-DD61-4004-AFD5-4172E221639C}" type="slidenum">
              <a:rPr lang="es-ES" smtClean="0"/>
              <a:t>‹Nº›</a:t>
            </a:fld>
            <a:endParaRPr lang="es-ES"/>
          </a:p>
        </p:txBody>
      </p:sp>
    </p:spTree>
    <p:extLst>
      <p:ext uri="{BB962C8B-B14F-4D97-AF65-F5344CB8AC3E}">
        <p14:creationId xmlns:p14="http://schemas.microsoft.com/office/powerpoint/2010/main" val="3347551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odevoevo.blogspot.com/2010/10/dog-eats-book-domestic-application-of.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ecodevoevo.blogspot.com/2010/10/dog-eats-book-domestic-application-of.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ecodevoevo.blogspot.com/2010/10/dog-eats-book-domestic-application-of.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914400" y="1219200"/>
            <a:ext cx="7239000" cy="75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b="1"/>
              <a:t>For the Instructor:</a:t>
            </a:r>
          </a:p>
          <a:p>
            <a:pPr eaLnBrk="1" hangingPunct="1"/>
            <a:endParaRPr lang="en-US" altLang="es-ES" sz="1800" b="1"/>
          </a:p>
          <a:p>
            <a:pPr eaLnBrk="1" hangingPunct="1"/>
            <a:r>
              <a:rPr lang="en-US" altLang="es-ES" sz="1800"/>
              <a:t>Pedagogical research indicates that students learn better if they are actively engaged.  Two suspicious dogs and  a shredded book provide a perfect combination for focusing on multiple aspects of the process of science and to do so with a bit of a chuckle.  The slides have been developed so that you can ask for responses from your students at certain points of the investigation – either written or oral.  The investigation reinforces the logic of a scientific approach, emphasizes the importance of posing and testing multiple hypotheses and provides a good opportunity for discussing the role of assumptions in science, avoiding bias, and the relevance of science in our everyday lives.  </a:t>
            </a:r>
          </a:p>
          <a:p>
            <a:pPr eaLnBrk="1" hangingPunct="1"/>
            <a:endParaRPr lang="en-US" altLang="es-ES" sz="1800"/>
          </a:p>
          <a:p>
            <a:pPr eaLnBrk="1" hangingPunct="1"/>
            <a:r>
              <a:rPr lang="en-US" altLang="es-ES" sz="1800"/>
              <a:t>This slideshow is based on a blog written by Holly Dunsworth and is provided by Understanding Science (understandingscience.org) and the University of California Museum of Paleontology. Feel free to use and modify this presentation for educational purposes.</a:t>
            </a:r>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algn="ctr" eaLnBrk="1" hangingPunct="1"/>
            <a:r>
              <a:rPr lang="en-US" altLang="es-ES" sz="1200"/>
              <a:t>Adapted from </a:t>
            </a:r>
            <a:r>
              <a:rPr lang="en-US" altLang="es-ES" sz="1200">
                <a:hlinkClick r:id="rId3"/>
              </a:rPr>
              <a:t>a blog </a:t>
            </a:r>
            <a:r>
              <a:rPr lang="en-US" altLang="es-ES" sz="1200"/>
              <a:t>written by Holly Dunsworth. All photos courtesy of Holly and her husband, Kevin.</a:t>
            </a:r>
          </a:p>
        </p:txBody>
      </p:sp>
      <p:pic>
        <p:nvPicPr>
          <p:cNvPr id="14339" name="Picture 2" descr="C:\Documents and Settings\Judy Scotchmoor\Desktop\howscienceworks_banner.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213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533400" y="41910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a:t>Of course, it is also possible that there is not enough evidence to say whether it was Elroy or Murphy who destroyed the book. </a:t>
            </a:r>
          </a:p>
        </p:txBody>
      </p:sp>
      <p:pic>
        <p:nvPicPr>
          <p:cNvPr id="32771"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7200" y="1295400"/>
            <a:ext cx="2808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t>Hypothesis 1</a:t>
            </a:r>
            <a:r>
              <a:rPr lang="en-US" altLang="es-ES" sz="1800"/>
              <a:t>: Elroy chewed up the book.</a:t>
            </a:r>
          </a:p>
        </p:txBody>
      </p:sp>
      <p:sp>
        <p:nvSpPr>
          <p:cNvPr id="5" name="TextBox 4"/>
          <p:cNvSpPr txBox="1">
            <a:spLocks noChangeArrowheads="1"/>
          </p:cNvSpPr>
          <p:nvPr/>
        </p:nvSpPr>
        <p:spPr bwMode="auto">
          <a:xfrm>
            <a:off x="457200" y="28194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t>Hypothesis 2</a:t>
            </a:r>
            <a:r>
              <a:rPr lang="en-US" altLang="es-ES" sz="1800"/>
              <a:t>: Murphy chewed up the book.</a:t>
            </a:r>
          </a:p>
        </p:txBody>
      </p:sp>
      <p:pic>
        <p:nvPicPr>
          <p:cNvPr id="4098" name="Picture 2" descr="C:\Documents and Settings\Judy Scotchmoor\My Documents\Dropbox\Dog Eats Book\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143000"/>
            <a:ext cx="812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Documents and Settings\Judy Scotchmoor\My Documents\Dropbox\Dog Eats Book\Pictur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743200"/>
            <a:ext cx="8334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57200" y="5726113"/>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t>How can we test these ideas?</a:t>
            </a:r>
          </a:p>
        </p:txBody>
      </p:sp>
    </p:spTree>
    <p:extLst>
      <p:ext uri="{BB962C8B-B14F-4D97-AF65-F5344CB8AC3E}">
        <p14:creationId xmlns:p14="http://schemas.microsoft.com/office/powerpoint/2010/main" val="2717444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457200" y="15367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solidFill>
                  <a:srgbClr val="FF0000"/>
                </a:solidFill>
              </a:rPr>
              <a:t>YOUR TURN:</a:t>
            </a:r>
          </a:p>
          <a:p>
            <a:pPr eaLnBrk="1" hangingPunct="1"/>
            <a:endParaRPr lang="en-US" altLang="es-ES" sz="1800"/>
          </a:p>
          <a:p>
            <a:pPr eaLnBrk="1" hangingPunct="1"/>
            <a:r>
              <a:rPr lang="en-US" altLang="es-ES" sz="1800"/>
              <a:t>How could you test each of the hypotheses?  Here is a hint…</a:t>
            </a:r>
          </a:p>
          <a:p>
            <a:pPr eaLnBrk="1" hangingPunct="1"/>
            <a:endParaRPr lang="en-US" altLang="es-ES" sz="1800"/>
          </a:p>
        </p:txBody>
      </p:sp>
      <p:pic>
        <p:nvPicPr>
          <p:cNvPr id="34819"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Documents and Settings\Judy Scotchmoor\My Documents\Dropbox\Dog Eats Book\IMG_62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41625"/>
            <a:ext cx="26098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descr="C:\Documents and Settings\Judy Scotchmoor\My Documents\Dropbox\Dog Eats Book\IMG_62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665413"/>
            <a:ext cx="25558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C:\Documents and Settings\Judy Scotchmoor\My Documents\Dropbox\Dog Eats Book\IMG_62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675188"/>
            <a:ext cx="25558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66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685800" y="1447800"/>
            <a:ext cx="6705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solidFill>
                  <a:srgbClr val="FF0000"/>
                </a:solidFill>
              </a:rPr>
              <a:t>YOUR TURN:</a:t>
            </a:r>
          </a:p>
          <a:p>
            <a:pPr eaLnBrk="1" hangingPunct="1"/>
            <a:endParaRPr lang="en-US" altLang="es-ES" sz="1800"/>
          </a:p>
          <a:p>
            <a:pPr eaLnBrk="1" hangingPunct="1"/>
            <a:r>
              <a:rPr lang="en-US" altLang="es-ES" sz="1800"/>
              <a:t>So to test each hypothesis, we need to measure the distance between the upper and lower canines on both Elroy and Murphy and measure the distance between the puncture holes on the book.</a:t>
            </a:r>
          </a:p>
          <a:p>
            <a:pPr eaLnBrk="1" hangingPunct="1"/>
            <a:endParaRPr lang="en-US" altLang="es-ES" sz="1800"/>
          </a:p>
        </p:txBody>
      </p:sp>
      <p:pic>
        <p:nvPicPr>
          <p:cNvPr id="36867"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536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528763"/>
            <a:ext cx="79248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2000" b="1"/>
              <a:t>Making the case:</a:t>
            </a:r>
          </a:p>
          <a:p>
            <a:pPr eaLnBrk="1" hangingPunct="1"/>
            <a:endParaRPr lang="en-US" altLang="es-ES" sz="1800"/>
          </a:p>
          <a:p>
            <a:pPr eaLnBrk="1" hangingPunct="1"/>
            <a:r>
              <a:rPr lang="en-US" altLang="es-ES" sz="1800" b="1"/>
              <a:t>Hypothesis 1</a:t>
            </a:r>
            <a:r>
              <a:rPr lang="en-US" altLang="es-ES" sz="1800"/>
              <a:t>: Elroy chewed up the book.</a:t>
            </a:r>
          </a:p>
          <a:p>
            <a:pPr eaLnBrk="1" hangingPunct="1"/>
            <a:r>
              <a:rPr lang="en-US" altLang="es-ES" sz="1800" b="1" i="1"/>
              <a:t>Expectation</a:t>
            </a:r>
            <a:r>
              <a:rPr lang="en-US" altLang="es-ES" sz="1800"/>
              <a:t>: The distance between Elroy's upper or lower canines is the same as the distance between the puncture holes in the book.  </a:t>
            </a:r>
          </a:p>
          <a:p>
            <a:pPr eaLnBrk="1" hangingPunct="1"/>
            <a:endParaRPr lang="en-US" altLang="es-ES" sz="1800"/>
          </a:p>
          <a:p>
            <a:pPr eaLnBrk="1" hangingPunct="1"/>
            <a:r>
              <a:rPr lang="en-US" altLang="es-ES" sz="1800" b="1"/>
              <a:t>Hypothesis 2</a:t>
            </a:r>
            <a:r>
              <a:rPr lang="en-US" altLang="es-ES" sz="1800"/>
              <a:t>: Murphy chewed up the book</a:t>
            </a:r>
          </a:p>
          <a:p>
            <a:pPr eaLnBrk="1" hangingPunct="1"/>
            <a:r>
              <a:rPr lang="en-US" altLang="es-ES" sz="1800" b="1" i="1"/>
              <a:t>Expectation</a:t>
            </a:r>
            <a:r>
              <a:rPr lang="en-US" altLang="es-ES" sz="1800"/>
              <a:t>: The distance between Murphy's upper or lower canines is the same as the distance between the puncture holes in the book.  </a:t>
            </a:r>
          </a:p>
          <a:p>
            <a:pPr eaLnBrk="1" hangingPunct="1"/>
            <a:endParaRPr lang="en-US" altLang="es-ES" sz="1800"/>
          </a:p>
          <a:p>
            <a:pPr eaLnBrk="1" hangingPunct="1"/>
            <a:r>
              <a:rPr lang="en-US" altLang="es-ES" sz="1800"/>
              <a:t>If none (or all!) of the dog tooth measurements match the puncture hole measurement, the evidence cannot distinguish between the two hypotheses, and we cannot say whether it was Elroy or Murphy who destroyed the book.</a:t>
            </a:r>
          </a:p>
          <a:p>
            <a:pPr eaLnBrk="1" hangingPunct="1"/>
            <a:endParaRPr lang="en-US" altLang="es-ES" sz="1800"/>
          </a:p>
        </p:txBody>
      </p:sp>
      <p:pic>
        <p:nvPicPr>
          <p:cNvPr id="38915"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537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685800" y="1447800"/>
            <a:ext cx="6705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solidFill>
                  <a:srgbClr val="FF0000"/>
                </a:solidFill>
              </a:rPr>
              <a:t>YOUR TURN:</a:t>
            </a:r>
          </a:p>
          <a:p>
            <a:pPr eaLnBrk="1" hangingPunct="1"/>
            <a:endParaRPr lang="en-US" altLang="es-ES" sz="1800"/>
          </a:p>
          <a:p>
            <a:pPr eaLnBrk="1" hangingPunct="1"/>
            <a:r>
              <a:rPr lang="en-US" altLang="es-ES" sz="1800"/>
              <a:t>Now that we know what to expect to test each of the hypotheses, let’s gather and interpret the data to see which of the hypotheses is supported and which are not…</a:t>
            </a:r>
          </a:p>
          <a:p>
            <a:pPr eaLnBrk="1" hangingPunct="1"/>
            <a:endParaRPr lang="en-US" altLang="es-ES" sz="1800"/>
          </a:p>
        </p:txBody>
      </p:sp>
      <p:pic>
        <p:nvPicPr>
          <p:cNvPr id="40963"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709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971550"/>
            <a:ext cx="755332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414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533400" y="12954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a:solidFill>
                  <a:srgbClr val="FF0000"/>
                </a:solidFill>
              </a:rPr>
              <a:t>Your conclusion?</a:t>
            </a:r>
          </a:p>
        </p:txBody>
      </p:sp>
      <p:pic>
        <p:nvPicPr>
          <p:cNvPr id="45059"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25463" y="1752600"/>
            <a:ext cx="754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a:t>Here is what Holly and Kevin decided: </a:t>
            </a:r>
          </a:p>
          <a:p>
            <a:pPr eaLnBrk="1" hangingPunct="1"/>
            <a:endParaRPr lang="en-US" altLang="es-ES" sz="1800"/>
          </a:p>
          <a:p>
            <a:pPr eaLnBrk="1" hangingPunct="1"/>
            <a:r>
              <a:rPr lang="en-US" altLang="es-ES" sz="1800"/>
              <a:t>Hypothesis 2 (Murphy did it) is supported because Murphy's canine-to-canine distance matches the distance between the puncture holes. </a:t>
            </a:r>
          </a:p>
          <a:p>
            <a:pPr eaLnBrk="1" hangingPunct="1"/>
            <a:endParaRPr lang="en-US" altLang="es-ES" sz="1800"/>
          </a:p>
          <a:p>
            <a:pPr eaLnBrk="1" hangingPunct="1"/>
            <a:r>
              <a:rPr lang="en-US" altLang="es-ES" sz="1800"/>
              <a:t>Hypothesis 1 (Elroy did it) is not supported because canines that are further apart than 3.5 cm could not have made the holes and Elroy's are further apart.</a:t>
            </a:r>
          </a:p>
        </p:txBody>
      </p:sp>
      <p:sp>
        <p:nvSpPr>
          <p:cNvPr id="4" name="TextBox 3"/>
          <p:cNvSpPr txBox="1">
            <a:spLocks noChangeArrowheads="1"/>
          </p:cNvSpPr>
          <p:nvPr/>
        </p:nvSpPr>
        <p:spPr bwMode="auto">
          <a:xfrm>
            <a:off x="525463" y="4114800"/>
            <a:ext cx="7543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a:t>Based on the distance between canines, we conclude that Murphy and not Elroy attacked Kevin’s book.</a:t>
            </a:r>
            <a:br>
              <a:rPr lang="en-US" altLang="es-ES" sz="1800"/>
            </a:br>
            <a:r>
              <a:rPr lang="en-US" altLang="es-ES" sz="1800"/>
              <a:t/>
            </a:r>
            <a:br>
              <a:rPr lang="en-US" altLang="es-ES" sz="1800"/>
            </a:br>
            <a:r>
              <a:rPr lang="en-US" altLang="es-ES" sz="1800"/>
              <a:t>Further evidence is needed to determine whether Murphy also chewed up the back cover. However, we predict that if that evidence were available it would implicate Murphy as well. But, because our study focused on canine-to-canine distance, we can only conclude that Murphy made the puncture holes on the front cover. </a:t>
            </a:r>
          </a:p>
          <a:p>
            <a:pPr eaLnBrk="1" hangingPunct="1"/>
            <a:endParaRPr lang="en-US" altLang="es-ES" sz="1800"/>
          </a:p>
        </p:txBody>
      </p:sp>
    </p:spTree>
    <p:extLst>
      <p:ext uri="{BB962C8B-B14F-4D97-AF65-F5344CB8AC3E}">
        <p14:creationId xmlns:p14="http://schemas.microsoft.com/office/powerpoint/2010/main" val="2369057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2"/>
          <p:cNvSpPr txBox="1">
            <a:spLocks noChangeArrowheads="1"/>
          </p:cNvSpPr>
          <p:nvPr/>
        </p:nvSpPr>
        <p:spPr bwMode="auto">
          <a:xfrm>
            <a:off x="914400" y="1122363"/>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algn="ctr" eaLnBrk="1" hangingPunct="1"/>
            <a:r>
              <a:rPr lang="en-US" altLang="es-ES" sz="1800" b="1"/>
              <a:t>And there you have it!  What would we do without the process of science??</a:t>
            </a:r>
          </a:p>
          <a:p>
            <a:pPr eaLnBrk="1" hangingPunct="1"/>
            <a:endParaRPr lang="en-US" altLang="es-ES" sz="1800" b="1"/>
          </a:p>
          <a:p>
            <a:pPr algn="ctr" eaLnBrk="1" hangingPunct="1"/>
            <a:r>
              <a:rPr lang="en-US" altLang="es-ES" sz="1800" b="1"/>
              <a:t>….. And Elroy is thrilled to be exonerated!</a:t>
            </a:r>
          </a:p>
        </p:txBody>
      </p:sp>
      <p:pic>
        <p:nvPicPr>
          <p:cNvPr id="47108" name="Picture 3" descr="C:\Documents and Settings\Judy Scotchmoor\My Documents\Dropbox\Dog Eats Book\IMG_62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263" y="2209800"/>
            <a:ext cx="3394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64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1447800" y="1447800"/>
            <a:ext cx="6705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t>Investigating a Crime Scene</a:t>
            </a:r>
          </a:p>
          <a:p>
            <a:pPr eaLnBrk="1" hangingPunct="1"/>
            <a:endParaRPr lang="en-US" altLang="es-ES" sz="1800"/>
          </a:p>
          <a:p>
            <a:pPr eaLnBrk="1" hangingPunct="1"/>
            <a:r>
              <a:rPr lang="en-US" altLang="es-ES" sz="1800"/>
              <a:t>With thanks to Holly Dunsworth for writing </a:t>
            </a:r>
            <a:r>
              <a:rPr lang="en-US" altLang="es-ES" sz="1800">
                <a:hlinkClick r:id="rId3"/>
              </a:rPr>
              <a:t>her blog </a:t>
            </a:r>
            <a:r>
              <a:rPr lang="en-US" altLang="es-ES" sz="1800"/>
              <a:t>in the first place and then allowing us to adapt the blog for this purpose.  She also provided all of the wonderful photos.</a:t>
            </a:r>
          </a:p>
          <a:p>
            <a:pPr eaLnBrk="1" hangingPunct="1"/>
            <a:endParaRPr lang="en-US" altLang="es-ES" sz="1800"/>
          </a:p>
          <a:p>
            <a:pPr eaLnBrk="1" hangingPunct="1"/>
            <a:r>
              <a:rPr lang="en-US" altLang="es-ES" sz="1800"/>
              <a:t>Thanks also to Elroy…. And even to Murphy!</a:t>
            </a:r>
          </a:p>
          <a:p>
            <a:pPr eaLnBrk="1" hangingPunct="1"/>
            <a:endParaRPr lang="en-US" altLang="es-ES" sz="1800"/>
          </a:p>
          <a:p>
            <a:pPr eaLnBrk="1" hangingPunct="1"/>
            <a:r>
              <a:rPr lang="en-US" altLang="es-ES" sz="1800">
                <a:hlinkClick r:id="rId3"/>
              </a:rPr>
              <a:t>http://ecodevoevo.blogspot.com/2010/10/dog-eats-book-domestic-application-of.html</a:t>
            </a:r>
            <a:endParaRPr lang="en-US" altLang="es-ES" sz="1800"/>
          </a:p>
        </p:txBody>
      </p:sp>
      <p:pic>
        <p:nvPicPr>
          <p:cNvPr id="49155" name="Picture 2" descr="C:\Documents and Settings\Judy Scotchmoor\Desktop\howscienceworks_banner.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191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914400" y="1600200"/>
            <a:ext cx="7239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algn="ctr" eaLnBrk="1" hangingPunct="1"/>
            <a:r>
              <a:rPr lang="en-US" altLang="es-ES" sz="7200" b="1"/>
              <a:t>Investigating </a:t>
            </a:r>
          </a:p>
          <a:p>
            <a:pPr algn="ctr" eaLnBrk="1" hangingPunct="1"/>
            <a:r>
              <a:rPr lang="en-US" altLang="es-ES" sz="7200" b="1"/>
              <a:t>a Crime Scene</a:t>
            </a:r>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algn="ctr" eaLnBrk="1" hangingPunct="1"/>
            <a:r>
              <a:rPr lang="en-US" altLang="es-ES" sz="1200"/>
              <a:t>Adapted from </a:t>
            </a:r>
            <a:r>
              <a:rPr lang="en-US" altLang="es-ES" sz="1200">
                <a:hlinkClick r:id="rId3"/>
              </a:rPr>
              <a:t>a blog </a:t>
            </a:r>
            <a:r>
              <a:rPr lang="en-US" altLang="es-ES" sz="1200"/>
              <a:t>written by Holly Dunsworth. All photos courtesy of Holly and her husband, Kevin.</a:t>
            </a:r>
          </a:p>
        </p:txBody>
      </p:sp>
      <p:pic>
        <p:nvPicPr>
          <p:cNvPr id="16387" name="Picture 2" descr="C:\Documents and Settings\Judy Scotchmoor\Desktop\howscienceworks_banner.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05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762000" y="1600200"/>
            <a:ext cx="7239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a:t>As we walked in the door, one look at Murphy’s face, and we knew something was up. </a:t>
            </a:r>
          </a:p>
          <a:p>
            <a:pPr eaLnBrk="1" hangingPunct="1"/>
            <a:endParaRPr lang="en-US" altLang="es-ES" sz="1800"/>
          </a:p>
          <a:p>
            <a:pPr eaLnBrk="1" hangingPunct="1"/>
            <a:r>
              <a:rPr lang="en-US" altLang="es-ES" sz="1800"/>
              <a:t>Elroy was his usual cheery self, but Murphy definitely looked guilty. </a:t>
            </a:r>
          </a:p>
          <a:p>
            <a:pPr eaLnBrk="1" hangingPunct="1"/>
            <a:endParaRPr lang="en-US" altLang="es-ES" sz="1800"/>
          </a:p>
          <a:p>
            <a:pPr eaLnBrk="1" hangingPunct="1"/>
            <a:r>
              <a:rPr lang="en-US" altLang="es-ES" sz="1800"/>
              <a:t>Something was definitely up…. </a:t>
            </a:r>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algn="ctr" eaLnBrk="1" hangingPunct="1"/>
            <a:endParaRPr lang="en-US" altLang="es-ES" sz="1200"/>
          </a:p>
        </p:txBody>
      </p:sp>
      <p:pic>
        <p:nvPicPr>
          <p:cNvPr id="18435"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42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447800" y="14478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a:t>Meet Elroy                                                         and Murphy…</a:t>
            </a:r>
          </a:p>
          <a:p>
            <a:pPr eaLnBrk="1" hangingPunct="1"/>
            <a:endParaRPr lang="en-US" altLang="es-ES" sz="1800"/>
          </a:p>
        </p:txBody>
      </p:sp>
      <p:pic>
        <p:nvPicPr>
          <p:cNvPr id="20483"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C:\Documents and Settings\Judy Scotchmoor\My Documents\Dropbox\Dog Eats Book\Elroy for the Holida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1893888"/>
            <a:ext cx="36242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C:\Documents and Settings\Judy Scotchmoor\My Documents\Dropbox\Dog Eats Book\IMG_0551_edi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05000"/>
            <a:ext cx="357505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014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558800" y="1447800"/>
            <a:ext cx="3048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a:t>Murphy’s mopey expression was reminiscent of a previous mishap in 2005 – Murphy was the destroyer of goose down pillows.</a:t>
            </a:r>
          </a:p>
        </p:txBody>
      </p:sp>
      <p:pic>
        <p:nvPicPr>
          <p:cNvPr id="22531"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16002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599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528763"/>
            <a:ext cx="79248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a:t>So we reluctantly hunted around for evidence of destruction and quickly found it. </a:t>
            </a:r>
          </a:p>
          <a:p>
            <a:pPr eaLnBrk="1" hangingPunct="1"/>
            <a:endParaRPr lang="en-US" altLang="es-ES" sz="1800"/>
          </a:p>
          <a:p>
            <a:pPr eaLnBrk="1" hangingPunct="1"/>
            <a:r>
              <a:rPr lang="en-US" altLang="es-ES" sz="1800"/>
              <a:t>The book that Kevin just bought yesterday was naked, the punctured jacket strewn in the corner, the back cover was chewed, and the front cover had two puncture holes. </a:t>
            </a:r>
          </a:p>
          <a:p>
            <a:pPr eaLnBrk="1" hangingPunct="1"/>
            <a:endParaRPr lang="en-US" altLang="es-ES" sz="1800"/>
          </a:p>
          <a:p>
            <a:pPr eaLnBrk="1" hangingPunct="1"/>
            <a:r>
              <a:rPr lang="en-US" altLang="es-ES" sz="1800"/>
              <a:t>So who did it? Naturally it would be easy to expect Murphy due to the prior conviction, but did that make her the culprit in this caper?  We decided to investigate.</a:t>
            </a:r>
          </a:p>
          <a:p>
            <a:pPr eaLnBrk="1" hangingPunct="1"/>
            <a:endParaRPr lang="en-US" altLang="es-ES" sz="1800"/>
          </a:p>
          <a:p>
            <a:pPr eaLnBrk="1" hangingPunct="1"/>
            <a:endParaRPr lang="en-US" altLang="es-ES" sz="1800"/>
          </a:p>
          <a:p>
            <a:pPr eaLnBrk="1" hangingPunct="1"/>
            <a:endParaRPr lang="en-US" altLang="es-ES" sz="1800"/>
          </a:p>
          <a:p>
            <a:pPr eaLnBrk="1" hangingPunct="1"/>
            <a:endParaRPr lang="en-US" altLang="es-ES" sz="1800"/>
          </a:p>
          <a:p>
            <a:pPr eaLnBrk="1" hangingPunct="1"/>
            <a:r>
              <a:rPr lang="en-US" altLang="es-ES" sz="1400" b="1"/>
              <a:t>Please note: </a:t>
            </a:r>
          </a:p>
          <a:p>
            <a:pPr eaLnBrk="1" hangingPunct="1"/>
            <a:r>
              <a:rPr lang="en-US" altLang="es-ES" sz="1400"/>
              <a:t>Though we decided to get to the bottom of this, we didn’t want to punish the guilty party.  That would not be effective and we were not really mad.  The book was still readable, and even if it weren’t, it’s just a book.  We were just curious about who shreds magazines, sucks on dish towels, etc. when we are not home, and we hoped to someday figure out how to stop this behavior.</a:t>
            </a:r>
          </a:p>
          <a:p>
            <a:pPr eaLnBrk="1" hangingPunct="1"/>
            <a:endParaRPr lang="en-US" altLang="es-ES" sz="1800"/>
          </a:p>
        </p:txBody>
      </p:sp>
      <p:pic>
        <p:nvPicPr>
          <p:cNvPr id="24579"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438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457200" y="1528763"/>
            <a:ext cx="792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t>What did we observe?   What is the potential evidence?</a:t>
            </a:r>
            <a:endParaRPr lang="en-US" altLang="es-ES" sz="1800"/>
          </a:p>
        </p:txBody>
      </p:sp>
      <p:pic>
        <p:nvPicPr>
          <p:cNvPr id="26627"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C:\Documents and Settings\Judy Scotchmoor\My Documents\Dropbox\Dog Eats Book\IMG_62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2682875"/>
            <a:ext cx="4449762"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C:\Documents and Settings\Judy Scotchmoor\My Documents\Dropbox\Dog Eats Book\IMG_62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3543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723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528763"/>
            <a:ext cx="7924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t>Who chewed up Kevin’s book?</a:t>
            </a:r>
            <a:endParaRPr lang="en-US" altLang="es-ES" sz="1800"/>
          </a:p>
          <a:p>
            <a:pPr eaLnBrk="1" hangingPunct="1"/>
            <a:r>
              <a:rPr lang="en-US" altLang="es-ES" sz="1800"/>
              <a:t>We could list endless possibilities, but we can make some assumptions that will limit our scope.</a:t>
            </a:r>
          </a:p>
          <a:p>
            <a:pPr eaLnBrk="1" hangingPunct="1"/>
            <a:endParaRPr lang="en-US" altLang="es-ES" sz="1800"/>
          </a:p>
          <a:p>
            <a:pPr eaLnBrk="1" hangingPunct="1"/>
            <a:r>
              <a:rPr lang="en-US" altLang="es-ES" sz="1800" b="1"/>
              <a:t>What are the possible explanations?</a:t>
            </a:r>
            <a:endParaRPr lang="en-US" altLang="es-ES" sz="1800"/>
          </a:p>
          <a:p>
            <a:pPr eaLnBrk="1" hangingPunct="1">
              <a:buFont typeface="Arial" charset="0"/>
              <a:buChar char="•"/>
            </a:pPr>
            <a:r>
              <a:rPr lang="en-US" altLang="es-ES" sz="1800"/>
              <a:t>We assume that nothing supernatural is to blame for the maiming of the book.  No ghosts or werewolves attacked the book. </a:t>
            </a:r>
          </a:p>
          <a:p>
            <a:pPr eaLnBrk="1" hangingPunct="1">
              <a:buFont typeface="Arial" charset="0"/>
              <a:buChar char="•"/>
            </a:pPr>
            <a:endParaRPr lang="en-US" altLang="es-ES" sz="1800"/>
          </a:p>
          <a:p>
            <a:pPr eaLnBrk="1" hangingPunct="1">
              <a:buFont typeface="Arial" charset="0"/>
              <a:buChar char="•"/>
            </a:pPr>
            <a:r>
              <a:rPr lang="en-US" altLang="es-ES" sz="1800"/>
              <a:t>The book did not bite itself.</a:t>
            </a:r>
          </a:p>
          <a:p>
            <a:pPr eaLnBrk="1" hangingPunct="1">
              <a:buFont typeface="Arial" charset="0"/>
              <a:buChar char="•"/>
            </a:pPr>
            <a:endParaRPr lang="en-US" altLang="es-ES" sz="1800"/>
          </a:p>
          <a:p>
            <a:pPr eaLnBrk="1" hangingPunct="1">
              <a:buFont typeface="Arial" charset="0"/>
              <a:buChar char="•"/>
            </a:pPr>
            <a:r>
              <a:rPr lang="en-US" altLang="es-ES" sz="1800"/>
              <a:t>We exclude the possibility that an intruder broke into our house, terrorized one book on Kevin’s nightstand, touched nothing else, and left without leaving a trace of his/her presence.</a:t>
            </a:r>
          </a:p>
          <a:p>
            <a:pPr eaLnBrk="1" hangingPunct="1">
              <a:buFont typeface="Arial" charset="0"/>
              <a:buChar char="•"/>
            </a:pPr>
            <a:endParaRPr lang="en-US" altLang="es-ES" sz="1800"/>
          </a:p>
          <a:p>
            <a:pPr eaLnBrk="1" hangingPunct="1">
              <a:buFont typeface="Arial" charset="0"/>
              <a:buChar char="•"/>
            </a:pPr>
            <a:r>
              <a:rPr lang="en-US" altLang="es-ES" sz="1800"/>
              <a:t>Since there were two live animals with sharp teeth in the house, we assume either of the two animals is responsible and not an intruding animal with sharp teeth from outside.</a:t>
            </a:r>
          </a:p>
          <a:p>
            <a:pPr eaLnBrk="1" hangingPunct="1"/>
            <a:endParaRPr lang="en-US" altLang="es-ES" sz="1800"/>
          </a:p>
        </p:txBody>
      </p:sp>
      <p:pic>
        <p:nvPicPr>
          <p:cNvPr id="28675"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528763"/>
            <a:ext cx="7924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10" charset="0"/>
                <a:ea typeface="ＭＳ Ｐゴシック" pitchFamily="-110" charset="-128"/>
              </a:defRPr>
            </a:lvl1pPr>
            <a:lvl2pPr marL="37931725" indent="-37474525" eaLnBrk="0" hangingPunct="0">
              <a:defRPr sz="2400">
                <a:solidFill>
                  <a:schemeClr val="tx1"/>
                </a:solidFill>
                <a:latin typeface="Calibri" pitchFamily="-110" charset="0"/>
                <a:ea typeface="ＭＳ Ｐゴシック" pitchFamily="-110" charset="-128"/>
              </a:defRPr>
            </a:lvl2pPr>
            <a:lvl3pPr eaLnBrk="0" hangingPunct="0">
              <a:defRPr sz="2400">
                <a:solidFill>
                  <a:schemeClr val="tx1"/>
                </a:solidFill>
                <a:latin typeface="Calibri" pitchFamily="-110" charset="0"/>
                <a:ea typeface="ＭＳ Ｐゴシック" pitchFamily="-110" charset="-128"/>
              </a:defRPr>
            </a:lvl3pPr>
            <a:lvl4pPr eaLnBrk="0" hangingPunct="0">
              <a:defRPr sz="2400">
                <a:solidFill>
                  <a:schemeClr val="tx1"/>
                </a:solidFill>
                <a:latin typeface="Calibri" pitchFamily="-110" charset="0"/>
                <a:ea typeface="ＭＳ Ｐゴシック" pitchFamily="-110" charset="-128"/>
              </a:defRPr>
            </a:lvl4pPr>
            <a:lvl5pPr eaLnBrk="0" hangingPunct="0">
              <a:defRPr sz="2400">
                <a:solidFill>
                  <a:schemeClr val="tx1"/>
                </a:solidFill>
                <a:latin typeface="Calibri"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Calibri"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Calibri"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Calibri"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Calibri" pitchFamily="-110" charset="0"/>
                <a:ea typeface="ＭＳ Ｐゴシック" pitchFamily="-110" charset="-128"/>
              </a:defRPr>
            </a:lvl9pPr>
          </a:lstStyle>
          <a:p>
            <a:pPr eaLnBrk="1" hangingPunct="1"/>
            <a:r>
              <a:rPr lang="en-US" altLang="es-ES" sz="1800" b="1">
                <a:solidFill>
                  <a:srgbClr val="FF0000"/>
                </a:solidFill>
              </a:rPr>
              <a:t>YOUR TURN:</a:t>
            </a:r>
          </a:p>
          <a:p>
            <a:pPr eaLnBrk="1" hangingPunct="1"/>
            <a:endParaRPr lang="en-US" altLang="es-ES" sz="1800"/>
          </a:p>
          <a:p>
            <a:pPr eaLnBrk="1" hangingPunct="1"/>
            <a:r>
              <a:rPr lang="en-US" altLang="es-ES" sz="1800"/>
              <a:t>Kevin and Holly came up with two alternative hypotheses to explain the puncture marks on Kevin’s book.  </a:t>
            </a:r>
          </a:p>
          <a:p>
            <a:pPr eaLnBrk="1" hangingPunct="1"/>
            <a:endParaRPr lang="en-US" altLang="es-ES" sz="1800"/>
          </a:p>
          <a:p>
            <a:pPr eaLnBrk="1" hangingPunct="1"/>
            <a:r>
              <a:rPr lang="en-US" altLang="es-ES" sz="1800"/>
              <a:t>What are your ideas?</a:t>
            </a:r>
          </a:p>
          <a:p>
            <a:pPr eaLnBrk="1" hangingPunct="1"/>
            <a:endParaRPr lang="en-US" altLang="es-ES" sz="1800"/>
          </a:p>
          <a:p>
            <a:pPr eaLnBrk="1" hangingPunct="1"/>
            <a:r>
              <a:rPr lang="en-US" altLang="es-ES" sz="1800"/>
              <a:t>1.</a:t>
            </a:r>
          </a:p>
          <a:p>
            <a:pPr eaLnBrk="1" hangingPunct="1"/>
            <a:endParaRPr lang="en-US" altLang="es-ES" sz="1800"/>
          </a:p>
          <a:p>
            <a:pPr eaLnBrk="1" hangingPunct="1"/>
            <a:r>
              <a:rPr lang="en-US" altLang="es-ES" sz="1800"/>
              <a:t>2.</a:t>
            </a:r>
          </a:p>
          <a:p>
            <a:pPr eaLnBrk="1" hangingPunct="1"/>
            <a:endParaRPr lang="en-US" altLang="es-ES" sz="1800"/>
          </a:p>
          <a:p>
            <a:pPr eaLnBrk="1" hangingPunct="1"/>
            <a:r>
              <a:rPr lang="en-US" altLang="es-ES" sz="1800"/>
              <a:t> </a:t>
            </a:r>
          </a:p>
          <a:p>
            <a:pPr eaLnBrk="1" hangingPunct="1"/>
            <a:r>
              <a:rPr lang="en-US" altLang="es-ES" sz="1800"/>
              <a:t> </a:t>
            </a:r>
          </a:p>
          <a:p>
            <a:pPr eaLnBrk="1" hangingPunct="1"/>
            <a:r>
              <a:rPr lang="en-US" altLang="es-ES" sz="1800"/>
              <a:t>OK – let’s check your ideas against theirs.</a:t>
            </a:r>
          </a:p>
        </p:txBody>
      </p:sp>
      <p:pic>
        <p:nvPicPr>
          <p:cNvPr id="30723" name="Picture 2" descr="C:\Documents and Settings\Judy Scotchmoor\Desktop\howscienceworks_bann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4800"/>
            <a:ext cx="29067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369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Presentación en pantalla (4:3)</PresentationFormat>
  <Paragraphs>137</Paragraphs>
  <Slides>18</Slides>
  <Notes>18</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dc:creator>
  <cp:lastModifiedBy>Windows</cp:lastModifiedBy>
  <cp:revision>1</cp:revision>
  <dcterms:created xsi:type="dcterms:W3CDTF">2014-10-26T17:42:27Z</dcterms:created>
  <dcterms:modified xsi:type="dcterms:W3CDTF">2014-10-26T17:43:22Z</dcterms:modified>
</cp:coreProperties>
</file>