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117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26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777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21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343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84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99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321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656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23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970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465DC-ECDC-449D-85D5-76EC9CA55F69}" type="datetimeFigureOut">
              <a:rPr lang="es-ES" smtClean="0"/>
              <a:t>20/05/2015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CF25E-23B3-4B8A-80C0-24B24E3713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540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539750" y="692150"/>
            <a:ext cx="8135938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es-ES" sz="1800" b="1" smtClean="0"/>
              <a:t> </a:t>
            </a:r>
            <a:endParaRPr lang="ca-ES" altLang="es-ES" sz="1800" b="1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a-ES" altLang="es-ES" sz="1800" b="1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a-ES" altLang="es-ES" sz="1800" b="1" dirty="0"/>
              <a:t>Idea tradicional: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a-ES" altLang="es-ES" sz="1800" b="1" dirty="0"/>
              <a:t>mesurar el grau d’aprenentatge que ha assolit l’alumne en el seu procés de formació</a:t>
            </a:r>
            <a:r>
              <a:rPr lang="es-ES" altLang="es-ES" sz="1800" dirty="0"/>
              <a:t> </a:t>
            </a:r>
            <a:r>
              <a:rPr lang="es-ES" altLang="es-ES" sz="1800" b="1" dirty="0"/>
              <a:t>i </a:t>
            </a:r>
            <a:r>
              <a:rPr lang="es-ES" altLang="es-ES" sz="1800" b="1" dirty="0" err="1"/>
              <a:t>s’expressa</a:t>
            </a:r>
            <a:r>
              <a:rPr lang="es-ES" altLang="es-ES" sz="1800" b="1" dirty="0"/>
              <a:t> </a:t>
            </a:r>
            <a:r>
              <a:rPr lang="es-ES" altLang="es-ES" sz="1800" b="1" dirty="0" err="1"/>
              <a:t>amb</a:t>
            </a:r>
            <a:r>
              <a:rPr lang="es-ES" altLang="es-ES" sz="1800" b="1" dirty="0"/>
              <a:t> una nota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es-ES" sz="1800" b="1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a-ES" altLang="es-ES" sz="1800" b="1" i="1" dirty="0"/>
              <a:t>L’avaluació afecta a tot el procés d’ensenyament-aprenentatge                   i als seus actors.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ca-ES" altLang="es-ES" sz="1800" b="1" i="1" dirty="0">
                <a:solidFill>
                  <a:srgbClr val="FF0000"/>
                </a:solidFill>
              </a:rPr>
              <a:t>S’avalua al professor, l’alumne i tot el procés de formació.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ca-ES" altLang="es-ES" sz="1800" b="1" i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1800" b="1" dirty="0"/>
              <a:t> </a:t>
            </a:r>
            <a:endParaRPr lang="es-ES" altLang="es-ES" sz="1800" b="1" dirty="0"/>
          </a:p>
        </p:txBody>
      </p:sp>
    </p:spTree>
    <p:extLst>
      <p:ext uri="{BB962C8B-B14F-4D97-AF65-F5344CB8AC3E}">
        <p14:creationId xmlns:p14="http://schemas.microsoft.com/office/powerpoint/2010/main" val="16246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71550" y="981075"/>
            <a:ext cx="7345363" cy="3816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a-ES" sz="2800" b="1" dirty="0"/>
              <a:t>En general l’avaluació té tres passes:</a:t>
            </a:r>
          </a:p>
          <a:p>
            <a:pPr algn="ctr">
              <a:defRPr/>
            </a:pPr>
            <a:endParaRPr lang="ca-ES" sz="2800" b="1" dirty="0"/>
          </a:p>
          <a:p>
            <a:pPr marL="457200" indent="-457200" algn="ctr">
              <a:buFont typeface="Arial" pitchFamily="34" charset="0"/>
              <a:buChar char="•"/>
              <a:defRPr/>
            </a:pPr>
            <a:r>
              <a:rPr lang="ca-ES" sz="2800" b="1" dirty="0">
                <a:solidFill>
                  <a:srgbClr val="FF0000"/>
                </a:solidFill>
              </a:rPr>
              <a:t>recollida d’informació</a:t>
            </a:r>
          </a:p>
          <a:p>
            <a:pPr algn="ctr">
              <a:defRPr/>
            </a:pPr>
            <a:r>
              <a:rPr lang="ca-ES" sz="2800" b="1" dirty="0">
                <a:solidFill>
                  <a:srgbClr val="FF0000"/>
                </a:solidFill>
              </a:rPr>
              <a:t> </a:t>
            </a:r>
          </a:p>
          <a:p>
            <a:pPr marL="457200" indent="-457200" algn="ctr">
              <a:buFont typeface="Arial" pitchFamily="34" charset="0"/>
              <a:buChar char="•"/>
              <a:defRPr/>
            </a:pPr>
            <a:r>
              <a:rPr lang="ca-ES" sz="2800" b="1" dirty="0">
                <a:solidFill>
                  <a:srgbClr val="FF0000"/>
                </a:solidFill>
              </a:rPr>
              <a:t>anàlisi de la informació</a:t>
            </a:r>
          </a:p>
          <a:p>
            <a:pPr marL="457200" indent="-457200" algn="ctr">
              <a:buFont typeface="Arial" pitchFamily="34" charset="0"/>
              <a:buChar char="•"/>
              <a:defRPr/>
            </a:pPr>
            <a:endParaRPr lang="ca-ES" sz="2800" b="1" dirty="0">
              <a:solidFill>
                <a:srgbClr val="FF0000"/>
              </a:solidFill>
            </a:endParaRPr>
          </a:p>
          <a:p>
            <a:pPr marL="457200" indent="-457200" algn="ctr">
              <a:buFont typeface="Arial" pitchFamily="34" charset="0"/>
              <a:buChar char="•"/>
              <a:defRPr/>
            </a:pPr>
            <a:r>
              <a:rPr lang="ca-ES" sz="2800" b="1" dirty="0">
                <a:solidFill>
                  <a:srgbClr val="FF0000"/>
                </a:solidFill>
              </a:rPr>
              <a:t>presa de decisions per emetre un judici</a:t>
            </a:r>
          </a:p>
          <a:p>
            <a:pPr algn="ctr">
              <a:defRPr/>
            </a:pPr>
            <a:endParaRPr lang="ca-ES" sz="2800" b="1" dirty="0"/>
          </a:p>
          <a:p>
            <a:pPr algn="ctr">
              <a:defRPr/>
            </a:pPr>
            <a:r>
              <a:rPr lang="ca-ES" b="1" dirty="0"/>
              <a:t>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61972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2015-05-20T09:00:33Z</dcterms:created>
  <dcterms:modified xsi:type="dcterms:W3CDTF">2015-05-20T09:01:32Z</dcterms:modified>
</cp:coreProperties>
</file>