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BFCFC3-97EA-46F6-B045-407F68F4D130}" type="datetimeFigureOut">
              <a:rPr lang="ca-ES" smtClean="0"/>
              <a:t>15/02/2016</a:t>
            </a:fld>
            <a:endParaRPr lang="ca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a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FE1E0B-6C36-4FA2-B396-018FBB242D8A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343860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E1E0B-6C36-4FA2-B396-018FBB242D8A}" type="slidenum">
              <a:rPr lang="ca-ES" smtClean="0"/>
              <a:t>2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326297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68E0-82EB-4396-A7D9-21E1ED3C30BD}" type="datetimeFigureOut">
              <a:rPr lang="es-ES" smtClean="0"/>
              <a:t>15/02/2016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8D53A-1C11-4F33-8285-B08147EB4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9776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68E0-82EB-4396-A7D9-21E1ED3C30BD}" type="datetimeFigureOut">
              <a:rPr lang="es-ES" smtClean="0"/>
              <a:t>15/02/2016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8D53A-1C11-4F33-8285-B08147EB4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762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68E0-82EB-4396-A7D9-21E1ED3C30BD}" type="datetimeFigureOut">
              <a:rPr lang="es-ES" smtClean="0"/>
              <a:t>15/02/2016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8D53A-1C11-4F33-8285-B08147EB4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6208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68E0-82EB-4396-A7D9-21E1ED3C30BD}" type="datetimeFigureOut">
              <a:rPr lang="es-ES" smtClean="0"/>
              <a:t>15/02/2016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8D53A-1C11-4F33-8285-B08147EB4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2519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68E0-82EB-4396-A7D9-21E1ED3C30BD}" type="datetimeFigureOut">
              <a:rPr lang="es-ES" smtClean="0"/>
              <a:t>15/02/2016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8D53A-1C11-4F33-8285-B08147EB4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6830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68E0-82EB-4396-A7D9-21E1ED3C30BD}" type="datetimeFigureOut">
              <a:rPr lang="es-ES" smtClean="0"/>
              <a:t>15/02/2016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8D53A-1C11-4F33-8285-B08147EB4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2943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68E0-82EB-4396-A7D9-21E1ED3C30BD}" type="datetimeFigureOut">
              <a:rPr lang="es-ES" smtClean="0"/>
              <a:t>15/02/2016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8D53A-1C11-4F33-8285-B08147EB4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988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68E0-82EB-4396-A7D9-21E1ED3C30BD}" type="datetimeFigureOut">
              <a:rPr lang="es-ES" smtClean="0"/>
              <a:t>15/02/2016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8D53A-1C11-4F33-8285-B08147EB4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3125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68E0-82EB-4396-A7D9-21E1ED3C30BD}" type="datetimeFigureOut">
              <a:rPr lang="es-ES" smtClean="0"/>
              <a:t>15/02/2016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8D53A-1C11-4F33-8285-B08147EB4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9271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68E0-82EB-4396-A7D9-21E1ED3C30BD}" type="datetimeFigureOut">
              <a:rPr lang="es-ES" smtClean="0"/>
              <a:t>15/02/2016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8D53A-1C11-4F33-8285-B08147EB4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2293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68E0-82EB-4396-A7D9-21E1ED3C30BD}" type="datetimeFigureOut">
              <a:rPr lang="es-ES" smtClean="0"/>
              <a:t>15/02/2016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8D53A-1C11-4F33-8285-B08147EB4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515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468E0-82EB-4396-A7D9-21E1ED3C30BD}" type="datetimeFigureOut">
              <a:rPr lang="es-ES" smtClean="0"/>
              <a:t>15/02/2016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8D53A-1C11-4F33-8285-B08147EB4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1677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619672" y="260648"/>
            <a:ext cx="5904656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i="1" dirty="0" err="1" smtClean="0"/>
              <a:t>Principis</a:t>
            </a:r>
            <a:r>
              <a:rPr lang="es-ES" sz="2400" b="1" i="1" dirty="0" smtClean="0"/>
              <a:t> de la </a:t>
            </a:r>
            <a:r>
              <a:rPr lang="es-ES" sz="2400" b="1" i="1" dirty="0" err="1" smtClean="0"/>
              <a:t>teoria</a:t>
            </a:r>
            <a:r>
              <a:rPr lang="es-ES" sz="2400" b="1" i="1" dirty="0" smtClean="0"/>
              <a:t> </a:t>
            </a:r>
            <a:r>
              <a:rPr lang="es-ES" sz="2400" b="1" i="1" dirty="0" err="1" smtClean="0"/>
              <a:t>cel.lular</a:t>
            </a:r>
            <a:endParaRPr lang="es-ES" sz="2400" b="1" i="1" dirty="0" smtClean="0"/>
          </a:p>
          <a:p>
            <a:pPr algn="ctr"/>
            <a:endParaRPr lang="es-ES" sz="2400" b="1" dirty="0" smtClean="0"/>
          </a:p>
          <a:p>
            <a:pPr algn="ctr"/>
            <a:r>
              <a:rPr lang="fr-FR" sz="2400" b="1" dirty="0" err="1" smtClean="0">
                <a:solidFill>
                  <a:srgbClr val="FF3300"/>
                </a:solidFill>
              </a:rPr>
              <a:t>Tots</a:t>
            </a:r>
            <a:r>
              <a:rPr lang="fr-FR" sz="2400" b="1" dirty="0" smtClean="0">
                <a:solidFill>
                  <a:srgbClr val="FF3300"/>
                </a:solidFill>
              </a:rPr>
              <a:t> els organismes </a:t>
            </a:r>
            <a:r>
              <a:rPr lang="fr-FR" sz="2400" b="1" dirty="0" err="1" smtClean="0">
                <a:solidFill>
                  <a:srgbClr val="FF3300"/>
                </a:solidFill>
              </a:rPr>
              <a:t>són</a:t>
            </a:r>
            <a:r>
              <a:rPr lang="fr-FR" sz="2400" b="1" dirty="0" smtClean="0">
                <a:solidFill>
                  <a:srgbClr val="FF3300"/>
                </a:solidFill>
              </a:rPr>
              <a:t> formats per </a:t>
            </a:r>
            <a:r>
              <a:rPr lang="fr-FR" sz="2400" b="1" dirty="0" err="1" smtClean="0">
                <a:solidFill>
                  <a:srgbClr val="FF3300"/>
                </a:solidFill>
              </a:rPr>
              <a:t>cèl.lules</a:t>
            </a:r>
            <a:endParaRPr lang="fr-FR" sz="2400" b="1" dirty="0" smtClean="0">
              <a:solidFill>
                <a:srgbClr val="FF3300"/>
              </a:solidFill>
            </a:endParaRPr>
          </a:p>
          <a:p>
            <a:pPr algn="ctr"/>
            <a:endParaRPr lang="ca-ES" sz="2400" b="1" dirty="0" smtClean="0"/>
          </a:p>
          <a:p>
            <a:pPr algn="ctr"/>
            <a:r>
              <a:rPr lang="fr-FR" sz="2400" b="1" dirty="0" err="1" smtClean="0"/>
              <a:t>Existeixen</a:t>
            </a:r>
            <a:r>
              <a:rPr lang="fr-FR" sz="2400" b="1" dirty="0" smtClean="0"/>
              <a:t> organismes </a:t>
            </a:r>
            <a:r>
              <a:rPr lang="fr-FR" sz="2400" b="1" dirty="0" err="1" smtClean="0"/>
              <a:t>unicel.lulars</a:t>
            </a:r>
            <a:r>
              <a:rPr lang="fr-FR" sz="2400" b="1" dirty="0" smtClean="0"/>
              <a:t> i </a:t>
            </a:r>
            <a:r>
              <a:rPr lang="fr-FR" sz="2400" b="1" dirty="0" err="1" smtClean="0"/>
              <a:t>pluricel.lulars</a:t>
            </a:r>
            <a:r>
              <a:rPr lang="fr-FR" sz="2400" b="1" dirty="0" smtClean="0"/>
              <a:t>.</a:t>
            </a:r>
          </a:p>
          <a:p>
            <a:pPr algn="ctr"/>
            <a:endParaRPr lang="ca-ES" sz="2400" b="1" dirty="0" smtClean="0"/>
          </a:p>
          <a:p>
            <a:pPr algn="ctr"/>
            <a:r>
              <a:rPr lang="fr-FR" sz="2400" b="1" dirty="0" err="1" smtClean="0">
                <a:solidFill>
                  <a:srgbClr val="FF3300"/>
                </a:solidFill>
              </a:rPr>
              <a:t>Totes</a:t>
            </a:r>
            <a:r>
              <a:rPr lang="fr-FR" sz="2400" b="1" dirty="0" smtClean="0">
                <a:solidFill>
                  <a:srgbClr val="FF3300"/>
                </a:solidFill>
              </a:rPr>
              <a:t> les </a:t>
            </a:r>
            <a:r>
              <a:rPr lang="fr-FR" sz="2400" b="1" dirty="0" err="1" smtClean="0">
                <a:solidFill>
                  <a:srgbClr val="FF3300"/>
                </a:solidFill>
              </a:rPr>
              <a:t>cèl.lules</a:t>
            </a:r>
            <a:r>
              <a:rPr lang="fr-FR" sz="2400" b="1" dirty="0" smtClean="0">
                <a:solidFill>
                  <a:srgbClr val="FF3300"/>
                </a:solidFill>
              </a:rPr>
              <a:t> </a:t>
            </a:r>
            <a:r>
              <a:rPr lang="fr-FR" sz="2400" b="1" dirty="0" err="1" smtClean="0">
                <a:solidFill>
                  <a:srgbClr val="FF3300"/>
                </a:solidFill>
              </a:rPr>
              <a:t>deriven</a:t>
            </a:r>
            <a:r>
              <a:rPr lang="fr-FR" sz="2400" b="1" dirty="0" smtClean="0">
                <a:solidFill>
                  <a:srgbClr val="FF3300"/>
                </a:solidFill>
              </a:rPr>
              <a:t> d’</a:t>
            </a:r>
            <a:r>
              <a:rPr lang="fr-FR" sz="2400" b="1" dirty="0" err="1" smtClean="0">
                <a:solidFill>
                  <a:srgbClr val="FF3300"/>
                </a:solidFill>
              </a:rPr>
              <a:t>altres</a:t>
            </a:r>
            <a:r>
              <a:rPr lang="fr-FR" sz="2400" b="1" dirty="0" smtClean="0">
                <a:solidFill>
                  <a:srgbClr val="FF3300"/>
                </a:solidFill>
              </a:rPr>
              <a:t> </a:t>
            </a:r>
            <a:r>
              <a:rPr lang="fr-FR" sz="2400" b="1" dirty="0" err="1" smtClean="0">
                <a:solidFill>
                  <a:srgbClr val="FF3300"/>
                </a:solidFill>
              </a:rPr>
              <a:t>cèl.lules</a:t>
            </a:r>
            <a:endParaRPr lang="fr-FR" sz="2400" b="1" dirty="0" smtClean="0">
              <a:solidFill>
                <a:srgbClr val="FF3300"/>
              </a:solidFill>
            </a:endParaRPr>
          </a:p>
          <a:p>
            <a:pPr algn="ctr"/>
            <a:endParaRPr lang="ca-ES" sz="2400" b="1" dirty="0" smtClean="0"/>
          </a:p>
          <a:p>
            <a:pPr algn="ctr"/>
            <a:r>
              <a:rPr lang="es-ES" sz="2400" b="1" dirty="0" smtClean="0"/>
              <a:t>Les </a:t>
            </a:r>
            <a:r>
              <a:rPr lang="es-ES" sz="2400" b="1" dirty="0" err="1" smtClean="0"/>
              <a:t>cèl.lules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contenen</a:t>
            </a:r>
            <a:r>
              <a:rPr lang="es-ES" sz="2400" b="1" dirty="0" smtClean="0"/>
              <a:t> el material </a:t>
            </a:r>
            <a:r>
              <a:rPr lang="es-ES" sz="2400" b="1" dirty="0" err="1" smtClean="0"/>
              <a:t>hereditari</a:t>
            </a:r>
            <a:r>
              <a:rPr lang="es-ES" sz="2400" b="1" dirty="0" smtClean="0"/>
              <a:t> que </a:t>
            </a:r>
            <a:r>
              <a:rPr lang="es-ES" sz="2400" b="1" dirty="0" err="1" smtClean="0"/>
              <a:t>és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passat</a:t>
            </a:r>
            <a:r>
              <a:rPr lang="es-ES" sz="2400" b="1" dirty="0" smtClean="0"/>
              <a:t> a les </a:t>
            </a:r>
            <a:r>
              <a:rPr lang="es-ES" sz="2400" b="1" dirty="0" err="1" smtClean="0"/>
              <a:t>cèl.lules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filles</a:t>
            </a:r>
            <a:r>
              <a:rPr lang="es-ES" sz="2400" b="1" dirty="0" smtClean="0"/>
              <a:t>.</a:t>
            </a:r>
          </a:p>
          <a:p>
            <a:pPr algn="ctr"/>
            <a:endParaRPr lang="ca-ES" sz="2400" b="1" dirty="0" smtClean="0"/>
          </a:p>
          <a:p>
            <a:pPr algn="ctr"/>
            <a:r>
              <a:rPr lang="fr-FR" sz="2400" b="1" dirty="0" err="1" smtClean="0">
                <a:solidFill>
                  <a:srgbClr val="FF0000"/>
                </a:solidFill>
              </a:rPr>
              <a:t>Tots</a:t>
            </a:r>
            <a:r>
              <a:rPr lang="fr-FR" sz="2400" b="1" dirty="0" smtClean="0">
                <a:solidFill>
                  <a:srgbClr val="FF0000"/>
                </a:solidFill>
              </a:rPr>
              <a:t> els </a:t>
            </a:r>
            <a:r>
              <a:rPr lang="fr-FR" sz="2400" b="1" dirty="0" err="1" smtClean="0">
                <a:solidFill>
                  <a:srgbClr val="FF0000"/>
                </a:solidFill>
              </a:rPr>
              <a:t>processos</a:t>
            </a:r>
            <a:r>
              <a:rPr lang="fr-FR" sz="2400" b="1" dirty="0" smtClean="0">
                <a:solidFill>
                  <a:srgbClr val="FF0000"/>
                </a:solidFill>
              </a:rPr>
              <a:t> </a:t>
            </a:r>
            <a:r>
              <a:rPr lang="fr-FR" sz="2400" b="1" dirty="0" err="1" smtClean="0">
                <a:solidFill>
                  <a:srgbClr val="FF0000"/>
                </a:solidFill>
              </a:rPr>
              <a:t>metabòlics</a:t>
            </a:r>
            <a:r>
              <a:rPr lang="fr-FR" sz="2400" b="1" dirty="0" smtClean="0">
                <a:solidFill>
                  <a:srgbClr val="FF0000"/>
                </a:solidFill>
              </a:rPr>
              <a:t> </a:t>
            </a:r>
            <a:r>
              <a:rPr lang="fr-FR" sz="2400" b="1" dirty="0" err="1" smtClean="0">
                <a:solidFill>
                  <a:srgbClr val="FF0000"/>
                </a:solidFill>
              </a:rPr>
              <a:t>passen</a:t>
            </a:r>
            <a:r>
              <a:rPr lang="fr-FR" sz="2400" b="1" dirty="0" smtClean="0">
                <a:solidFill>
                  <a:srgbClr val="FF0000"/>
                </a:solidFill>
              </a:rPr>
              <a:t> a l’</a:t>
            </a:r>
            <a:r>
              <a:rPr lang="fr-FR" sz="2400" b="1" dirty="0" err="1" smtClean="0">
                <a:solidFill>
                  <a:srgbClr val="FF0000"/>
                </a:solidFill>
              </a:rPr>
              <a:t>interior</a:t>
            </a:r>
            <a:r>
              <a:rPr lang="fr-FR" sz="2400" b="1" dirty="0" smtClean="0">
                <a:solidFill>
                  <a:srgbClr val="FF0000"/>
                </a:solidFill>
              </a:rPr>
              <a:t> de les </a:t>
            </a:r>
            <a:r>
              <a:rPr lang="fr-FR" sz="2400" b="1" dirty="0" err="1" smtClean="0">
                <a:solidFill>
                  <a:srgbClr val="FF0000"/>
                </a:solidFill>
              </a:rPr>
              <a:t>cèl.lules</a:t>
            </a:r>
            <a:endParaRPr lang="es-ES" sz="2400" b="1" dirty="0" smtClean="0">
              <a:solidFill>
                <a:srgbClr val="FF0000"/>
              </a:solidFill>
            </a:endParaRPr>
          </a:p>
          <a:p>
            <a:pPr algn="ctr" eaLnBrk="0" hangingPunct="0">
              <a:spcBef>
                <a:spcPct val="50000"/>
              </a:spcBef>
            </a:pP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407151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roceso mixto en la formación de la célula eucario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5174" y="1635613"/>
            <a:ext cx="7083250" cy="3928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1331640" y="332656"/>
            <a:ext cx="7272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2400" b="1" dirty="0" smtClean="0"/>
              <a:t>Actualment s’ha de completar la teoria cel·lular amb la </a:t>
            </a:r>
          </a:p>
          <a:p>
            <a:pPr algn="ctr"/>
            <a:r>
              <a:rPr lang="ca-ES" sz="2400" b="1" dirty="0" smtClean="0"/>
              <a:t>TEORIA DE L’ENDOSIMBIOSI</a:t>
            </a:r>
            <a:endParaRPr lang="ca-ES" sz="2400" b="1" dirty="0"/>
          </a:p>
        </p:txBody>
      </p:sp>
    </p:spTree>
    <p:extLst>
      <p:ext uri="{BB962C8B-B14F-4D97-AF65-F5344CB8AC3E}">
        <p14:creationId xmlns:p14="http://schemas.microsoft.com/office/powerpoint/2010/main" val="40836451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61</Words>
  <Application>Microsoft Office PowerPoint</Application>
  <PresentationFormat>Presentación en pantalla (4:3)</PresentationFormat>
  <Paragraphs>14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Antonio</cp:lastModifiedBy>
  <cp:revision>6</cp:revision>
  <dcterms:created xsi:type="dcterms:W3CDTF">2012-09-22T16:51:10Z</dcterms:created>
  <dcterms:modified xsi:type="dcterms:W3CDTF">2016-02-15T09:11:38Z</dcterms:modified>
</cp:coreProperties>
</file>