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2" r:id="rId3"/>
    <p:sldId id="259" r:id="rId4"/>
    <p:sldId id="260" r:id="rId5"/>
    <p:sldId id="261"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46CFD59C-9AA6-48F4-9527-686A4399F857}" type="datetimeFigureOut">
              <a:rPr lang="es-ES" smtClean="0"/>
              <a:t>07/09/2015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0975152-4054-478E-B3A9-D1C11381D3FC}"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6CFD59C-9AA6-48F4-9527-686A4399F857}" type="datetimeFigureOut">
              <a:rPr lang="es-ES" smtClean="0"/>
              <a:t>07/09/2015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0975152-4054-478E-B3A9-D1C11381D3F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6CFD59C-9AA6-48F4-9527-686A4399F857}" type="datetimeFigureOut">
              <a:rPr lang="es-ES" smtClean="0"/>
              <a:t>07/09/2015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0975152-4054-478E-B3A9-D1C11381D3F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6CFD59C-9AA6-48F4-9527-686A4399F857}" type="datetimeFigureOut">
              <a:rPr lang="es-ES" smtClean="0"/>
              <a:t>07/09/2015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0975152-4054-478E-B3A9-D1C11381D3F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6CFD59C-9AA6-48F4-9527-686A4399F857}" type="datetimeFigureOut">
              <a:rPr lang="es-ES" smtClean="0"/>
              <a:t>07/09/2015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0975152-4054-478E-B3A9-D1C11381D3F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6CFD59C-9AA6-48F4-9527-686A4399F857}" type="datetimeFigureOut">
              <a:rPr lang="es-ES" smtClean="0"/>
              <a:t>07/09/2015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0975152-4054-478E-B3A9-D1C11381D3F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46CFD59C-9AA6-48F4-9527-686A4399F857}" type="datetimeFigureOut">
              <a:rPr lang="es-ES" smtClean="0"/>
              <a:t>07/09/2015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C0975152-4054-478E-B3A9-D1C11381D3F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46CFD59C-9AA6-48F4-9527-686A4399F857}" type="datetimeFigureOut">
              <a:rPr lang="es-ES" smtClean="0"/>
              <a:t>07/09/2015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C0975152-4054-478E-B3A9-D1C11381D3F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6CFD59C-9AA6-48F4-9527-686A4399F857}" type="datetimeFigureOut">
              <a:rPr lang="es-ES" smtClean="0"/>
              <a:t>07/09/2015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C0975152-4054-478E-B3A9-D1C11381D3F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6CFD59C-9AA6-48F4-9527-686A4399F857}" type="datetimeFigureOut">
              <a:rPr lang="es-ES" smtClean="0"/>
              <a:t>07/09/2015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0975152-4054-478E-B3A9-D1C11381D3F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6CFD59C-9AA6-48F4-9527-686A4399F857}" type="datetimeFigureOut">
              <a:rPr lang="es-ES" smtClean="0"/>
              <a:t>07/09/2015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0975152-4054-478E-B3A9-D1C11381D3F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CFD59C-9AA6-48F4-9527-686A4399F857}" type="datetimeFigureOut">
              <a:rPr lang="es-ES" smtClean="0"/>
              <a:t>07/09/2015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975152-4054-478E-B3A9-D1C11381D3F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Line 3"/>
          <p:cNvSpPr>
            <a:spLocks noChangeShapeType="1"/>
          </p:cNvSpPr>
          <p:nvPr/>
        </p:nvSpPr>
        <p:spPr bwMode="auto">
          <a:xfrm>
            <a:off x="539750" y="1125538"/>
            <a:ext cx="8064500" cy="0"/>
          </a:xfrm>
          <a:prstGeom prst="line">
            <a:avLst/>
          </a:prstGeom>
          <a:noFill/>
          <a:ln w="28575">
            <a:solidFill>
              <a:srgbClr val="003399"/>
            </a:solidFill>
            <a:round/>
            <a:headEnd/>
            <a:tailEnd/>
          </a:ln>
        </p:spPr>
        <p:txBody>
          <a:bodyPr/>
          <a:lstStyle/>
          <a:p>
            <a:endParaRPr lang="es-ES"/>
          </a:p>
        </p:txBody>
      </p:sp>
      <p:sp>
        <p:nvSpPr>
          <p:cNvPr id="26628" name="Line 4"/>
          <p:cNvSpPr>
            <a:spLocks noChangeShapeType="1"/>
          </p:cNvSpPr>
          <p:nvPr/>
        </p:nvSpPr>
        <p:spPr bwMode="auto">
          <a:xfrm>
            <a:off x="539750" y="549275"/>
            <a:ext cx="8064500" cy="0"/>
          </a:xfrm>
          <a:prstGeom prst="line">
            <a:avLst/>
          </a:prstGeom>
          <a:noFill/>
          <a:ln w="28575">
            <a:solidFill>
              <a:srgbClr val="003399"/>
            </a:solidFill>
            <a:round/>
            <a:headEnd/>
            <a:tailEnd/>
          </a:ln>
        </p:spPr>
        <p:txBody>
          <a:bodyPr/>
          <a:lstStyle/>
          <a:p>
            <a:endParaRPr lang="es-ES"/>
          </a:p>
        </p:txBody>
      </p:sp>
      <p:sp>
        <p:nvSpPr>
          <p:cNvPr id="26630" name="Text Box 6"/>
          <p:cNvSpPr txBox="1">
            <a:spLocks noChangeArrowheads="1"/>
          </p:cNvSpPr>
          <p:nvPr/>
        </p:nvSpPr>
        <p:spPr bwMode="auto">
          <a:xfrm>
            <a:off x="900113" y="6003925"/>
            <a:ext cx="7272337" cy="854075"/>
          </a:xfrm>
          <a:prstGeom prst="rect">
            <a:avLst/>
          </a:prstGeom>
          <a:noFill/>
          <a:ln w="9525">
            <a:noFill/>
            <a:miter lim="800000"/>
            <a:headEnd/>
            <a:tailEnd/>
          </a:ln>
        </p:spPr>
        <p:txBody>
          <a:bodyPr>
            <a:spAutoFit/>
          </a:bodyPr>
          <a:lstStyle/>
          <a:p>
            <a:pPr algn="l">
              <a:spcBef>
                <a:spcPct val="50000"/>
              </a:spcBef>
            </a:pPr>
            <a:r>
              <a:rPr lang="es-ES" sz="2000" b="1"/>
              <a:t> </a:t>
            </a:r>
          </a:p>
          <a:p>
            <a:pPr algn="l">
              <a:spcBef>
                <a:spcPct val="50000"/>
              </a:spcBef>
            </a:pPr>
            <a:r>
              <a:rPr lang="es-ES" sz="2000" b="1"/>
              <a:t> </a:t>
            </a:r>
          </a:p>
        </p:txBody>
      </p:sp>
      <p:sp>
        <p:nvSpPr>
          <p:cNvPr id="26631" name="Text Box 7"/>
          <p:cNvSpPr txBox="1">
            <a:spLocks noChangeArrowheads="1"/>
          </p:cNvSpPr>
          <p:nvPr/>
        </p:nvSpPr>
        <p:spPr bwMode="auto">
          <a:xfrm>
            <a:off x="827088" y="1773238"/>
            <a:ext cx="3889375" cy="366712"/>
          </a:xfrm>
          <a:prstGeom prst="rect">
            <a:avLst/>
          </a:prstGeom>
          <a:noFill/>
          <a:ln w="9525">
            <a:noFill/>
            <a:miter lim="800000"/>
            <a:headEnd/>
            <a:tailEnd/>
          </a:ln>
        </p:spPr>
        <p:txBody>
          <a:bodyPr>
            <a:spAutoFit/>
          </a:bodyPr>
          <a:lstStyle/>
          <a:p>
            <a:pPr algn="l">
              <a:spcBef>
                <a:spcPct val="50000"/>
              </a:spcBef>
            </a:pPr>
            <a:endParaRPr lang="es-ES"/>
          </a:p>
        </p:txBody>
      </p:sp>
      <p:sp>
        <p:nvSpPr>
          <p:cNvPr id="26632" name="Text Box 8"/>
          <p:cNvSpPr txBox="1">
            <a:spLocks noChangeArrowheads="1"/>
          </p:cNvSpPr>
          <p:nvPr/>
        </p:nvSpPr>
        <p:spPr bwMode="auto">
          <a:xfrm>
            <a:off x="971550" y="1700213"/>
            <a:ext cx="3600450" cy="779462"/>
          </a:xfrm>
          <a:prstGeom prst="rect">
            <a:avLst/>
          </a:prstGeom>
          <a:noFill/>
          <a:ln w="9525">
            <a:noFill/>
            <a:miter lim="800000"/>
            <a:headEnd/>
            <a:tailEnd/>
          </a:ln>
        </p:spPr>
        <p:txBody>
          <a:bodyPr>
            <a:spAutoFit/>
          </a:bodyPr>
          <a:lstStyle/>
          <a:p>
            <a:pPr>
              <a:spcBef>
                <a:spcPct val="50000"/>
              </a:spcBef>
            </a:pPr>
            <a:endParaRPr lang="es-ES"/>
          </a:p>
          <a:p>
            <a:pPr>
              <a:spcBef>
                <a:spcPct val="50000"/>
              </a:spcBef>
            </a:pPr>
            <a:endParaRPr lang="es-ES"/>
          </a:p>
        </p:txBody>
      </p:sp>
      <p:sp>
        <p:nvSpPr>
          <p:cNvPr id="26633" name="Text Box 9"/>
          <p:cNvSpPr txBox="1">
            <a:spLocks noChangeArrowheads="1"/>
          </p:cNvSpPr>
          <p:nvPr/>
        </p:nvSpPr>
        <p:spPr bwMode="auto">
          <a:xfrm>
            <a:off x="4572000" y="1844675"/>
            <a:ext cx="3240088" cy="396875"/>
          </a:xfrm>
          <a:prstGeom prst="rect">
            <a:avLst/>
          </a:prstGeom>
          <a:noFill/>
          <a:ln w="9525">
            <a:noFill/>
            <a:miter lim="800000"/>
            <a:headEnd/>
            <a:tailEnd/>
          </a:ln>
        </p:spPr>
        <p:txBody>
          <a:bodyPr>
            <a:spAutoFit/>
          </a:bodyPr>
          <a:lstStyle/>
          <a:p>
            <a:pPr algn="l">
              <a:spcBef>
                <a:spcPct val="50000"/>
              </a:spcBef>
            </a:pPr>
            <a:r>
              <a:rPr lang="es-ES" sz="2000" b="1"/>
              <a:t> </a:t>
            </a:r>
          </a:p>
        </p:txBody>
      </p:sp>
      <p:sp>
        <p:nvSpPr>
          <p:cNvPr id="26634" name="Text Box 10"/>
          <p:cNvSpPr txBox="1">
            <a:spLocks noChangeArrowheads="1"/>
          </p:cNvSpPr>
          <p:nvPr/>
        </p:nvSpPr>
        <p:spPr bwMode="auto">
          <a:xfrm>
            <a:off x="632559" y="1272054"/>
            <a:ext cx="7705725" cy="2677656"/>
          </a:xfrm>
          <a:prstGeom prst="rect">
            <a:avLst/>
          </a:prstGeom>
          <a:noFill/>
          <a:ln w="9525">
            <a:noFill/>
            <a:miter lim="800000"/>
            <a:headEnd/>
            <a:tailEnd/>
          </a:ln>
        </p:spPr>
        <p:txBody>
          <a:bodyPr>
            <a:spAutoFit/>
          </a:bodyPr>
          <a:lstStyle/>
          <a:p>
            <a:pPr algn="ctr"/>
            <a:r>
              <a:rPr lang="ca-ES" sz="2400" b="1" dirty="0" smtClean="0"/>
              <a:t>És difícil definir el que es </a:t>
            </a:r>
            <a:r>
              <a:rPr lang="ca-ES" sz="2400" b="1" dirty="0" smtClean="0">
                <a:solidFill>
                  <a:srgbClr val="FF0000"/>
                </a:solidFill>
              </a:rPr>
              <a:t>vida</a:t>
            </a:r>
            <a:r>
              <a:rPr lang="ca-ES" sz="2400" b="1" dirty="0" smtClean="0"/>
              <a:t>, però tot el que té vida es distingeix per:</a:t>
            </a:r>
          </a:p>
          <a:p>
            <a:pPr algn="ctr"/>
            <a:endParaRPr lang="ca-ES" sz="2400" b="1" dirty="0" smtClean="0"/>
          </a:p>
          <a:p>
            <a:pPr algn="ctr"/>
            <a:r>
              <a:rPr lang="ca-ES" sz="2400" b="1" dirty="0" smtClean="0">
                <a:solidFill>
                  <a:srgbClr val="CC0000"/>
                </a:solidFill>
              </a:rPr>
              <a:t>Estructura</a:t>
            </a:r>
            <a:r>
              <a:rPr lang="ca-ES" sz="2400" b="1" dirty="0" smtClean="0"/>
              <a:t> complexa (cèl·lula, composts orgànics)</a:t>
            </a:r>
          </a:p>
          <a:p>
            <a:pPr algn="ctr"/>
            <a:r>
              <a:rPr lang="ca-ES" sz="2400" b="1" dirty="0" smtClean="0"/>
              <a:t>Precisen d’un </a:t>
            </a:r>
            <a:r>
              <a:rPr lang="ca-ES" sz="2400" b="1" dirty="0" smtClean="0">
                <a:solidFill>
                  <a:srgbClr val="CC0000"/>
                </a:solidFill>
              </a:rPr>
              <a:t>flux d’energia</a:t>
            </a:r>
          </a:p>
          <a:p>
            <a:pPr algn="ctr"/>
            <a:r>
              <a:rPr lang="ca-ES" sz="2400" b="1" dirty="0" smtClean="0"/>
              <a:t>Necessitat de </a:t>
            </a:r>
            <a:r>
              <a:rPr lang="ca-ES" sz="2400" b="1" dirty="0" smtClean="0">
                <a:solidFill>
                  <a:srgbClr val="CC0000"/>
                </a:solidFill>
              </a:rPr>
              <a:t>relacionar-se</a:t>
            </a:r>
            <a:r>
              <a:rPr lang="ca-ES" sz="2400" b="1" dirty="0" smtClean="0"/>
              <a:t> amb el medi del que extreuen la matèria i l’energia necessària per viure</a:t>
            </a:r>
            <a:endParaRPr lang="ca-ES" sz="2400" b="1" dirty="0"/>
          </a:p>
        </p:txBody>
      </p:sp>
      <p:sp>
        <p:nvSpPr>
          <p:cNvPr id="26635" name="Text Box 11"/>
          <p:cNvSpPr txBox="1">
            <a:spLocks noChangeArrowheads="1"/>
          </p:cNvSpPr>
          <p:nvPr/>
        </p:nvSpPr>
        <p:spPr bwMode="auto">
          <a:xfrm>
            <a:off x="6372225" y="3716338"/>
            <a:ext cx="3816350" cy="396875"/>
          </a:xfrm>
          <a:prstGeom prst="rect">
            <a:avLst/>
          </a:prstGeom>
          <a:noFill/>
          <a:ln w="9525">
            <a:noFill/>
            <a:miter lim="800000"/>
            <a:headEnd/>
            <a:tailEnd/>
          </a:ln>
        </p:spPr>
        <p:txBody>
          <a:bodyPr>
            <a:spAutoFit/>
          </a:bodyPr>
          <a:lstStyle/>
          <a:p>
            <a:pPr algn="l">
              <a:spcBef>
                <a:spcPct val="50000"/>
              </a:spcBef>
            </a:pPr>
            <a:endParaRPr lang="es-ES" sz="2000" b="1"/>
          </a:p>
        </p:txBody>
      </p:sp>
      <p:sp>
        <p:nvSpPr>
          <p:cNvPr id="26636" name="Text Box 12"/>
          <p:cNvSpPr txBox="1">
            <a:spLocks noChangeArrowheads="1"/>
          </p:cNvSpPr>
          <p:nvPr/>
        </p:nvSpPr>
        <p:spPr bwMode="auto">
          <a:xfrm>
            <a:off x="4643438" y="1700213"/>
            <a:ext cx="2665412" cy="396875"/>
          </a:xfrm>
          <a:prstGeom prst="rect">
            <a:avLst/>
          </a:prstGeom>
          <a:noFill/>
          <a:ln w="9525">
            <a:noFill/>
            <a:miter lim="800000"/>
            <a:headEnd/>
            <a:tailEnd/>
          </a:ln>
        </p:spPr>
        <p:txBody>
          <a:bodyPr>
            <a:spAutoFit/>
          </a:bodyPr>
          <a:lstStyle/>
          <a:p>
            <a:pPr algn="l">
              <a:spcBef>
                <a:spcPct val="50000"/>
              </a:spcBef>
            </a:pPr>
            <a:endParaRPr lang="es-ES" sz="2000" b="1"/>
          </a:p>
        </p:txBody>
      </p:sp>
      <p:sp>
        <p:nvSpPr>
          <p:cNvPr id="26637" name="Text Box 13"/>
          <p:cNvSpPr txBox="1">
            <a:spLocks noChangeArrowheads="1"/>
          </p:cNvSpPr>
          <p:nvPr/>
        </p:nvSpPr>
        <p:spPr bwMode="auto">
          <a:xfrm>
            <a:off x="4143375" y="1668463"/>
            <a:ext cx="282575" cy="519112"/>
          </a:xfrm>
          <a:prstGeom prst="rect">
            <a:avLst/>
          </a:prstGeom>
          <a:noFill/>
          <a:ln w="9525">
            <a:noFill/>
            <a:miter lim="800000"/>
            <a:headEnd/>
            <a:tailEnd/>
          </a:ln>
        </p:spPr>
        <p:txBody>
          <a:bodyPr wrap="none">
            <a:spAutoFit/>
          </a:bodyPr>
          <a:lstStyle/>
          <a:p>
            <a:r>
              <a:rPr lang="es-ES" sz="2800" b="1"/>
              <a:t> </a:t>
            </a:r>
            <a:endParaRPr lang="es-ES" sz="2800" b="1">
              <a:solidFill>
                <a:srgbClr val="CC0000"/>
              </a:solidFill>
            </a:endParaRPr>
          </a:p>
        </p:txBody>
      </p:sp>
      <p:sp>
        <p:nvSpPr>
          <p:cNvPr id="26642" name="Rectangle 19"/>
          <p:cNvSpPr>
            <a:spLocks noChangeArrowheads="1"/>
          </p:cNvSpPr>
          <p:nvPr/>
        </p:nvSpPr>
        <p:spPr bwMode="auto">
          <a:xfrm>
            <a:off x="10179050" y="0"/>
            <a:ext cx="247650" cy="366713"/>
          </a:xfrm>
          <a:prstGeom prst="rect">
            <a:avLst/>
          </a:prstGeom>
          <a:noFill/>
          <a:ln w="9525">
            <a:noFill/>
            <a:miter lim="800000"/>
            <a:headEnd/>
            <a:tailEnd/>
          </a:ln>
        </p:spPr>
        <p:txBody>
          <a:bodyPr wrap="none">
            <a:spAutoFit/>
          </a:bodyPr>
          <a:lstStyle/>
          <a:p>
            <a:r>
              <a:rPr lang="es-ES" b="1"/>
              <a:t> </a:t>
            </a:r>
          </a:p>
        </p:txBody>
      </p:sp>
      <p:sp>
        <p:nvSpPr>
          <p:cNvPr id="3" name="2 CuadroTexto"/>
          <p:cNvSpPr txBox="1"/>
          <p:nvPr/>
        </p:nvSpPr>
        <p:spPr>
          <a:xfrm>
            <a:off x="632559" y="549275"/>
            <a:ext cx="7539891" cy="461665"/>
          </a:xfrm>
          <a:prstGeom prst="rect">
            <a:avLst/>
          </a:prstGeom>
          <a:noFill/>
        </p:spPr>
        <p:txBody>
          <a:bodyPr wrap="square" rtlCol="0">
            <a:spAutoFit/>
          </a:bodyPr>
          <a:lstStyle/>
          <a:p>
            <a:pPr algn="ctr"/>
            <a:r>
              <a:rPr lang="es-ES" sz="2400" b="1" dirty="0" smtClean="0"/>
              <a:t>CONCEPTE DE VIDA</a:t>
            </a:r>
            <a:endParaRPr lang="es-ES" sz="2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99592" y="620688"/>
            <a:ext cx="7632848" cy="4093428"/>
          </a:xfrm>
          <a:prstGeom prst="rect">
            <a:avLst/>
          </a:prstGeom>
          <a:noFill/>
        </p:spPr>
        <p:txBody>
          <a:bodyPr wrap="square" rtlCol="0">
            <a:spAutoFit/>
          </a:bodyPr>
          <a:lstStyle/>
          <a:p>
            <a:r>
              <a:rPr lang="ca-ES" sz="2000" b="1" dirty="0" smtClean="0"/>
              <a:t>ACTIVITATS PER L’ESCOLA DE PRIMÀRIA</a:t>
            </a:r>
          </a:p>
          <a:p>
            <a:endParaRPr lang="ca-ES" sz="2000" b="1" dirty="0" smtClean="0"/>
          </a:p>
          <a:p>
            <a:r>
              <a:rPr lang="ca-ES" sz="2000" b="1" dirty="0" smtClean="0"/>
              <a:t>Podem demanar als nostres alumnes quines coses fan els organismes:</a:t>
            </a:r>
          </a:p>
          <a:p>
            <a:endParaRPr lang="ca-ES" sz="2000" b="1" dirty="0" smtClean="0"/>
          </a:p>
          <a:p>
            <a:pPr marL="285750" indent="-285750">
              <a:buFont typeface="Arial" panose="020B0604020202020204" pitchFamily="34" charset="0"/>
              <a:buChar char="•"/>
            </a:pPr>
            <a:r>
              <a:rPr lang="ca-ES" sz="2000" b="1" dirty="0" smtClean="0"/>
              <a:t>Es mouen, corren, volen, neden, mengen, poden tenir fills, ...</a:t>
            </a:r>
          </a:p>
          <a:p>
            <a:pPr marL="285750" indent="-285750">
              <a:buFont typeface="Arial" panose="020B0604020202020204" pitchFamily="34" charset="0"/>
              <a:buChar char="•"/>
            </a:pPr>
            <a:endParaRPr lang="ca-ES" sz="2000" b="1" dirty="0"/>
          </a:p>
          <a:p>
            <a:pPr marL="285750" indent="-285750">
              <a:buFont typeface="Arial" panose="020B0604020202020204" pitchFamily="34" charset="0"/>
              <a:buChar char="•"/>
            </a:pPr>
            <a:r>
              <a:rPr lang="ca-ES" sz="2000" b="1" dirty="0" smtClean="0"/>
              <a:t>Els hi podem demanar que facin una llista d’organismes i d’objectes que no tinguin vida. Quines diferències hi ha?</a:t>
            </a:r>
          </a:p>
          <a:p>
            <a:pPr marL="285750" indent="-285750">
              <a:buFont typeface="Arial" panose="020B0604020202020204" pitchFamily="34" charset="0"/>
              <a:buChar char="•"/>
            </a:pPr>
            <a:endParaRPr lang="ca-ES" sz="2000" b="1" dirty="0"/>
          </a:p>
          <a:p>
            <a:pPr marL="285750" indent="-285750">
              <a:buFont typeface="Arial" panose="020B0604020202020204" pitchFamily="34" charset="0"/>
              <a:buChar char="•"/>
            </a:pPr>
            <a:r>
              <a:rPr lang="ca-ES" sz="2000" b="1" dirty="0" smtClean="0"/>
              <a:t>Els hi podem presentar un dibuix en el que hi hagi </a:t>
            </a:r>
            <a:r>
              <a:rPr lang="ca-ES" sz="2000" b="1" dirty="0"/>
              <a:t>d</a:t>
            </a:r>
            <a:r>
              <a:rPr lang="ca-ES" sz="2000" b="1" dirty="0" smtClean="0"/>
              <a:t>iversos organismes i altres objectes no vius. Els hi demanem que encerclin el que tenen vida. Els coneixen perfectament perquè des de ben petits en els seus joc hi ha hagut animals, plantes, flors, etc.  </a:t>
            </a:r>
            <a:endParaRPr lang="ca-ES" sz="2000" b="1" dirty="0"/>
          </a:p>
        </p:txBody>
      </p:sp>
      <p:sp>
        <p:nvSpPr>
          <p:cNvPr id="4" name="3 Rectángulo"/>
          <p:cNvSpPr/>
          <p:nvPr/>
        </p:nvSpPr>
        <p:spPr>
          <a:xfrm>
            <a:off x="899592" y="620688"/>
            <a:ext cx="7776864" cy="4536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a-ES" b="1" dirty="0"/>
              <a:t>ACTIVITATS PER L’ESCOLA DE PRIMÀRIA</a:t>
            </a:r>
          </a:p>
          <a:p>
            <a:endParaRPr lang="ca-ES" b="1" dirty="0"/>
          </a:p>
          <a:p>
            <a:r>
              <a:rPr lang="ca-ES" b="1" dirty="0"/>
              <a:t>Podem demanar als nostres alumnes quines coses fan els organismes:</a:t>
            </a:r>
          </a:p>
          <a:p>
            <a:endParaRPr lang="ca-ES" b="1" dirty="0"/>
          </a:p>
          <a:p>
            <a:pPr marL="285750" indent="-285750">
              <a:buFont typeface="Arial" panose="020B0604020202020204" pitchFamily="34" charset="0"/>
              <a:buChar char="•"/>
            </a:pPr>
            <a:r>
              <a:rPr lang="ca-ES" b="1" dirty="0"/>
              <a:t>Es mouen, corren, volen, neden, mengen, poden tenir fills, ...</a:t>
            </a:r>
          </a:p>
          <a:p>
            <a:pPr marL="285750" indent="-285750">
              <a:buFont typeface="Arial" panose="020B0604020202020204" pitchFamily="34" charset="0"/>
              <a:buChar char="•"/>
            </a:pPr>
            <a:endParaRPr lang="ca-ES" b="1" dirty="0"/>
          </a:p>
          <a:p>
            <a:pPr marL="285750" indent="-285750">
              <a:buFont typeface="Arial" panose="020B0604020202020204" pitchFamily="34" charset="0"/>
              <a:buChar char="•"/>
            </a:pPr>
            <a:r>
              <a:rPr lang="ca-ES" b="1" dirty="0"/>
              <a:t>Els hi podem demanar que facin una llista d’organismes i d’objectes que no tinguin vida. Quines diferències hi ha?</a:t>
            </a:r>
          </a:p>
          <a:p>
            <a:pPr marL="285750" indent="-285750">
              <a:buFont typeface="Arial" panose="020B0604020202020204" pitchFamily="34" charset="0"/>
              <a:buChar char="•"/>
            </a:pPr>
            <a:endParaRPr lang="ca-ES" b="1" dirty="0"/>
          </a:p>
          <a:p>
            <a:pPr marL="285750" indent="-285750">
              <a:buFont typeface="Arial" panose="020B0604020202020204" pitchFamily="34" charset="0"/>
              <a:buChar char="•"/>
            </a:pPr>
            <a:r>
              <a:rPr lang="ca-ES" b="1" dirty="0"/>
              <a:t>Els hi podem presentar un dibuix en el que hi hagi diversos organismes i altres objectes no vius. Els hi demanem que encerclin el que tenen vida. Els coneixen perfectament perquè des de ben petits en els seus joc hi ha hagut animals, plantes, flors, etc. </a:t>
            </a:r>
            <a:endParaRPr lang="es-ES" dirty="0"/>
          </a:p>
        </p:txBody>
      </p:sp>
    </p:spTree>
    <p:extLst>
      <p:ext uri="{BB962C8B-B14F-4D97-AF65-F5344CB8AC3E}">
        <p14:creationId xmlns:p14="http://schemas.microsoft.com/office/powerpoint/2010/main" val="24960699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Line 3"/>
          <p:cNvSpPr>
            <a:spLocks noChangeShapeType="1"/>
          </p:cNvSpPr>
          <p:nvPr/>
        </p:nvSpPr>
        <p:spPr bwMode="auto">
          <a:xfrm>
            <a:off x="539750" y="1125538"/>
            <a:ext cx="8064500" cy="0"/>
          </a:xfrm>
          <a:prstGeom prst="line">
            <a:avLst/>
          </a:prstGeom>
          <a:noFill/>
          <a:ln w="28575">
            <a:solidFill>
              <a:srgbClr val="003399"/>
            </a:solidFill>
            <a:round/>
            <a:headEnd/>
            <a:tailEnd/>
          </a:ln>
        </p:spPr>
        <p:txBody>
          <a:bodyPr/>
          <a:lstStyle/>
          <a:p>
            <a:endParaRPr lang="es-ES"/>
          </a:p>
        </p:txBody>
      </p:sp>
      <p:sp>
        <p:nvSpPr>
          <p:cNvPr id="27652" name="Line 4"/>
          <p:cNvSpPr>
            <a:spLocks noChangeShapeType="1"/>
          </p:cNvSpPr>
          <p:nvPr/>
        </p:nvSpPr>
        <p:spPr bwMode="auto">
          <a:xfrm>
            <a:off x="539750" y="549275"/>
            <a:ext cx="8064500" cy="0"/>
          </a:xfrm>
          <a:prstGeom prst="line">
            <a:avLst/>
          </a:prstGeom>
          <a:noFill/>
          <a:ln w="28575">
            <a:solidFill>
              <a:srgbClr val="003399"/>
            </a:solidFill>
            <a:round/>
            <a:headEnd/>
            <a:tailEnd/>
          </a:ln>
        </p:spPr>
        <p:txBody>
          <a:bodyPr/>
          <a:lstStyle/>
          <a:p>
            <a:endParaRPr lang="es-ES"/>
          </a:p>
        </p:txBody>
      </p:sp>
      <p:sp>
        <p:nvSpPr>
          <p:cNvPr id="27654" name="Text Box 6"/>
          <p:cNvSpPr txBox="1">
            <a:spLocks noChangeArrowheads="1"/>
          </p:cNvSpPr>
          <p:nvPr/>
        </p:nvSpPr>
        <p:spPr bwMode="auto">
          <a:xfrm>
            <a:off x="900113" y="6003925"/>
            <a:ext cx="7272337" cy="854075"/>
          </a:xfrm>
          <a:prstGeom prst="rect">
            <a:avLst/>
          </a:prstGeom>
          <a:noFill/>
          <a:ln w="9525">
            <a:noFill/>
            <a:miter lim="800000"/>
            <a:headEnd/>
            <a:tailEnd/>
          </a:ln>
        </p:spPr>
        <p:txBody>
          <a:bodyPr>
            <a:spAutoFit/>
          </a:bodyPr>
          <a:lstStyle/>
          <a:p>
            <a:pPr algn="l">
              <a:spcBef>
                <a:spcPct val="50000"/>
              </a:spcBef>
            </a:pPr>
            <a:r>
              <a:rPr lang="es-ES" sz="2000" b="1"/>
              <a:t> </a:t>
            </a:r>
          </a:p>
          <a:p>
            <a:pPr algn="l">
              <a:spcBef>
                <a:spcPct val="50000"/>
              </a:spcBef>
            </a:pPr>
            <a:r>
              <a:rPr lang="es-ES" sz="2000" b="1"/>
              <a:t> </a:t>
            </a:r>
          </a:p>
        </p:txBody>
      </p:sp>
      <p:sp>
        <p:nvSpPr>
          <p:cNvPr id="27655" name="Text Box 7"/>
          <p:cNvSpPr txBox="1">
            <a:spLocks noChangeArrowheads="1"/>
          </p:cNvSpPr>
          <p:nvPr/>
        </p:nvSpPr>
        <p:spPr bwMode="auto">
          <a:xfrm>
            <a:off x="827088" y="1773238"/>
            <a:ext cx="3889375" cy="366712"/>
          </a:xfrm>
          <a:prstGeom prst="rect">
            <a:avLst/>
          </a:prstGeom>
          <a:noFill/>
          <a:ln w="9525">
            <a:noFill/>
            <a:miter lim="800000"/>
            <a:headEnd/>
            <a:tailEnd/>
          </a:ln>
        </p:spPr>
        <p:txBody>
          <a:bodyPr>
            <a:spAutoFit/>
          </a:bodyPr>
          <a:lstStyle/>
          <a:p>
            <a:pPr algn="l">
              <a:spcBef>
                <a:spcPct val="50000"/>
              </a:spcBef>
            </a:pPr>
            <a:endParaRPr lang="es-ES"/>
          </a:p>
        </p:txBody>
      </p:sp>
      <p:sp>
        <p:nvSpPr>
          <p:cNvPr id="27656" name="Text Box 8"/>
          <p:cNvSpPr txBox="1">
            <a:spLocks noChangeArrowheads="1"/>
          </p:cNvSpPr>
          <p:nvPr/>
        </p:nvSpPr>
        <p:spPr bwMode="auto">
          <a:xfrm>
            <a:off x="971550" y="1700213"/>
            <a:ext cx="3600450" cy="779462"/>
          </a:xfrm>
          <a:prstGeom prst="rect">
            <a:avLst/>
          </a:prstGeom>
          <a:noFill/>
          <a:ln w="9525">
            <a:noFill/>
            <a:miter lim="800000"/>
            <a:headEnd/>
            <a:tailEnd/>
          </a:ln>
        </p:spPr>
        <p:txBody>
          <a:bodyPr>
            <a:spAutoFit/>
          </a:bodyPr>
          <a:lstStyle/>
          <a:p>
            <a:pPr>
              <a:spcBef>
                <a:spcPct val="50000"/>
              </a:spcBef>
            </a:pPr>
            <a:endParaRPr lang="es-ES"/>
          </a:p>
          <a:p>
            <a:pPr>
              <a:spcBef>
                <a:spcPct val="50000"/>
              </a:spcBef>
            </a:pPr>
            <a:endParaRPr lang="es-ES"/>
          </a:p>
        </p:txBody>
      </p:sp>
      <p:sp>
        <p:nvSpPr>
          <p:cNvPr id="27657" name="Text Box 9"/>
          <p:cNvSpPr txBox="1">
            <a:spLocks noChangeArrowheads="1"/>
          </p:cNvSpPr>
          <p:nvPr/>
        </p:nvSpPr>
        <p:spPr bwMode="auto">
          <a:xfrm>
            <a:off x="4572000" y="1844675"/>
            <a:ext cx="3240088" cy="396875"/>
          </a:xfrm>
          <a:prstGeom prst="rect">
            <a:avLst/>
          </a:prstGeom>
          <a:noFill/>
          <a:ln w="9525">
            <a:noFill/>
            <a:miter lim="800000"/>
            <a:headEnd/>
            <a:tailEnd/>
          </a:ln>
        </p:spPr>
        <p:txBody>
          <a:bodyPr>
            <a:spAutoFit/>
          </a:bodyPr>
          <a:lstStyle/>
          <a:p>
            <a:pPr algn="l">
              <a:spcBef>
                <a:spcPct val="50000"/>
              </a:spcBef>
            </a:pPr>
            <a:r>
              <a:rPr lang="es-ES" sz="2000" b="1"/>
              <a:t> </a:t>
            </a:r>
          </a:p>
        </p:txBody>
      </p:sp>
      <p:sp>
        <p:nvSpPr>
          <p:cNvPr id="27658" name="Text Box 10"/>
          <p:cNvSpPr txBox="1">
            <a:spLocks noChangeArrowheads="1"/>
          </p:cNvSpPr>
          <p:nvPr/>
        </p:nvSpPr>
        <p:spPr bwMode="auto">
          <a:xfrm>
            <a:off x="611188" y="1412875"/>
            <a:ext cx="7705725" cy="457200"/>
          </a:xfrm>
          <a:prstGeom prst="rect">
            <a:avLst/>
          </a:prstGeom>
          <a:noFill/>
          <a:ln w="9525">
            <a:noFill/>
            <a:miter lim="800000"/>
            <a:headEnd/>
            <a:tailEnd/>
          </a:ln>
        </p:spPr>
        <p:txBody>
          <a:bodyPr>
            <a:spAutoFit/>
          </a:bodyPr>
          <a:lstStyle/>
          <a:p>
            <a:r>
              <a:rPr lang="es-ES" sz="2400" b="1"/>
              <a:t> </a:t>
            </a:r>
          </a:p>
        </p:txBody>
      </p:sp>
      <p:sp>
        <p:nvSpPr>
          <p:cNvPr id="27659" name="Text Box 11"/>
          <p:cNvSpPr txBox="1">
            <a:spLocks noChangeArrowheads="1"/>
          </p:cNvSpPr>
          <p:nvPr/>
        </p:nvSpPr>
        <p:spPr bwMode="auto">
          <a:xfrm>
            <a:off x="6372225" y="3716338"/>
            <a:ext cx="3816350" cy="396875"/>
          </a:xfrm>
          <a:prstGeom prst="rect">
            <a:avLst/>
          </a:prstGeom>
          <a:noFill/>
          <a:ln w="9525">
            <a:noFill/>
            <a:miter lim="800000"/>
            <a:headEnd/>
            <a:tailEnd/>
          </a:ln>
        </p:spPr>
        <p:txBody>
          <a:bodyPr>
            <a:spAutoFit/>
          </a:bodyPr>
          <a:lstStyle/>
          <a:p>
            <a:pPr algn="l">
              <a:spcBef>
                <a:spcPct val="50000"/>
              </a:spcBef>
            </a:pPr>
            <a:endParaRPr lang="es-ES" sz="2000" b="1"/>
          </a:p>
        </p:txBody>
      </p:sp>
      <p:sp>
        <p:nvSpPr>
          <p:cNvPr id="27660" name="Text Box 12"/>
          <p:cNvSpPr txBox="1">
            <a:spLocks noChangeArrowheads="1"/>
          </p:cNvSpPr>
          <p:nvPr/>
        </p:nvSpPr>
        <p:spPr bwMode="auto">
          <a:xfrm>
            <a:off x="4643438" y="1700213"/>
            <a:ext cx="2665412" cy="396875"/>
          </a:xfrm>
          <a:prstGeom prst="rect">
            <a:avLst/>
          </a:prstGeom>
          <a:noFill/>
          <a:ln w="9525">
            <a:noFill/>
            <a:miter lim="800000"/>
            <a:headEnd/>
            <a:tailEnd/>
          </a:ln>
        </p:spPr>
        <p:txBody>
          <a:bodyPr>
            <a:spAutoFit/>
          </a:bodyPr>
          <a:lstStyle/>
          <a:p>
            <a:pPr algn="l">
              <a:spcBef>
                <a:spcPct val="50000"/>
              </a:spcBef>
            </a:pPr>
            <a:endParaRPr lang="es-ES" sz="2000" b="1"/>
          </a:p>
        </p:txBody>
      </p:sp>
      <p:sp>
        <p:nvSpPr>
          <p:cNvPr id="27661" name="Text Box 13"/>
          <p:cNvSpPr txBox="1">
            <a:spLocks noChangeArrowheads="1"/>
          </p:cNvSpPr>
          <p:nvPr/>
        </p:nvSpPr>
        <p:spPr bwMode="auto">
          <a:xfrm>
            <a:off x="4143375" y="1668463"/>
            <a:ext cx="282575" cy="519112"/>
          </a:xfrm>
          <a:prstGeom prst="rect">
            <a:avLst/>
          </a:prstGeom>
          <a:noFill/>
          <a:ln w="9525">
            <a:noFill/>
            <a:miter lim="800000"/>
            <a:headEnd/>
            <a:tailEnd/>
          </a:ln>
        </p:spPr>
        <p:txBody>
          <a:bodyPr wrap="none">
            <a:spAutoFit/>
          </a:bodyPr>
          <a:lstStyle/>
          <a:p>
            <a:r>
              <a:rPr lang="es-ES" sz="2800" b="1"/>
              <a:t> </a:t>
            </a:r>
            <a:endParaRPr lang="es-ES" sz="2800" b="1">
              <a:solidFill>
                <a:srgbClr val="CC0000"/>
              </a:solidFill>
            </a:endParaRPr>
          </a:p>
        </p:txBody>
      </p:sp>
      <p:sp>
        <p:nvSpPr>
          <p:cNvPr id="27662" name="Text Box 14"/>
          <p:cNvSpPr txBox="1">
            <a:spLocks noChangeArrowheads="1"/>
          </p:cNvSpPr>
          <p:nvPr/>
        </p:nvSpPr>
        <p:spPr bwMode="auto">
          <a:xfrm>
            <a:off x="1042988" y="2565400"/>
            <a:ext cx="6769100" cy="1098550"/>
          </a:xfrm>
          <a:prstGeom prst="rect">
            <a:avLst/>
          </a:prstGeom>
          <a:noFill/>
          <a:ln w="9525">
            <a:noFill/>
            <a:miter lim="800000"/>
            <a:headEnd/>
            <a:tailEnd/>
          </a:ln>
        </p:spPr>
        <p:txBody>
          <a:bodyPr>
            <a:spAutoFit/>
          </a:bodyPr>
          <a:lstStyle/>
          <a:p>
            <a:pPr>
              <a:spcBef>
                <a:spcPct val="50000"/>
              </a:spcBef>
            </a:pPr>
            <a:endParaRPr lang="es-ES" sz="2400" b="1"/>
          </a:p>
          <a:p>
            <a:pPr>
              <a:spcBef>
                <a:spcPct val="50000"/>
              </a:spcBef>
            </a:pPr>
            <a:r>
              <a:rPr lang="es-ES" sz="2800" b="1"/>
              <a:t> </a:t>
            </a:r>
          </a:p>
        </p:txBody>
      </p:sp>
      <p:sp>
        <p:nvSpPr>
          <p:cNvPr id="27663" name="Text Box 15"/>
          <p:cNvSpPr txBox="1">
            <a:spLocks noChangeArrowheads="1"/>
          </p:cNvSpPr>
          <p:nvPr/>
        </p:nvSpPr>
        <p:spPr bwMode="auto">
          <a:xfrm>
            <a:off x="611188" y="1341438"/>
            <a:ext cx="7777162" cy="366712"/>
          </a:xfrm>
          <a:prstGeom prst="rect">
            <a:avLst/>
          </a:prstGeom>
          <a:noFill/>
          <a:ln w="9525">
            <a:noFill/>
            <a:miter lim="800000"/>
            <a:headEnd/>
            <a:tailEnd/>
          </a:ln>
        </p:spPr>
        <p:txBody>
          <a:bodyPr>
            <a:spAutoFit/>
          </a:bodyPr>
          <a:lstStyle/>
          <a:p>
            <a:pPr>
              <a:spcBef>
                <a:spcPct val="50000"/>
              </a:spcBef>
            </a:pPr>
            <a:endParaRPr lang="es-ES"/>
          </a:p>
        </p:txBody>
      </p:sp>
      <p:sp>
        <p:nvSpPr>
          <p:cNvPr id="27664" name="Text Box 17"/>
          <p:cNvSpPr txBox="1">
            <a:spLocks noChangeArrowheads="1"/>
          </p:cNvSpPr>
          <p:nvPr/>
        </p:nvSpPr>
        <p:spPr bwMode="auto">
          <a:xfrm>
            <a:off x="3203575" y="4868863"/>
            <a:ext cx="2447925" cy="519112"/>
          </a:xfrm>
          <a:prstGeom prst="rect">
            <a:avLst/>
          </a:prstGeom>
          <a:noFill/>
          <a:ln w="9525">
            <a:noFill/>
            <a:miter lim="800000"/>
            <a:headEnd/>
            <a:tailEnd/>
          </a:ln>
        </p:spPr>
        <p:txBody>
          <a:bodyPr>
            <a:spAutoFit/>
          </a:bodyPr>
          <a:lstStyle/>
          <a:p>
            <a:pPr>
              <a:spcBef>
                <a:spcPct val="50000"/>
              </a:spcBef>
            </a:pPr>
            <a:r>
              <a:rPr lang="es-ES" sz="2800" b="1">
                <a:solidFill>
                  <a:srgbClr val="CC0000"/>
                </a:solidFill>
              </a:rPr>
              <a:t> </a:t>
            </a:r>
          </a:p>
        </p:txBody>
      </p:sp>
      <p:sp>
        <p:nvSpPr>
          <p:cNvPr id="27665" name="Rectangle 18"/>
          <p:cNvSpPr>
            <a:spLocks noChangeArrowheads="1"/>
          </p:cNvSpPr>
          <p:nvPr/>
        </p:nvSpPr>
        <p:spPr bwMode="auto">
          <a:xfrm>
            <a:off x="10179050" y="0"/>
            <a:ext cx="247650" cy="366713"/>
          </a:xfrm>
          <a:prstGeom prst="rect">
            <a:avLst/>
          </a:prstGeom>
          <a:noFill/>
          <a:ln w="9525">
            <a:noFill/>
            <a:miter lim="800000"/>
            <a:headEnd/>
            <a:tailEnd/>
          </a:ln>
        </p:spPr>
        <p:txBody>
          <a:bodyPr wrap="none">
            <a:spAutoFit/>
          </a:bodyPr>
          <a:lstStyle/>
          <a:p>
            <a:r>
              <a:rPr lang="es-ES" b="1"/>
              <a:t> </a:t>
            </a:r>
          </a:p>
        </p:txBody>
      </p:sp>
      <p:sp>
        <p:nvSpPr>
          <p:cNvPr id="27666" name="Text Box 19"/>
          <p:cNvSpPr txBox="1">
            <a:spLocks noChangeArrowheads="1"/>
          </p:cNvSpPr>
          <p:nvPr/>
        </p:nvSpPr>
        <p:spPr bwMode="auto">
          <a:xfrm>
            <a:off x="611188" y="1557338"/>
            <a:ext cx="7993062" cy="5570756"/>
          </a:xfrm>
          <a:prstGeom prst="rect">
            <a:avLst/>
          </a:prstGeom>
          <a:noFill/>
          <a:ln w="9525">
            <a:noFill/>
            <a:miter lim="800000"/>
            <a:headEnd/>
            <a:tailEnd/>
          </a:ln>
        </p:spPr>
        <p:txBody>
          <a:bodyPr>
            <a:spAutoFit/>
          </a:bodyPr>
          <a:lstStyle/>
          <a:p>
            <a:pPr algn="ctr">
              <a:spcBef>
                <a:spcPct val="50000"/>
              </a:spcBef>
            </a:pPr>
            <a:r>
              <a:rPr lang="es-ES" sz="3200" b="1" dirty="0" err="1" smtClean="0"/>
              <a:t>Funcions</a:t>
            </a:r>
            <a:r>
              <a:rPr lang="es-ES" sz="3200" b="1" dirty="0"/>
              <a:t>: </a:t>
            </a:r>
          </a:p>
          <a:p>
            <a:pPr algn="ctr">
              <a:spcBef>
                <a:spcPct val="50000"/>
              </a:spcBef>
            </a:pPr>
            <a:r>
              <a:rPr lang="es-ES" sz="3200" b="1" dirty="0" err="1"/>
              <a:t>excitabilitat</a:t>
            </a:r>
            <a:r>
              <a:rPr lang="es-ES" sz="3200" b="1" dirty="0"/>
              <a:t>, </a:t>
            </a:r>
            <a:r>
              <a:rPr lang="es-ES" sz="3200" b="1" dirty="0" err="1">
                <a:solidFill>
                  <a:srgbClr val="C00000"/>
                </a:solidFill>
              </a:rPr>
              <a:t>metabolisme</a:t>
            </a:r>
            <a:r>
              <a:rPr lang="es-ES" sz="3200" b="1" dirty="0"/>
              <a:t>, </a:t>
            </a:r>
            <a:r>
              <a:rPr lang="es-ES" sz="3200" b="1" dirty="0" err="1"/>
              <a:t>reproducció</a:t>
            </a:r>
            <a:r>
              <a:rPr lang="es-ES" sz="3200" b="1" dirty="0"/>
              <a:t>, </a:t>
            </a:r>
          </a:p>
          <a:p>
            <a:pPr algn="ctr">
              <a:spcBef>
                <a:spcPct val="50000"/>
              </a:spcBef>
            </a:pPr>
            <a:r>
              <a:rPr lang="es-ES" sz="3200" b="1" dirty="0" err="1"/>
              <a:t>creixement</a:t>
            </a:r>
            <a:r>
              <a:rPr lang="es-ES" sz="3200" b="1" dirty="0"/>
              <a:t>, </a:t>
            </a:r>
            <a:r>
              <a:rPr lang="es-ES" sz="3200" b="1" dirty="0" err="1" smtClean="0"/>
              <a:t>evolució</a:t>
            </a:r>
            <a:endParaRPr lang="es-ES" sz="3200" b="1" dirty="0" smtClean="0"/>
          </a:p>
          <a:p>
            <a:pPr algn="ctr">
              <a:spcBef>
                <a:spcPct val="50000"/>
              </a:spcBef>
            </a:pPr>
            <a:endParaRPr lang="es-ES" sz="3200" b="1" dirty="0" smtClean="0"/>
          </a:p>
          <a:p>
            <a:pPr algn="ctr">
              <a:spcBef>
                <a:spcPct val="50000"/>
              </a:spcBef>
            </a:pPr>
            <a:r>
              <a:rPr lang="ca-ES" sz="2400" b="1" dirty="0" smtClean="0"/>
              <a:t>Per els alumnes de primària alguna d’aquestes funcions els hi representa certa dificultat de comprensió</a:t>
            </a:r>
          </a:p>
          <a:p>
            <a:pPr algn="ctr">
              <a:spcBef>
                <a:spcPct val="50000"/>
              </a:spcBef>
            </a:pPr>
            <a:endParaRPr lang="es-ES" sz="3200" b="1" dirty="0"/>
          </a:p>
          <a:p>
            <a:pPr>
              <a:spcBef>
                <a:spcPct val="50000"/>
              </a:spcBef>
            </a:pPr>
            <a:r>
              <a:rPr lang="es-ES" sz="2400" b="1" dirty="0"/>
              <a:t> </a:t>
            </a:r>
          </a:p>
          <a:p>
            <a:pPr>
              <a:spcBef>
                <a:spcPct val="50000"/>
              </a:spcBef>
            </a:pPr>
            <a:r>
              <a:rPr lang="es-ES" sz="2400" b="1" dirty="0">
                <a:solidFill>
                  <a:srgbClr val="CC0000"/>
                </a:solidFill>
              </a:rPr>
              <a:t> </a:t>
            </a:r>
            <a:endParaRPr lang="es-ES" sz="2400" b="1" i="1" dirty="0"/>
          </a:p>
        </p:txBody>
      </p:sp>
      <p:sp>
        <p:nvSpPr>
          <p:cNvPr id="3" name="2 Rectángulo"/>
          <p:cNvSpPr/>
          <p:nvPr/>
        </p:nvSpPr>
        <p:spPr>
          <a:xfrm>
            <a:off x="611188" y="4342716"/>
            <a:ext cx="8137276" cy="10452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50000"/>
              </a:spcBef>
            </a:pPr>
            <a:r>
              <a:rPr lang="ca-ES" sz="2400" b="1" dirty="0"/>
              <a:t>Per els alumnes de primària alguna d’aquestes funcions els hi representa certa dificultat de comprensió</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Line 3"/>
          <p:cNvSpPr>
            <a:spLocks noChangeShapeType="1"/>
          </p:cNvSpPr>
          <p:nvPr/>
        </p:nvSpPr>
        <p:spPr bwMode="auto">
          <a:xfrm>
            <a:off x="539750" y="1125538"/>
            <a:ext cx="8064500" cy="0"/>
          </a:xfrm>
          <a:prstGeom prst="line">
            <a:avLst/>
          </a:prstGeom>
          <a:noFill/>
          <a:ln w="28575">
            <a:solidFill>
              <a:srgbClr val="003399"/>
            </a:solidFill>
            <a:round/>
            <a:headEnd/>
            <a:tailEnd/>
          </a:ln>
        </p:spPr>
        <p:txBody>
          <a:bodyPr/>
          <a:lstStyle/>
          <a:p>
            <a:endParaRPr lang="es-ES"/>
          </a:p>
        </p:txBody>
      </p:sp>
      <p:sp>
        <p:nvSpPr>
          <p:cNvPr id="28676" name="Line 4"/>
          <p:cNvSpPr>
            <a:spLocks noChangeShapeType="1"/>
          </p:cNvSpPr>
          <p:nvPr/>
        </p:nvSpPr>
        <p:spPr bwMode="auto">
          <a:xfrm>
            <a:off x="539750" y="549275"/>
            <a:ext cx="8064500" cy="0"/>
          </a:xfrm>
          <a:prstGeom prst="line">
            <a:avLst/>
          </a:prstGeom>
          <a:noFill/>
          <a:ln w="28575">
            <a:solidFill>
              <a:srgbClr val="003399"/>
            </a:solidFill>
            <a:round/>
            <a:headEnd/>
            <a:tailEnd/>
          </a:ln>
        </p:spPr>
        <p:txBody>
          <a:bodyPr/>
          <a:lstStyle/>
          <a:p>
            <a:endParaRPr lang="es-ES"/>
          </a:p>
        </p:txBody>
      </p:sp>
      <p:sp>
        <p:nvSpPr>
          <p:cNvPr id="28678" name="Text Box 6"/>
          <p:cNvSpPr txBox="1">
            <a:spLocks noChangeArrowheads="1"/>
          </p:cNvSpPr>
          <p:nvPr/>
        </p:nvSpPr>
        <p:spPr bwMode="auto">
          <a:xfrm>
            <a:off x="900113" y="6003925"/>
            <a:ext cx="7272337" cy="854075"/>
          </a:xfrm>
          <a:prstGeom prst="rect">
            <a:avLst/>
          </a:prstGeom>
          <a:noFill/>
          <a:ln w="9525">
            <a:noFill/>
            <a:miter lim="800000"/>
            <a:headEnd/>
            <a:tailEnd/>
          </a:ln>
        </p:spPr>
        <p:txBody>
          <a:bodyPr>
            <a:spAutoFit/>
          </a:bodyPr>
          <a:lstStyle/>
          <a:p>
            <a:pPr algn="l">
              <a:spcBef>
                <a:spcPct val="50000"/>
              </a:spcBef>
            </a:pPr>
            <a:r>
              <a:rPr lang="es-ES" sz="2000" b="1"/>
              <a:t> </a:t>
            </a:r>
          </a:p>
          <a:p>
            <a:pPr algn="l">
              <a:spcBef>
                <a:spcPct val="50000"/>
              </a:spcBef>
            </a:pPr>
            <a:r>
              <a:rPr lang="es-ES" sz="2000" b="1"/>
              <a:t> </a:t>
            </a:r>
          </a:p>
        </p:txBody>
      </p:sp>
      <p:sp>
        <p:nvSpPr>
          <p:cNvPr id="28679" name="Text Box 7"/>
          <p:cNvSpPr txBox="1">
            <a:spLocks noChangeArrowheads="1"/>
          </p:cNvSpPr>
          <p:nvPr/>
        </p:nvSpPr>
        <p:spPr bwMode="auto">
          <a:xfrm>
            <a:off x="827088" y="1773238"/>
            <a:ext cx="3889375" cy="366712"/>
          </a:xfrm>
          <a:prstGeom prst="rect">
            <a:avLst/>
          </a:prstGeom>
          <a:noFill/>
          <a:ln w="9525">
            <a:noFill/>
            <a:miter lim="800000"/>
            <a:headEnd/>
            <a:tailEnd/>
          </a:ln>
        </p:spPr>
        <p:txBody>
          <a:bodyPr>
            <a:spAutoFit/>
          </a:bodyPr>
          <a:lstStyle/>
          <a:p>
            <a:pPr algn="l">
              <a:spcBef>
                <a:spcPct val="50000"/>
              </a:spcBef>
            </a:pPr>
            <a:endParaRPr lang="es-ES"/>
          </a:p>
        </p:txBody>
      </p:sp>
      <p:sp>
        <p:nvSpPr>
          <p:cNvPr id="28680" name="Text Box 8"/>
          <p:cNvSpPr txBox="1">
            <a:spLocks noChangeArrowheads="1"/>
          </p:cNvSpPr>
          <p:nvPr/>
        </p:nvSpPr>
        <p:spPr bwMode="auto">
          <a:xfrm>
            <a:off x="971550" y="1700213"/>
            <a:ext cx="3600450" cy="779462"/>
          </a:xfrm>
          <a:prstGeom prst="rect">
            <a:avLst/>
          </a:prstGeom>
          <a:noFill/>
          <a:ln w="9525">
            <a:noFill/>
            <a:miter lim="800000"/>
            <a:headEnd/>
            <a:tailEnd/>
          </a:ln>
        </p:spPr>
        <p:txBody>
          <a:bodyPr>
            <a:spAutoFit/>
          </a:bodyPr>
          <a:lstStyle/>
          <a:p>
            <a:pPr>
              <a:spcBef>
                <a:spcPct val="50000"/>
              </a:spcBef>
            </a:pPr>
            <a:endParaRPr lang="es-ES"/>
          </a:p>
          <a:p>
            <a:pPr>
              <a:spcBef>
                <a:spcPct val="50000"/>
              </a:spcBef>
            </a:pPr>
            <a:endParaRPr lang="es-ES"/>
          </a:p>
        </p:txBody>
      </p:sp>
      <p:sp>
        <p:nvSpPr>
          <p:cNvPr id="28681" name="Text Box 9"/>
          <p:cNvSpPr txBox="1">
            <a:spLocks noChangeArrowheads="1"/>
          </p:cNvSpPr>
          <p:nvPr/>
        </p:nvSpPr>
        <p:spPr bwMode="auto">
          <a:xfrm>
            <a:off x="4572000" y="1844675"/>
            <a:ext cx="3240088" cy="396875"/>
          </a:xfrm>
          <a:prstGeom prst="rect">
            <a:avLst/>
          </a:prstGeom>
          <a:noFill/>
          <a:ln w="9525">
            <a:noFill/>
            <a:miter lim="800000"/>
            <a:headEnd/>
            <a:tailEnd/>
          </a:ln>
        </p:spPr>
        <p:txBody>
          <a:bodyPr>
            <a:spAutoFit/>
          </a:bodyPr>
          <a:lstStyle/>
          <a:p>
            <a:pPr algn="l">
              <a:spcBef>
                <a:spcPct val="50000"/>
              </a:spcBef>
            </a:pPr>
            <a:r>
              <a:rPr lang="es-ES" sz="2000" b="1"/>
              <a:t> </a:t>
            </a:r>
          </a:p>
        </p:txBody>
      </p:sp>
      <p:sp>
        <p:nvSpPr>
          <p:cNvPr id="28682" name="Text Box 10"/>
          <p:cNvSpPr txBox="1">
            <a:spLocks noChangeArrowheads="1"/>
          </p:cNvSpPr>
          <p:nvPr/>
        </p:nvSpPr>
        <p:spPr bwMode="auto">
          <a:xfrm>
            <a:off x="611188" y="1412875"/>
            <a:ext cx="7705725" cy="457200"/>
          </a:xfrm>
          <a:prstGeom prst="rect">
            <a:avLst/>
          </a:prstGeom>
          <a:noFill/>
          <a:ln w="9525">
            <a:noFill/>
            <a:miter lim="800000"/>
            <a:headEnd/>
            <a:tailEnd/>
          </a:ln>
        </p:spPr>
        <p:txBody>
          <a:bodyPr>
            <a:spAutoFit/>
          </a:bodyPr>
          <a:lstStyle/>
          <a:p>
            <a:r>
              <a:rPr lang="es-ES" sz="2400" b="1"/>
              <a:t> </a:t>
            </a:r>
          </a:p>
        </p:txBody>
      </p:sp>
      <p:sp>
        <p:nvSpPr>
          <p:cNvPr id="28683" name="Text Box 11"/>
          <p:cNvSpPr txBox="1">
            <a:spLocks noChangeArrowheads="1"/>
          </p:cNvSpPr>
          <p:nvPr/>
        </p:nvSpPr>
        <p:spPr bwMode="auto">
          <a:xfrm>
            <a:off x="6372225" y="3716338"/>
            <a:ext cx="3816350" cy="396875"/>
          </a:xfrm>
          <a:prstGeom prst="rect">
            <a:avLst/>
          </a:prstGeom>
          <a:noFill/>
          <a:ln w="9525">
            <a:noFill/>
            <a:miter lim="800000"/>
            <a:headEnd/>
            <a:tailEnd/>
          </a:ln>
        </p:spPr>
        <p:txBody>
          <a:bodyPr>
            <a:spAutoFit/>
          </a:bodyPr>
          <a:lstStyle/>
          <a:p>
            <a:pPr algn="l">
              <a:spcBef>
                <a:spcPct val="50000"/>
              </a:spcBef>
            </a:pPr>
            <a:endParaRPr lang="es-ES" sz="2000" b="1"/>
          </a:p>
        </p:txBody>
      </p:sp>
      <p:sp>
        <p:nvSpPr>
          <p:cNvPr id="28684" name="Text Box 12"/>
          <p:cNvSpPr txBox="1">
            <a:spLocks noChangeArrowheads="1"/>
          </p:cNvSpPr>
          <p:nvPr/>
        </p:nvSpPr>
        <p:spPr bwMode="auto">
          <a:xfrm>
            <a:off x="4643438" y="1700213"/>
            <a:ext cx="2665412" cy="396875"/>
          </a:xfrm>
          <a:prstGeom prst="rect">
            <a:avLst/>
          </a:prstGeom>
          <a:noFill/>
          <a:ln w="9525">
            <a:noFill/>
            <a:miter lim="800000"/>
            <a:headEnd/>
            <a:tailEnd/>
          </a:ln>
        </p:spPr>
        <p:txBody>
          <a:bodyPr>
            <a:spAutoFit/>
          </a:bodyPr>
          <a:lstStyle/>
          <a:p>
            <a:pPr algn="l">
              <a:spcBef>
                <a:spcPct val="50000"/>
              </a:spcBef>
            </a:pPr>
            <a:endParaRPr lang="es-ES" sz="2000" b="1"/>
          </a:p>
        </p:txBody>
      </p:sp>
      <p:sp>
        <p:nvSpPr>
          <p:cNvPr id="28685" name="Text Box 13"/>
          <p:cNvSpPr txBox="1">
            <a:spLocks noChangeArrowheads="1"/>
          </p:cNvSpPr>
          <p:nvPr/>
        </p:nvSpPr>
        <p:spPr bwMode="auto">
          <a:xfrm>
            <a:off x="4143375" y="1668463"/>
            <a:ext cx="282575" cy="519112"/>
          </a:xfrm>
          <a:prstGeom prst="rect">
            <a:avLst/>
          </a:prstGeom>
          <a:noFill/>
          <a:ln w="9525">
            <a:noFill/>
            <a:miter lim="800000"/>
            <a:headEnd/>
            <a:tailEnd/>
          </a:ln>
        </p:spPr>
        <p:txBody>
          <a:bodyPr wrap="none">
            <a:spAutoFit/>
          </a:bodyPr>
          <a:lstStyle/>
          <a:p>
            <a:r>
              <a:rPr lang="es-ES" sz="2800" b="1"/>
              <a:t> </a:t>
            </a:r>
            <a:endParaRPr lang="es-ES" sz="2800" b="1">
              <a:solidFill>
                <a:srgbClr val="CC0000"/>
              </a:solidFill>
            </a:endParaRPr>
          </a:p>
        </p:txBody>
      </p:sp>
      <p:sp>
        <p:nvSpPr>
          <p:cNvPr id="28686" name="Text Box 14"/>
          <p:cNvSpPr txBox="1">
            <a:spLocks noChangeArrowheads="1"/>
          </p:cNvSpPr>
          <p:nvPr/>
        </p:nvSpPr>
        <p:spPr bwMode="auto">
          <a:xfrm>
            <a:off x="1042988" y="2565400"/>
            <a:ext cx="6769100" cy="1098550"/>
          </a:xfrm>
          <a:prstGeom prst="rect">
            <a:avLst/>
          </a:prstGeom>
          <a:noFill/>
          <a:ln w="9525">
            <a:noFill/>
            <a:miter lim="800000"/>
            <a:headEnd/>
            <a:tailEnd/>
          </a:ln>
        </p:spPr>
        <p:txBody>
          <a:bodyPr>
            <a:spAutoFit/>
          </a:bodyPr>
          <a:lstStyle/>
          <a:p>
            <a:pPr>
              <a:spcBef>
                <a:spcPct val="50000"/>
              </a:spcBef>
            </a:pPr>
            <a:endParaRPr lang="es-ES" sz="2400" b="1"/>
          </a:p>
          <a:p>
            <a:pPr>
              <a:spcBef>
                <a:spcPct val="50000"/>
              </a:spcBef>
            </a:pPr>
            <a:r>
              <a:rPr lang="es-ES" sz="2800" b="1"/>
              <a:t> </a:t>
            </a:r>
          </a:p>
        </p:txBody>
      </p:sp>
      <p:sp>
        <p:nvSpPr>
          <p:cNvPr id="28687" name="Text Box 15"/>
          <p:cNvSpPr txBox="1">
            <a:spLocks noChangeArrowheads="1"/>
          </p:cNvSpPr>
          <p:nvPr/>
        </p:nvSpPr>
        <p:spPr bwMode="auto">
          <a:xfrm>
            <a:off x="611188" y="1341438"/>
            <a:ext cx="7777162" cy="366712"/>
          </a:xfrm>
          <a:prstGeom prst="rect">
            <a:avLst/>
          </a:prstGeom>
          <a:noFill/>
          <a:ln w="9525">
            <a:noFill/>
            <a:miter lim="800000"/>
            <a:headEnd/>
            <a:tailEnd/>
          </a:ln>
        </p:spPr>
        <p:txBody>
          <a:bodyPr>
            <a:spAutoFit/>
          </a:bodyPr>
          <a:lstStyle/>
          <a:p>
            <a:pPr>
              <a:spcBef>
                <a:spcPct val="50000"/>
              </a:spcBef>
            </a:pPr>
            <a:endParaRPr lang="es-ES"/>
          </a:p>
        </p:txBody>
      </p:sp>
      <p:sp>
        <p:nvSpPr>
          <p:cNvPr id="28688" name="Text Box 16"/>
          <p:cNvSpPr txBox="1">
            <a:spLocks noChangeArrowheads="1"/>
          </p:cNvSpPr>
          <p:nvPr/>
        </p:nvSpPr>
        <p:spPr bwMode="auto">
          <a:xfrm>
            <a:off x="3203575" y="4868863"/>
            <a:ext cx="2447925" cy="519112"/>
          </a:xfrm>
          <a:prstGeom prst="rect">
            <a:avLst/>
          </a:prstGeom>
          <a:noFill/>
          <a:ln w="9525">
            <a:noFill/>
            <a:miter lim="800000"/>
            <a:headEnd/>
            <a:tailEnd/>
          </a:ln>
        </p:spPr>
        <p:txBody>
          <a:bodyPr>
            <a:spAutoFit/>
          </a:bodyPr>
          <a:lstStyle/>
          <a:p>
            <a:pPr>
              <a:spcBef>
                <a:spcPct val="50000"/>
              </a:spcBef>
            </a:pPr>
            <a:r>
              <a:rPr lang="es-ES" sz="2800" b="1">
                <a:solidFill>
                  <a:srgbClr val="CC0000"/>
                </a:solidFill>
              </a:rPr>
              <a:t> </a:t>
            </a:r>
          </a:p>
        </p:txBody>
      </p:sp>
      <p:sp>
        <p:nvSpPr>
          <p:cNvPr id="28689" name="Rectangle 17"/>
          <p:cNvSpPr>
            <a:spLocks noChangeArrowheads="1"/>
          </p:cNvSpPr>
          <p:nvPr/>
        </p:nvSpPr>
        <p:spPr bwMode="auto">
          <a:xfrm>
            <a:off x="10179050" y="0"/>
            <a:ext cx="247650" cy="366713"/>
          </a:xfrm>
          <a:prstGeom prst="rect">
            <a:avLst/>
          </a:prstGeom>
          <a:noFill/>
          <a:ln w="9525">
            <a:noFill/>
            <a:miter lim="800000"/>
            <a:headEnd/>
            <a:tailEnd/>
          </a:ln>
        </p:spPr>
        <p:txBody>
          <a:bodyPr wrap="none">
            <a:spAutoFit/>
          </a:bodyPr>
          <a:lstStyle/>
          <a:p>
            <a:r>
              <a:rPr lang="es-ES" b="1"/>
              <a:t> </a:t>
            </a:r>
          </a:p>
        </p:txBody>
      </p:sp>
      <p:sp>
        <p:nvSpPr>
          <p:cNvPr id="28690" name="Text Box 18"/>
          <p:cNvSpPr txBox="1">
            <a:spLocks noChangeArrowheads="1"/>
          </p:cNvSpPr>
          <p:nvPr/>
        </p:nvSpPr>
        <p:spPr bwMode="auto">
          <a:xfrm>
            <a:off x="606078" y="1518444"/>
            <a:ext cx="7993062" cy="4339650"/>
          </a:xfrm>
          <a:prstGeom prst="rect">
            <a:avLst/>
          </a:prstGeom>
          <a:noFill/>
          <a:ln w="9525">
            <a:noFill/>
            <a:miter lim="800000"/>
            <a:headEnd/>
            <a:tailEnd/>
          </a:ln>
        </p:spPr>
        <p:txBody>
          <a:bodyPr>
            <a:spAutoFit/>
          </a:bodyPr>
          <a:lstStyle/>
          <a:p>
            <a:pPr algn="ctr">
              <a:spcBef>
                <a:spcPct val="50000"/>
              </a:spcBef>
            </a:pPr>
            <a:r>
              <a:rPr lang="es-ES" sz="2400" b="1" dirty="0"/>
              <a:t> </a:t>
            </a:r>
            <a:r>
              <a:rPr lang="es-ES" sz="2400" b="1" dirty="0" err="1">
                <a:solidFill>
                  <a:srgbClr val="CC0000"/>
                </a:solidFill>
              </a:rPr>
              <a:t>Funcions</a:t>
            </a:r>
            <a:endParaRPr lang="es-ES" sz="2400" b="1" dirty="0">
              <a:solidFill>
                <a:srgbClr val="CC0000"/>
              </a:solidFill>
            </a:endParaRPr>
          </a:p>
          <a:p>
            <a:pPr algn="ctr">
              <a:spcBef>
                <a:spcPct val="50000"/>
              </a:spcBef>
            </a:pPr>
            <a:r>
              <a:rPr lang="es-ES" sz="2400" b="1" dirty="0" err="1"/>
              <a:t>Excitabilitat</a:t>
            </a:r>
            <a:endParaRPr lang="es-ES" sz="2400" b="1" dirty="0"/>
          </a:p>
          <a:p>
            <a:pPr algn="ctr">
              <a:spcBef>
                <a:spcPct val="50000"/>
              </a:spcBef>
            </a:pPr>
            <a:r>
              <a:rPr lang="es-ES" sz="2400" b="1" i="1" dirty="0"/>
              <a:t>Externa</a:t>
            </a:r>
          </a:p>
          <a:p>
            <a:pPr algn="ctr">
              <a:spcBef>
                <a:spcPct val="50000"/>
              </a:spcBef>
            </a:pPr>
            <a:r>
              <a:rPr lang="es-ES" sz="2400" b="1" i="1" dirty="0"/>
              <a:t>Interna: </a:t>
            </a:r>
            <a:r>
              <a:rPr lang="es-ES" sz="2400" b="1" i="1" dirty="0" err="1"/>
              <a:t>homeostasi</a:t>
            </a:r>
            <a:endParaRPr lang="es-ES" sz="2400" b="1" i="1" dirty="0"/>
          </a:p>
          <a:p>
            <a:pPr algn="ctr">
              <a:spcBef>
                <a:spcPct val="50000"/>
              </a:spcBef>
            </a:pPr>
            <a:endParaRPr lang="es-ES" sz="2400" b="1" dirty="0"/>
          </a:p>
          <a:p>
            <a:pPr algn="ctr">
              <a:spcBef>
                <a:spcPct val="50000"/>
              </a:spcBef>
            </a:pPr>
            <a:r>
              <a:rPr lang="es-ES" sz="2400" b="1" dirty="0" err="1"/>
              <a:t>Metabolisme</a:t>
            </a:r>
            <a:endParaRPr lang="es-ES" sz="2400" b="1" dirty="0"/>
          </a:p>
          <a:p>
            <a:pPr algn="ctr">
              <a:spcBef>
                <a:spcPct val="50000"/>
              </a:spcBef>
            </a:pPr>
            <a:r>
              <a:rPr lang="es-ES" sz="2400" b="1" i="1" dirty="0"/>
              <a:t>Flux de </a:t>
            </a:r>
            <a:r>
              <a:rPr lang="es-ES" sz="2400" b="1" i="1" dirty="0" err="1"/>
              <a:t>matèria</a:t>
            </a:r>
            <a:r>
              <a:rPr lang="es-ES" sz="2400" b="1" i="1" dirty="0"/>
              <a:t> i </a:t>
            </a:r>
            <a:r>
              <a:rPr lang="es-ES" sz="2400" b="1" i="1" dirty="0" err="1"/>
              <a:t>energia</a:t>
            </a:r>
            <a:r>
              <a:rPr lang="es-ES" sz="2400" b="1" i="1" dirty="0"/>
              <a:t> des del </a:t>
            </a:r>
            <a:r>
              <a:rPr lang="es-ES" sz="2400" b="1" i="1" dirty="0" err="1"/>
              <a:t>medi</a:t>
            </a:r>
            <a:r>
              <a:rPr lang="es-ES" sz="2400" b="1" i="1" dirty="0"/>
              <a:t> </a:t>
            </a:r>
            <a:r>
              <a:rPr lang="es-ES" sz="2400" b="1" i="1" dirty="0" err="1"/>
              <a:t>extern</a:t>
            </a:r>
            <a:endParaRPr lang="es-ES" sz="2400" b="1" i="1" dirty="0"/>
          </a:p>
          <a:p>
            <a:pPr>
              <a:spcBef>
                <a:spcPct val="50000"/>
              </a:spcBef>
            </a:pPr>
            <a:r>
              <a:rPr lang="es-ES" sz="2400" b="1" i="1" dirty="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Line 3"/>
          <p:cNvSpPr>
            <a:spLocks noChangeShapeType="1"/>
          </p:cNvSpPr>
          <p:nvPr/>
        </p:nvSpPr>
        <p:spPr bwMode="auto">
          <a:xfrm>
            <a:off x="539750" y="1125538"/>
            <a:ext cx="8064500" cy="0"/>
          </a:xfrm>
          <a:prstGeom prst="line">
            <a:avLst/>
          </a:prstGeom>
          <a:noFill/>
          <a:ln w="28575">
            <a:solidFill>
              <a:srgbClr val="003399"/>
            </a:solidFill>
            <a:round/>
            <a:headEnd/>
            <a:tailEnd/>
          </a:ln>
        </p:spPr>
        <p:txBody>
          <a:bodyPr/>
          <a:lstStyle/>
          <a:p>
            <a:endParaRPr lang="es-ES"/>
          </a:p>
        </p:txBody>
      </p:sp>
      <p:sp>
        <p:nvSpPr>
          <p:cNvPr id="29700" name="Line 4"/>
          <p:cNvSpPr>
            <a:spLocks noChangeShapeType="1"/>
          </p:cNvSpPr>
          <p:nvPr/>
        </p:nvSpPr>
        <p:spPr bwMode="auto">
          <a:xfrm>
            <a:off x="539750" y="549275"/>
            <a:ext cx="8064500" cy="0"/>
          </a:xfrm>
          <a:prstGeom prst="line">
            <a:avLst/>
          </a:prstGeom>
          <a:noFill/>
          <a:ln w="28575">
            <a:solidFill>
              <a:srgbClr val="003399"/>
            </a:solidFill>
            <a:round/>
            <a:headEnd/>
            <a:tailEnd/>
          </a:ln>
        </p:spPr>
        <p:txBody>
          <a:bodyPr/>
          <a:lstStyle/>
          <a:p>
            <a:endParaRPr lang="es-ES"/>
          </a:p>
        </p:txBody>
      </p:sp>
      <p:sp>
        <p:nvSpPr>
          <p:cNvPr id="29701" name="Text Box 5"/>
          <p:cNvSpPr txBox="1">
            <a:spLocks noChangeArrowheads="1"/>
          </p:cNvSpPr>
          <p:nvPr/>
        </p:nvSpPr>
        <p:spPr bwMode="auto">
          <a:xfrm>
            <a:off x="468313" y="620713"/>
            <a:ext cx="7991475" cy="457200"/>
          </a:xfrm>
          <a:prstGeom prst="rect">
            <a:avLst/>
          </a:prstGeom>
          <a:noFill/>
          <a:ln w="9525">
            <a:noFill/>
            <a:miter lim="800000"/>
            <a:headEnd/>
            <a:tailEnd/>
          </a:ln>
        </p:spPr>
        <p:txBody>
          <a:bodyPr>
            <a:spAutoFit/>
          </a:bodyPr>
          <a:lstStyle/>
          <a:p>
            <a:pPr algn="l">
              <a:spcBef>
                <a:spcPct val="50000"/>
              </a:spcBef>
            </a:pPr>
            <a:r>
              <a:rPr lang="es-ES" sz="2400" b="1" dirty="0" smtClean="0">
                <a:solidFill>
                  <a:srgbClr val="003399"/>
                </a:solidFill>
              </a:rPr>
              <a:t> </a:t>
            </a:r>
            <a:endParaRPr lang="es-ES" sz="2400" b="1" i="1" dirty="0">
              <a:solidFill>
                <a:srgbClr val="003399"/>
              </a:solidFill>
            </a:endParaRPr>
          </a:p>
        </p:txBody>
      </p:sp>
      <p:sp>
        <p:nvSpPr>
          <p:cNvPr id="29702" name="Text Box 6"/>
          <p:cNvSpPr txBox="1">
            <a:spLocks noChangeArrowheads="1"/>
          </p:cNvSpPr>
          <p:nvPr/>
        </p:nvSpPr>
        <p:spPr bwMode="auto">
          <a:xfrm>
            <a:off x="900113" y="6003925"/>
            <a:ext cx="7272337" cy="854075"/>
          </a:xfrm>
          <a:prstGeom prst="rect">
            <a:avLst/>
          </a:prstGeom>
          <a:noFill/>
          <a:ln w="9525">
            <a:noFill/>
            <a:miter lim="800000"/>
            <a:headEnd/>
            <a:tailEnd/>
          </a:ln>
        </p:spPr>
        <p:txBody>
          <a:bodyPr>
            <a:spAutoFit/>
          </a:bodyPr>
          <a:lstStyle/>
          <a:p>
            <a:pPr algn="l">
              <a:spcBef>
                <a:spcPct val="50000"/>
              </a:spcBef>
            </a:pPr>
            <a:r>
              <a:rPr lang="es-ES" sz="2000" b="1"/>
              <a:t> </a:t>
            </a:r>
          </a:p>
          <a:p>
            <a:pPr algn="l">
              <a:spcBef>
                <a:spcPct val="50000"/>
              </a:spcBef>
            </a:pPr>
            <a:r>
              <a:rPr lang="es-ES" sz="2000" b="1"/>
              <a:t> </a:t>
            </a:r>
          </a:p>
        </p:txBody>
      </p:sp>
      <p:sp>
        <p:nvSpPr>
          <p:cNvPr id="29703" name="Text Box 7"/>
          <p:cNvSpPr txBox="1">
            <a:spLocks noChangeArrowheads="1"/>
          </p:cNvSpPr>
          <p:nvPr/>
        </p:nvSpPr>
        <p:spPr bwMode="auto">
          <a:xfrm>
            <a:off x="827088" y="1773238"/>
            <a:ext cx="3889375" cy="366712"/>
          </a:xfrm>
          <a:prstGeom prst="rect">
            <a:avLst/>
          </a:prstGeom>
          <a:noFill/>
          <a:ln w="9525">
            <a:noFill/>
            <a:miter lim="800000"/>
            <a:headEnd/>
            <a:tailEnd/>
          </a:ln>
        </p:spPr>
        <p:txBody>
          <a:bodyPr>
            <a:spAutoFit/>
          </a:bodyPr>
          <a:lstStyle/>
          <a:p>
            <a:pPr algn="l">
              <a:spcBef>
                <a:spcPct val="50000"/>
              </a:spcBef>
            </a:pPr>
            <a:endParaRPr lang="es-ES"/>
          </a:p>
        </p:txBody>
      </p:sp>
      <p:sp>
        <p:nvSpPr>
          <p:cNvPr id="29704" name="Text Box 8"/>
          <p:cNvSpPr txBox="1">
            <a:spLocks noChangeArrowheads="1"/>
          </p:cNvSpPr>
          <p:nvPr/>
        </p:nvSpPr>
        <p:spPr bwMode="auto">
          <a:xfrm>
            <a:off x="1835150" y="1989138"/>
            <a:ext cx="3600450" cy="779462"/>
          </a:xfrm>
          <a:prstGeom prst="rect">
            <a:avLst/>
          </a:prstGeom>
          <a:noFill/>
          <a:ln w="9525">
            <a:noFill/>
            <a:miter lim="800000"/>
            <a:headEnd/>
            <a:tailEnd/>
          </a:ln>
        </p:spPr>
        <p:txBody>
          <a:bodyPr>
            <a:spAutoFit/>
          </a:bodyPr>
          <a:lstStyle/>
          <a:p>
            <a:pPr>
              <a:spcBef>
                <a:spcPct val="50000"/>
              </a:spcBef>
            </a:pPr>
            <a:endParaRPr lang="es-ES"/>
          </a:p>
          <a:p>
            <a:pPr>
              <a:spcBef>
                <a:spcPct val="50000"/>
              </a:spcBef>
            </a:pPr>
            <a:endParaRPr lang="es-ES"/>
          </a:p>
        </p:txBody>
      </p:sp>
      <p:sp>
        <p:nvSpPr>
          <p:cNvPr id="29705" name="Text Box 9"/>
          <p:cNvSpPr txBox="1">
            <a:spLocks noChangeArrowheads="1"/>
          </p:cNvSpPr>
          <p:nvPr/>
        </p:nvSpPr>
        <p:spPr bwMode="auto">
          <a:xfrm>
            <a:off x="4572000" y="1844675"/>
            <a:ext cx="3240088" cy="396875"/>
          </a:xfrm>
          <a:prstGeom prst="rect">
            <a:avLst/>
          </a:prstGeom>
          <a:noFill/>
          <a:ln w="9525">
            <a:noFill/>
            <a:miter lim="800000"/>
            <a:headEnd/>
            <a:tailEnd/>
          </a:ln>
        </p:spPr>
        <p:txBody>
          <a:bodyPr>
            <a:spAutoFit/>
          </a:bodyPr>
          <a:lstStyle/>
          <a:p>
            <a:pPr algn="l">
              <a:spcBef>
                <a:spcPct val="50000"/>
              </a:spcBef>
            </a:pPr>
            <a:r>
              <a:rPr lang="es-ES" sz="2000" b="1"/>
              <a:t> </a:t>
            </a:r>
          </a:p>
        </p:txBody>
      </p:sp>
      <p:sp>
        <p:nvSpPr>
          <p:cNvPr id="29706" name="Text Box 10"/>
          <p:cNvSpPr txBox="1">
            <a:spLocks noChangeArrowheads="1"/>
          </p:cNvSpPr>
          <p:nvPr/>
        </p:nvSpPr>
        <p:spPr bwMode="auto">
          <a:xfrm>
            <a:off x="611188" y="1412875"/>
            <a:ext cx="7705725" cy="457200"/>
          </a:xfrm>
          <a:prstGeom prst="rect">
            <a:avLst/>
          </a:prstGeom>
          <a:noFill/>
          <a:ln w="9525">
            <a:noFill/>
            <a:miter lim="800000"/>
            <a:headEnd/>
            <a:tailEnd/>
          </a:ln>
        </p:spPr>
        <p:txBody>
          <a:bodyPr>
            <a:spAutoFit/>
          </a:bodyPr>
          <a:lstStyle/>
          <a:p>
            <a:r>
              <a:rPr lang="es-ES" sz="2400" b="1"/>
              <a:t> </a:t>
            </a:r>
          </a:p>
        </p:txBody>
      </p:sp>
      <p:sp>
        <p:nvSpPr>
          <p:cNvPr id="29707" name="Text Box 11"/>
          <p:cNvSpPr txBox="1">
            <a:spLocks noChangeArrowheads="1"/>
          </p:cNvSpPr>
          <p:nvPr/>
        </p:nvSpPr>
        <p:spPr bwMode="auto">
          <a:xfrm>
            <a:off x="6372225" y="3716338"/>
            <a:ext cx="3816350" cy="396875"/>
          </a:xfrm>
          <a:prstGeom prst="rect">
            <a:avLst/>
          </a:prstGeom>
          <a:noFill/>
          <a:ln w="9525">
            <a:noFill/>
            <a:miter lim="800000"/>
            <a:headEnd/>
            <a:tailEnd/>
          </a:ln>
        </p:spPr>
        <p:txBody>
          <a:bodyPr>
            <a:spAutoFit/>
          </a:bodyPr>
          <a:lstStyle/>
          <a:p>
            <a:pPr algn="l">
              <a:spcBef>
                <a:spcPct val="50000"/>
              </a:spcBef>
            </a:pPr>
            <a:endParaRPr lang="es-ES" sz="2000" b="1"/>
          </a:p>
        </p:txBody>
      </p:sp>
      <p:sp>
        <p:nvSpPr>
          <p:cNvPr id="29708" name="Text Box 12"/>
          <p:cNvSpPr txBox="1">
            <a:spLocks noChangeArrowheads="1"/>
          </p:cNvSpPr>
          <p:nvPr/>
        </p:nvSpPr>
        <p:spPr bwMode="auto">
          <a:xfrm>
            <a:off x="4643438" y="1700213"/>
            <a:ext cx="2665412" cy="396875"/>
          </a:xfrm>
          <a:prstGeom prst="rect">
            <a:avLst/>
          </a:prstGeom>
          <a:noFill/>
          <a:ln w="9525">
            <a:noFill/>
            <a:miter lim="800000"/>
            <a:headEnd/>
            <a:tailEnd/>
          </a:ln>
        </p:spPr>
        <p:txBody>
          <a:bodyPr>
            <a:spAutoFit/>
          </a:bodyPr>
          <a:lstStyle/>
          <a:p>
            <a:pPr algn="l">
              <a:spcBef>
                <a:spcPct val="50000"/>
              </a:spcBef>
            </a:pPr>
            <a:endParaRPr lang="es-ES" sz="2000" b="1"/>
          </a:p>
        </p:txBody>
      </p:sp>
      <p:sp>
        <p:nvSpPr>
          <p:cNvPr id="29709" name="Text Box 13"/>
          <p:cNvSpPr txBox="1">
            <a:spLocks noChangeArrowheads="1"/>
          </p:cNvSpPr>
          <p:nvPr/>
        </p:nvSpPr>
        <p:spPr bwMode="auto">
          <a:xfrm>
            <a:off x="4143375" y="1668463"/>
            <a:ext cx="282575" cy="519112"/>
          </a:xfrm>
          <a:prstGeom prst="rect">
            <a:avLst/>
          </a:prstGeom>
          <a:noFill/>
          <a:ln w="9525">
            <a:noFill/>
            <a:miter lim="800000"/>
            <a:headEnd/>
            <a:tailEnd/>
          </a:ln>
        </p:spPr>
        <p:txBody>
          <a:bodyPr wrap="none">
            <a:spAutoFit/>
          </a:bodyPr>
          <a:lstStyle/>
          <a:p>
            <a:r>
              <a:rPr lang="es-ES" sz="2800" b="1"/>
              <a:t> </a:t>
            </a:r>
            <a:endParaRPr lang="es-ES" sz="2800" b="1">
              <a:solidFill>
                <a:srgbClr val="CC0000"/>
              </a:solidFill>
            </a:endParaRPr>
          </a:p>
        </p:txBody>
      </p:sp>
      <p:sp>
        <p:nvSpPr>
          <p:cNvPr id="29710" name="Text Box 14"/>
          <p:cNvSpPr txBox="1">
            <a:spLocks noChangeArrowheads="1"/>
          </p:cNvSpPr>
          <p:nvPr/>
        </p:nvSpPr>
        <p:spPr bwMode="auto">
          <a:xfrm>
            <a:off x="1042988" y="2565400"/>
            <a:ext cx="6769100" cy="1098550"/>
          </a:xfrm>
          <a:prstGeom prst="rect">
            <a:avLst/>
          </a:prstGeom>
          <a:noFill/>
          <a:ln w="9525">
            <a:noFill/>
            <a:miter lim="800000"/>
            <a:headEnd/>
            <a:tailEnd/>
          </a:ln>
        </p:spPr>
        <p:txBody>
          <a:bodyPr>
            <a:spAutoFit/>
          </a:bodyPr>
          <a:lstStyle/>
          <a:p>
            <a:pPr>
              <a:spcBef>
                <a:spcPct val="50000"/>
              </a:spcBef>
            </a:pPr>
            <a:endParaRPr lang="es-ES" sz="2400" b="1"/>
          </a:p>
          <a:p>
            <a:pPr>
              <a:spcBef>
                <a:spcPct val="50000"/>
              </a:spcBef>
            </a:pPr>
            <a:r>
              <a:rPr lang="es-ES" sz="2800" b="1"/>
              <a:t> </a:t>
            </a:r>
          </a:p>
        </p:txBody>
      </p:sp>
      <p:sp>
        <p:nvSpPr>
          <p:cNvPr id="29711" name="Text Box 15"/>
          <p:cNvSpPr txBox="1">
            <a:spLocks noChangeArrowheads="1"/>
          </p:cNvSpPr>
          <p:nvPr/>
        </p:nvSpPr>
        <p:spPr bwMode="auto">
          <a:xfrm>
            <a:off x="611188" y="1341438"/>
            <a:ext cx="7777162" cy="366712"/>
          </a:xfrm>
          <a:prstGeom prst="rect">
            <a:avLst/>
          </a:prstGeom>
          <a:noFill/>
          <a:ln w="9525">
            <a:noFill/>
            <a:miter lim="800000"/>
            <a:headEnd/>
            <a:tailEnd/>
          </a:ln>
        </p:spPr>
        <p:txBody>
          <a:bodyPr>
            <a:spAutoFit/>
          </a:bodyPr>
          <a:lstStyle/>
          <a:p>
            <a:pPr>
              <a:spcBef>
                <a:spcPct val="50000"/>
              </a:spcBef>
            </a:pPr>
            <a:endParaRPr lang="es-ES"/>
          </a:p>
        </p:txBody>
      </p:sp>
      <p:sp>
        <p:nvSpPr>
          <p:cNvPr id="29712" name="Text Box 16"/>
          <p:cNvSpPr txBox="1">
            <a:spLocks noChangeArrowheads="1"/>
          </p:cNvSpPr>
          <p:nvPr/>
        </p:nvSpPr>
        <p:spPr bwMode="auto">
          <a:xfrm>
            <a:off x="3203575" y="4868863"/>
            <a:ext cx="2447925" cy="519112"/>
          </a:xfrm>
          <a:prstGeom prst="rect">
            <a:avLst/>
          </a:prstGeom>
          <a:noFill/>
          <a:ln w="9525">
            <a:noFill/>
            <a:miter lim="800000"/>
            <a:headEnd/>
            <a:tailEnd/>
          </a:ln>
        </p:spPr>
        <p:txBody>
          <a:bodyPr>
            <a:spAutoFit/>
          </a:bodyPr>
          <a:lstStyle/>
          <a:p>
            <a:pPr>
              <a:spcBef>
                <a:spcPct val="50000"/>
              </a:spcBef>
            </a:pPr>
            <a:r>
              <a:rPr lang="es-ES" sz="2800" b="1">
                <a:solidFill>
                  <a:srgbClr val="CC0000"/>
                </a:solidFill>
              </a:rPr>
              <a:t> </a:t>
            </a:r>
          </a:p>
        </p:txBody>
      </p:sp>
      <p:sp>
        <p:nvSpPr>
          <p:cNvPr id="29713" name="Rectangle 17"/>
          <p:cNvSpPr>
            <a:spLocks noChangeArrowheads="1"/>
          </p:cNvSpPr>
          <p:nvPr/>
        </p:nvSpPr>
        <p:spPr bwMode="auto">
          <a:xfrm>
            <a:off x="10179050" y="0"/>
            <a:ext cx="247650" cy="366713"/>
          </a:xfrm>
          <a:prstGeom prst="rect">
            <a:avLst/>
          </a:prstGeom>
          <a:noFill/>
          <a:ln w="9525">
            <a:noFill/>
            <a:miter lim="800000"/>
            <a:headEnd/>
            <a:tailEnd/>
          </a:ln>
        </p:spPr>
        <p:txBody>
          <a:bodyPr wrap="none">
            <a:spAutoFit/>
          </a:bodyPr>
          <a:lstStyle/>
          <a:p>
            <a:r>
              <a:rPr lang="es-ES" b="1"/>
              <a:t> </a:t>
            </a:r>
          </a:p>
        </p:txBody>
      </p:sp>
      <p:sp>
        <p:nvSpPr>
          <p:cNvPr id="29714" name="Text Box 18"/>
          <p:cNvSpPr txBox="1">
            <a:spLocks noChangeArrowheads="1"/>
          </p:cNvSpPr>
          <p:nvPr/>
        </p:nvSpPr>
        <p:spPr bwMode="auto">
          <a:xfrm>
            <a:off x="575469" y="1641475"/>
            <a:ext cx="7993062" cy="3570208"/>
          </a:xfrm>
          <a:prstGeom prst="rect">
            <a:avLst/>
          </a:prstGeom>
          <a:noFill/>
          <a:ln w="9525">
            <a:noFill/>
            <a:miter lim="800000"/>
            <a:headEnd/>
            <a:tailEnd/>
          </a:ln>
        </p:spPr>
        <p:txBody>
          <a:bodyPr>
            <a:spAutoFit/>
          </a:bodyPr>
          <a:lstStyle/>
          <a:p>
            <a:pPr algn="ctr">
              <a:spcBef>
                <a:spcPct val="50000"/>
              </a:spcBef>
            </a:pPr>
            <a:r>
              <a:rPr lang="es-ES" sz="2000" b="1" dirty="0"/>
              <a:t> </a:t>
            </a:r>
            <a:r>
              <a:rPr lang="es-ES" sz="2800" b="1" dirty="0" err="1">
                <a:solidFill>
                  <a:srgbClr val="CC0000"/>
                </a:solidFill>
              </a:rPr>
              <a:t>Més</a:t>
            </a:r>
            <a:r>
              <a:rPr lang="es-ES" sz="2800" b="1" dirty="0">
                <a:solidFill>
                  <a:srgbClr val="CC0000"/>
                </a:solidFill>
              </a:rPr>
              <a:t> </a:t>
            </a:r>
            <a:r>
              <a:rPr lang="es-ES" sz="2800" b="1" dirty="0" err="1">
                <a:solidFill>
                  <a:srgbClr val="CC0000"/>
                </a:solidFill>
              </a:rPr>
              <a:t>Funcions</a:t>
            </a:r>
            <a:endParaRPr lang="es-ES" sz="2800" b="1" dirty="0">
              <a:solidFill>
                <a:srgbClr val="CC0000"/>
              </a:solidFill>
            </a:endParaRPr>
          </a:p>
          <a:p>
            <a:pPr algn="ctr">
              <a:spcBef>
                <a:spcPct val="50000"/>
              </a:spcBef>
            </a:pPr>
            <a:r>
              <a:rPr lang="es-ES" sz="2800" b="1" dirty="0" err="1" smtClean="0"/>
              <a:t>Reproducció</a:t>
            </a:r>
            <a:endParaRPr lang="es-ES" sz="2800" b="1" dirty="0"/>
          </a:p>
          <a:p>
            <a:pPr algn="ctr">
              <a:spcBef>
                <a:spcPct val="50000"/>
              </a:spcBef>
            </a:pPr>
            <a:r>
              <a:rPr lang="es-ES" sz="2800" b="1" dirty="0" err="1"/>
              <a:t>Creixement</a:t>
            </a:r>
            <a:endParaRPr lang="es-ES" sz="2800" b="1" dirty="0"/>
          </a:p>
          <a:p>
            <a:pPr algn="ctr">
              <a:spcBef>
                <a:spcPct val="50000"/>
              </a:spcBef>
            </a:pPr>
            <a:r>
              <a:rPr lang="es-ES" sz="2800" b="1" dirty="0" err="1"/>
              <a:t>Capacitat</a:t>
            </a:r>
            <a:r>
              <a:rPr lang="es-ES" sz="2800" b="1" dirty="0"/>
              <a:t> </a:t>
            </a:r>
            <a:r>
              <a:rPr lang="es-ES" sz="2800" b="1" dirty="0" err="1"/>
              <a:t>d’evolució</a:t>
            </a:r>
            <a:endParaRPr lang="es-ES" sz="2800" b="1" i="1" dirty="0"/>
          </a:p>
          <a:p>
            <a:pPr>
              <a:spcBef>
                <a:spcPct val="50000"/>
              </a:spcBef>
            </a:pPr>
            <a:endParaRPr lang="es-ES" sz="2400" b="1" i="1" dirty="0"/>
          </a:p>
          <a:p>
            <a:pPr>
              <a:spcBef>
                <a:spcPct val="50000"/>
              </a:spcBef>
            </a:pPr>
            <a:r>
              <a:rPr lang="es-ES" sz="2400" b="1" i="1" dirty="0" smtClean="0">
                <a:solidFill>
                  <a:srgbClr val="CC0000"/>
                </a:solidFill>
              </a:rPr>
              <a:t> </a:t>
            </a:r>
            <a:endParaRPr lang="es-ES" sz="2400" b="1" i="1" dirty="0">
              <a:solidFill>
                <a:srgbClr val="CC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358</Words>
  <Application>Microsoft Office PowerPoint</Application>
  <PresentationFormat>Presentación en pantalla (4:3)</PresentationFormat>
  <Paragraphs>80</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Windows7</dc:creator>
  <cp:lastModifiedBy>Windows</cp:lastModifiedBy>
  <cp:revision>9</cp:revision>
  <dcterms:created xsi:type="dcterms:W3CDTF">2012-07-03T16:42:03Z</dcterms:created>
  <dcterms:modified xsi:type="dcterms:W3CDTF">2015-09-07T17:56:53Z</dcterms:modified>
</cp:coreProperties>
</file>