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884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208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662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68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951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842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951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128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7835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51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40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299C6-9702-4F74-AC2A-F9B3556DEFE2}" type="datetimeFigureOut">
              <a:rPr lang="es-ES" smtClean="0"/>
              <a:t>11/02/2016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BAED7-E30F-4252-8128-19F56E2895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363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335846"/>
            <a:ext cx="7416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i="1" dirty="0" smtClean="0"/>
              <a:t>Objectius</a:t>
            </a:r>
            <a:endParaRPr lang="ca-ES" sz="2400" i="1" dirty="0" smtClean="0"/>
          </a:p>
          <a:p>
            <a:r>
              <a:rPr lang="ca-ES" dirty="0" smtClean="0"/>
              <a:t> </a:t>
            </a:r>
          </a:p>
          <a:p>
            <a:pPr lvl="0" algn="ctr"/>
            <a:r>
              <a:rPr lang="ca-ES" sz="2400" b="1" i="1" dirty="0" smtClean="0"/>
              <a:t>Didàctics</a:t>
            </a:r>
          </a:p>
          <a:p>
            <a:pPr lvl="0" algn="ctr"/>
            <a:endParaRPr lang="ca-ES" sz="2400" b="1" dirty="0" smtClean="0"/>
          </a:p>
          <a:p>
            <a:pPr algn="ctr"/>
            <a:r>
              <a:rPr lang="ca-ES" sz="2400" b="1" dirty="0" smtClean="0"/>
              <a:t>També es diuen terminals. Fan referència a les capacitats que l’alumne ha de tenir al realitzar  una activitat determinada</a:t>
            </a:r>
          </a:p>
          <a:p>
            <a:pPr algn="ctr"/>
            <a:r>
              <a:rPr lang="ca-ES" sz="2400" b="1" dirty="0" smtClean="0"/>
              <a:t> </a:t>
            </a:r>
          </a:p>
          <a:p>
            <a:pPr lvl="0" algn="ctr"/>
            <a:r>
              <a:rPr lang="ca-ES" sz="2400" b="1" dirty="0" smtClean="0"/>
              <a:t> Tenen dues funcions</a:t>
            </a:r>
          </a:p>
          <a:p>
            <a:pPr lvl="0" algn="ctr"/>
            <a:endParaRPr lang="ca-ES" sz="2400" b="1" dirty="0" smtClean="0"/>
          </a:p>
          <a:p>
            <a:pPr algn="ctr"/>
            <a:r>
              <a:rPr lang="ca-ES" sz="2400" b="1" dirty="0" smtClean="0"/>
              <a:t>. Servir de guia a la pràctica educativa</a:t>
            </a:r>
          </a:p>
          <a:p>
            <a:pPr algn="ctr"/>
            <a:r>
              <a:rPr lang="ca-ES" sz="2400" b="1" dirty="0" smtClean="0"/>
              <a:t>. Proporcionar criteris per l’avaluació del procés</a:t>
            </a:r>
          </a:p>
          <a:p>
            <a:pPr algn="ctr"/>
            <a:r>
              <a:rPr lang="es-ES" sz="2400" b="1" dirty="0"/>
              <a:t> </a:t>
            </a:r>
          </a:p>
          <a:p>
            <a:pPr lvl="0"/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0325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9944" y="548680"/>
            <a:ext cx="7344816" cy="570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a-ES" sz="2400" b="1" i="1" dirty="0" smtClean="0"/>
              <a:t>Criteris de redacció</a:t>
            </a:r>
          </a:p>
          <a:p>
            <a:pPr lvl="0" algn="ctr"/>
            <a:r>
              <a:rPr lang="ca-ES" sz="2400" b="1" i="1" dirty="0" smtClean="0"/>
              <a:t>S’escriuen des del punt de vista de l’alumne</a:t>
            </a:r>
          </a:p>
          <a:p>
            <a:pPr lvl="0"/>
            <a:endParaRPr lang="ca-ES" sz="2400" b="1" i="1" dirty="0" smtClean="0"/>
          </a:p>
          <a:p>
            <a:pPr lvl="0"/>
            <a:endParaRPr lang="ca-ES" sz="2400" b="1" i="1" dirty="0" smtClean="0"/>
          </a:p>
          <a:p>
            <a:pPr lvl="0"/>
            <a:endParaRPr lang="ca-ES" sz="2400" b="1" i="1" dirty="0" smtClean="0"/>
          </a:p>
          <a:p>
            <a:pPr lvl="0" algn="ctr"/>
            <a:r>
              <a:rPr lang="ca-ES" sz="2400" b="1" dirty="0" smtClean="0"/>
              <a:t> </a:t>
            </a:r>
            <a:r>
              <a:rPr lang="ca-ES" sz="2400" b="1" dirty="0" err="1" smtClean="0"/>
              <a:t>Podríen</a:t>
            </a:r>
            <a:r>
              <a:rPr lang="ca-ES" sz="2400" b="1" dirty="0" smtClean="0"/>
              <a:t> començar així</a:t>
            </a:r>
          </a:p>
          <a:p>
            <a:pPr algn="ctr"/>
            <a:r>
              <a:rPr lang="ca-ES" sz="2400" b="1" i="1" dirty="0" smtClean="0"/>
              <a:t>L’alumne ha de ser capaç</a:t>
            </a:r>
            <a:r>
              <a:rPr lang="ca-ES" sz="2400" b="1" dirty="0" smtClean="0"/>
              <a:t>…</a:t>
            </a:r>
          </a:p>
          <a:p>
            <a:pPr algn="ctr"/>
            <a:endParaRPr lang="ca-ES" sz="2400" b="1" dirty="0" smtClean="0"/>
          </a:p>
          <a:p>
            <a:pPr algn="ctr"/>
            <a:r>
              <a:rPr lang="ca-ES" sz="2400" b="1" dirty="0" smtClean="0"/>
              <a:t>Encara que no s’escrigui a la redacció de l’objectiu</a:t>
            </a:r>
            <a:endParaRPr lang="ca-ES" sz="2400" b="1" dirty="0" smtClean="0"/>
          </a:p>
          <a:p>
            <a:pPr algn="ctr">
              <a:lnSpc>
                <a:spcPct val="160000"/>
              </a:lnSpc>
            </a:pPr>
            <a:r>
              <a:rPr lang="ca-ES" sz="2400" b="1" dirty="0" smtClean="0"/>
              <a:t> </a:t>
            </a:r>
          </a:p>
          <a:p>
            <a:pPr algn="ctr">
              <a:lnSpc>
                <a:spcPct val="160000"/>
              </a:lnSpc>
            </a:pPr>
            <a:r>
              <a:rPr lang="ca-ES" sz="2400" b="1" i="1" dirty="0" smtClean="0"/>
              <a:t> </a:t>
            </a:r>
            <a:r>
              <a:rPr lang="ca-ES" sz="2400" b="1" i="1" dirty="0" smtClean="0">
                <a:solidFill>
                  <a:schemeClr val="bg1"/>
                </a:solidFill>
              </a:rPr>
              <a:t>cognitiva</a:t>
            </a:r>
            <a:endParaRPr lang="ca-ES" sz="2400" b="1" dirty="0" smtClean="0"/>
          </a:p>
          <a:p>
            <a:pPr algn="ctr"/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708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59632" y="260648"/>
            <a:ext cx="7272808" cy="659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60000"/>
              </a:lnSpc>
            </a:pPr>
            <a:endParaRPr lang="ca-ES" sz="2400" b="1" i="1" dirty="0" smtClean="0"/>
          </a:p>
          <a:p>
            <a:pPr algn="ctr">
              <a:lnSpc>
                <a:spcPct val="160000"/>
              </a:lnSpc>
            </a:pPr>
            <a:r>
              <a:rPr lang="ca-ES" sz="2400" b="1" i="1" dirty="0" smtClean="0"/>
              <a:t>L’alumne </a:t>
            </a:r>
            <a:r>
              <a:rPr lang="ca-ES" sz="2400" b="1" i="1" dirty="0"/>
              <a:t>ha de ser </a:t>
            </a:r>
            <a:r>
              <a:rPr lang="ca-ES" sz="2400" b="1" i="1" dirty="0" smtClean="0"/>
              <a:t>capaç </a:t>
            </a:r>
            <a:r>
              <a:rPr lang="ca-ES" sz="2400" b="1" i="1" dirty="0"/>
              <a:t>+ descripció del resultat esperat + contingut específic</a:t>
            </a:r>
            <a:r>
              <a:rPr lang="ca-ES" sz="2400" b="1" dirty="0" smtClean="0"/>
              <a:t>.</a:t>
            </a:r>
          </a:p>
          <a:p>
            <a:pPr algn="ctr">
              <a:lnSpc>
                <a:spcPct val="160000"/>
              </a:lnSpc>
            </a:pPr>
            <a:r>
              <a:rPr lang="ca-ES" sz="2400" b="1" dirty="0" smtClean="0">
                <a:solidFill>
                  <a:srgbClr val="FF0000"/>
                </a:solidFill>
              </a:rPr>
              <a:t>Conèixer les parts que formen del sistema digestiu</a:t>
            </a:r>
          </a:p>
          <a:p>
            <a:pPr algn="ctr">
              <a:lnSpc>
                <a:spcPct val="160000"/>
              </a:lnSpc>
            </a:pPr>
            <a:r>
              <a:rPr lang="ca-ES" sz="2400" b="1" dirty="0" smtClean="0">
                <a:solidFill>
                  <a:srgbClr val="FF0000"/>
                </a:solidFill>
              </a:rPr>
              <a:t>Relacionar estructura i funció dels orgànuls cel·lular</a:t>
            </a:r>
          </a:p>
          <a:p>
            <a:pPr algn="ctr">
              <a:lnSpc>
                <a:spcPct val="160000"/>
              </a:lnSpc>
            </a:pPr>
            <a:endParaRPr lang="ca-ES" sz="2400" b="1" dirty="0"/>
          </a:p>
          <a:p>
            <a:pPr algn="ctr">
              <a:lnSpc>
                <a:spcPct val="160000"/>
              </a:lnSpc>
            </a:pPr>
            <a:r>
              <a:rPr lang="ca-ES" sz="2400" b="1" i="1" dirty="0"/>
              <a:t>L’alumne + l’operació cognitiva + sobre </a:t>
            </a:r>
            <a:r>
              <a:rPr lang="ca-ES" sz="2400" b="1" i="1" dirty="0" smtClean="0"/>
              <a:t>la </a:t>
            </a:r>
            <a:r>
              <a:rPr lang="ca-ES" sz="2400" b="1" i="1" dirty="0"/>
              <a:t>que s’exercirà       l’operació </a:t>
            </a:r>
            <a:r>
              <a:rPr lang="ca-ES" sz="2400" b="1" i="1" dirty="0" smtClean="0"/>
              <a:t>cognitiva</a:t>
            </a:r>
          </a:p>
          <a:p>
            <a:pPr algn="ctr">
              <a:lnSpc>
                <a:spcPct val="160000"/>
              </a:lnSpc>
            </a:pPr>
            <a:r>
              <a:rPr lang="ca-ES" sz="2400" b="1" dirty="0" smtClean="0">
                <a:solidFill>
                  <a:srgbClr val="FF0000"/>
                </a:solidFill>
              </a:rPr>
              <a:t>Enfocar correctament el microscopi òptic </a:t>
            </a:r>
          </a:p>
          <a:p>
            <a:pPr algn="ctr">
              <a:lnSpc>
                <a:spcPct val="160000"/>
              </a:lnSpc>
            </a:pPr>
            <a:r>
              <a:rPr lang="ca-ES" sz="2400" b="1" dirty="0" smtClean="0">
                <a:solidFill>
                  <a:srgbClr val="FF0000"/>
                </a:solidFill>
              </a:rPr>
              <a:t>Premsar correctament les plantes</a:t>
            </a:r>
            <a:endParaRPr lang="ca-ES" sz="2400" b="1" dirty="0" smtClean="0">
              <a:solidFill>
                <a:schemeClr val="bg1"/>
              </a:solidFill>
            </a:endParaRPr>
          </a:p>
          <a:p>
            <a:pPr algn="ctr">
              <a:lnSpc>
                <a:spcPct val="160000"/>
              </a:lnSpc>
            </a:pPr>
            <a:r>
              <a:rPr lang="ca-ES" sz="2400" b="1" i="1" dirty="0" smtClean="0">
                <a:solidFill>
                  <a:schemeClr val="bg1"/>
                </a:solidFill>
              </a:rPr>
              <a:t>operació </a:t>
            </a:r>
            <a:r>
              <a:rPr lang="ca-ES" b="1" i="1" dirty="0">
                <a:solidFill>
                  <a:schemeClr val="bg1"/>
                </a:solidFill>
              </a:rPr>
              <a:t>cognitiva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2016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124744"/>
            <a:ext cx="698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/>
              <a:t>. </a:t>
            </a:r>
            <a:r>
              <a:rPr lang="ca-ES" sz="2400" b="1" dirty="0" smtClean="0"/>
              <a:t>Han de pertànyer als continguts fixats de</a:t>
            </a:r>
          </a:p>
          <a:p>
            <a:pPr algn="ctr"/>
            <a:r>
              <a:rPr lang="ca-ES" sz="2400" b="1" dirty="0" smtClean="0"/>
              <a:t> conceptes, procediments i actituds</a:t>
            </a:r>
          </a:p>
          <a:p>
            <a:pPr algn="ctr"/>
            <a:endParaRPr lang="ca-ES" sz="2400" b="1" dirty="0" smtClean="0"/>
          </a:p>
          <a:p>
            <a:pPr algn="ctr"/>
            <a:r>
              <a:rPr lang="ca-ES" sz="2400" b="1" dirty="0" smtClean="0"/>
              <a:t>. Han de ser coherents amb els continguts i amb les capacitats que s’espera que l’alumne assoleixi.</a:t>
            </a:r>
          </a:p>
          <a:p>
            <a:pPr algn="ctr"/>
            <a:endParaRPr lang="ca-ES" sz="2400" b="1" dirty="0" smtClean="0"/>
          </a:p>
          <a:p>
            <a:pPr algn="ctr"/>
            <a:r>
              <a:rPr lang="ca-ES" sz="2400" b="1" dirty="0" smtClean="0"/>
              <a:t>. Han de ser flexibles per a poder-los adaptar a les circumstàncies personals.</a:t>
            </a:r>
          </a:p>
          <a:p>
            <a:pPr algn="ctr"/>
            <a:r>
              <a:rPr lang="es-ES" sz="2400" b="1" dirty="0" smtClean="0"/>
              <a:t> 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913171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132</Words>
  <Application>Microsoft Office PowerPoint</Application>
  <PresentationFormat>Presentación en pantalla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Antonio</cp:lastModifiedBy>
  <cp:revision>7</cp:revision>
  <dcterms:created xsi:type="dcterms:W3CDTF">2013-02-22T15:59:54Z</dcterms:created>
  <dcterms:modified xsi:type="dcterms:W3CDTF">2016-02-11T05:45:22Z</dcterms:modified>
</cp:coreProperties>
</file>