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65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08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3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54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57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33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19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663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0055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89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C52D1-C1DA-4D3A-B84D-888FD3C090AE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2A603-D053-45AB-A717-942FD25FFCE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369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548680"/>
            <a:ext cx="8208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Esquema </a:t>
            </a:r>
            <a:r>
              <a:rPr lang="es-ES" sz="3200" b="1" dirty="0" err="1" smtClean="0"/>
              <a:t>d’una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classe</a:t>
            </a:r>
            <a:r>
              <a:rPr lang="es-ES" sz="3200" b="1" dirty="0" smtClean="0"/>
              <a:t> innovadora</a:t>
            </a:r>
          </a:p>
          <a:p>
            <a:pPr algn="ctr"/>
            <a:endParaRPr lang="es-ES" sz="3200" b="1" dirty="0"/>
          </a:p>
          <a:p>
            <a:pPr lvl="0"/>
            <a:r>
              <a:rPr lang="ca-ES" sz="2400" b="1" dirty="0" smtClean="0"/>
              <a:t>1. Elecció </a:t>
            </a:r>
            <a:r>
              <a:rPr lang="ca-ES" sz="2400" b="1" dirty="0"/>
              <a:t>d’un tema per el professor o per els alumnes</a:t>
            </a:r>
            <a:r>
              <a:rPr lang="ca-ES" sz="2400" b="1" dirty="0" smtClean="0"/>
              <a:t>.</a:t>
            </a:r>
          </a:p>
          <a:p>
            <a:pPr lvl="0"/>
            <a:endParaRPr lang="ca-ES" sz="2400" b="1" dirty="0" smtClean="0"/>
          </a:p>
          <a:p>
            <a:pPr lvl="0"/>
            <a:r>
              <a:rPr lang="ca-ES" sz="2400" b="1" dirty="0" smtClean="0"/>
              <a:t>2. Plantejament </a:t>
            </a:r>
            <a:r>
              <a:rPr lang="ca-ES" sz="2400" b="1" dirty="0"/>
              <a:t>d’un diàleg o discussió en classe sobre els aspectes que s’han d’estudiar per a tenir un coneixement precís sobre el tema que es vol estudiar. </a:t>
            </a:r>
            <a:endParaRPr lang="ca-ES" sz="2400" b="1" dirty="0" smtClean="0"/>
          </a:p>
          <a:p>
            <a:pPr lvl="0"/>
            <a:endParaRPr lang="ca-ES" sz="2400" b="1" dirty="0"/>
          </a:p>
          <a:p>
            <a:r>
              <a:rPr lang="ca-ES" sz="2400" b="1" dirty="0" smtClean="0"/>
              <a:t>3. Cerca d’informacions per parts dels alumnes, complementada per les explicacions del professor.</a:t>
            </a:r>
            <a:endParaRPr lang="es-ES" sz="2400" b="1" dirty="0" smtClean="0"/>
          </a:p>
          <a:p>
            <a:pPr lvl="0"/>
            <a:endParaRPr lang="es-ES" sz="2400" dirty="0"/>
          </a:p>
          <a:p>
            <a:r>
              <a:rPr lang="ca-ES" sz="2400" i="1" dirty="0" smtClean="0"/>
              <a:t> </a:t>
            </a:r>
            <a:r>
              <a:rPr lang="es-ES" sz="2400" i="1" dirty="0" smtClean="0"/>
              <a:t> </a:t>
            </a:r>
            <a:endParaRPr lang="es-ES" sz="2400" dirty="0"/>
          </a:p>
          <a:p>
            <a:pPr marL="457200" lvl="0" indent="-457200">
              <a:buAutoNum type="arabicPeriod"/>
            </a:pPr>
            <a:endParaRPr lang="es-ES" sz="2400" dirty="0"/>
          </a:p>
          <a:p>
            <a:pPr algn="ctr"/>
            <a:endParaRPr lang="es-ES" sz="3200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18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476672"/>
            <a:ext cx="74168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dirty="0" smtClean="0"/>
              <a:t> </a:t>
            </a:r>
          </a:p>
          <a:p>
            <a:pPr lvl="0"/>
            <a:r>
              <a:rPr lang="ca-ES" sz="2400" b="1" dirty="0" smtClean="0"/>
              <a:t>4. Realització </a:t>
            </a:r>
            <a:r>
              <a:rPr lang="ca-ES" sz="2400" b="1" dirty="0" smtClean="0">
                <a:solidFill>
                  <a:srgbClr val="FF0000"/>
                </a:solidFill>
              </a:rPr>
              <a:t>d’activitats específiques </a:t>
            </a:r>
            <a:r>
              <a:rPr lang="ca-ES" sz="2400" b="1" dirty="0" smtClean="0"/>
              <a:t>del tema</a:t>
            </a:r>
          </a:p>
          <a:p>
            <a:pPr lvl="0"/>
            <a:endParaRPr lang="es-ES" sz="2400" b="1" dirty="0" smtClean="0"/>
          </a:p>
          <a:p>
            <a:pPr lvl="0"/>
            <a:r>
              <a:rPr lang="ca-ES" sz="2400" b="1" dirty="0" smtClean="0"/>
              <a:t>5. Elaboració d’un dossier per part dels alumnes que sistematitza totes les informacions rebudes.</a:t>
            </a:r>
          </a:p>
          <a:p>
            <a:pPr lvl="0"/>
            <a:endParaRPr lang="es-ES" sz="2400" b="1" dirty="0" smtClean="0"/>
          </a:p>
          <a:p>
            <a:pPr lvl="0"/>
            <a:r>
              <a:rPr lang="ca-ES" sz="2400" b="1" dirty="0" smtClean="0"/>
              <a:t>6. Presentació del dossier al professor i, també, als companys de classe.</a:t>
            </a:r>
          </a:p>
          <a:p>
            <a:pPr lvl="0"/>
            <a:endParaRPr lang="es-ES" sz="2400" b="1" dirty="0" smtClean="0"/>
          </a:p>
          <a:p>
            <a:pPr lvl="0"/>
            <a:r>
              <a:rPr lang="ca-ES" sz="2400" b="1" dirty="0" smtClean="0"/>
              <a:t>7. Memorització</a:t>
            </a:r>
          </a:p>
          <a:p>
            <a:pPr lvl="0"/>
            <a:endParaRPr lang="ca-ES" sz="2400" b="1" dirty="0"/>
          </a:p>
          <a:p>
            <a:pPr lvl="0"/>
            <a:r>
              <a:rPr lang="ca-ES" sz="2400" b="1" dirty="0" smtClean="0"/>
              <a:t>8. Avaluació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01055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82960"/>
              </p:ext>
            </p:extLst>
          </p:nvPr>
        </p:nvGraphicFramePr>
        <p:xfrm>
          <a:off x="1259632" y="404664"/>
          <a:ext cx="7272809" cy="56166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54681"/>
                <a:gridCol w="819860"/>
                <a:gridCol w="688081"/>
                <a:gridCol w="619689"/>
                <a:gridCol w="590498"/>
              </a:tblGrid>
              <a:tr h="5616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Una classe més innovadora</a:t>
                      </a:r>
                      <a:endParaRPr lang="es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Comp</a:t>
                      </a:r>
                      <a:endParaRPr lang="es-E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</a:tr>
              <a:tr h="5054962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Presentació</a:t>
                      </a:r>
                      <a:r>
                        <a:rPr lang="es-ES" sz="1800" dirty="0">
                          <a:effectLst/>
                        </a:rPr>
                        <a:t> </a:t>
                      </a:r>
                      <a:r>
                        <a:rPr lang="es-ES" sz="1800" dirty="0" err="1">
                          <a:effectLst/>
                        </a:rPr>
                        <a:t>d’un</a:t>
                      </a:r>
                      <a:r>
                        <a:rPr lang="es-ES" sz="1800" dirty="0">
                          <a:effectLst/>
                        </a:rPr>
                        <a:t> tema per </a:t>
                      </a:r>
                      <a:r>
                        <a:rPr lang="es-ES" sz="1800" dirty="0" err="1">
                          <a:effectLst/>
                        </a:rPr>
                        <a:t>part</a:t>
                      </a:r>
                      <a:r>
                        <a:rPr lang="es-ES" sz="1800" dirty="0">
                          <a:effectLst/>
                        </a:rPr>
                        <a:t> del </a:t>
                      </a:r>
                      <a:r>
                        <a:rPr lang="es-ES" sz="1800" dirty="0" err="1">
                          <a:effectLst/>
                        </a:rPr>
                        <a:t>professor</a:t>
                      </a:r>
                      <a:r>
                        <a:rPr lang="es-ES" sz="1800" dirty="0">
                          <a:effectLst/>
                        </a:rPr>
                        <a:t> o </a:t>
                      </a:r>
                      <a:r>
                        <a:rPr lang="es-ES" sz="1800" dirty="0" err="1">
                          <a:effectLst/>
                        </a:rPr>
                        <a:t>alumnes</a:t>
                      </a:r>
                      <a:r>
                        <a:rPr lang="es-ES" sz="1800" dirty="0">
                          <a:effectLst/>
                        </a:rPr>
                        <a:t>.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Plantejament</a:t>
                      </a:r>
                      <a:r>
                        <a:rPr lang="es-ES" sz="1800" dirty="0">
                          <a:effectLst/>
                        </a:rPr>
                        <a:t> de </a:t>
                      </a:r>
                      <a:r>
                        <a:rPr lang="es-ES" sz="1800" dirty="0" err="1">
                          <a:effectLst/>
                        </a:rPr>
                        <a:t>problemes</a:t>
                      </a:r>
                      <a:r>
                        <a:rPr lang="es-ES" sz="1800" dirty="0">
                          <a:effectLst/>
                        </a:rPr>
                        <a:t> i </a:t>
                      </a:r>
                      <a:r>
                        <a:rPr lang="es-ES" sz="1800" dirty="0" err="1" smtClean="0">
                          <a:effectLst/>
                        </a:rPr>
                        <a:t>qüestions</a:t>
                      </a:r>
                      <a:endParaRPr lang="es-ES" sz="1800" dirty="0" smtClean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Diàleg</a:t>
                      </a:r>
                      <a:r>
                        <a:rPr lang="es-ES" sz="1800" dirty="0">
                          <a:effectLst/>
                        </a:rPr>
                        <a:t> en </a:t>
                      </a:r>
                      <a:r>
                        <a:rPr lang="es-ES" sz="1800" dirty="0" err="1">
                          <a:effectLst/>
                        </a:rPr>
                        <a:t>classe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Proposta</a:t>
                      </a:r>
                      <a:r>
                        <a:rPr lang="es-ES" sz="1800" dirty="0">
                          <a:effectLst/>
                        </a:rPr>
                        <a:t> de </a:t>
                      </a:r>
                      <a:r>
                        <a:rPr lang="es-ES" sz="1800" dirty="0" err="1">
                          <a:effectLst/>
                        </a:rPr>
                        <a:t>fonts</a:t>
                      </a:r>
                      <a:r>
                        <a:rPr lang="es-ES" sz="1800" dirty="0">
                          <a:effectLst/>
                        </a:rPr>
                        <a:t> </a:t>
                      </a:r>
                      <a:r>
                        <a:rPr lang="es-ES" sz="1800" dirty="0" err="1">
                          <a:effectLst/>
                        </a:rPr>
                        <a:t>d’informació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>
                          <a:effectLst/>
                        </a:rPr>
                        <a:t>Cerca de la </a:t>
                      </a:r>
                      <a:r>
                        <a:rPr lang="es-ES" sz="1800" dirty="0" err="1">
                          <a:effectLst/>
                        </a:rPr>
                        <a:t>informació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Realització</a:t>
                      </a:r>
                      <a:r>
                        <a:rPr lang="es-ES" sz="1800" dirty="0">
                          <a:effectLst/>
                        </a:rPr>
                        <a:t> </a:t>
                      </a:r>
                      <a:r>
                        <a:rPr lang="es-ES" sz="1800" dirty="0" err="1">
                          <a:effectLst/>
                        </a:rPr>
                        <a:t>d’activitats</a:t>
                      </a:r>
                      <a:r>
                        <a:rPr lang="es-ES" sz="1800" dirty="0">
                          <a:effectLst/>
                        </a:rPr>
                        <a:t> </a:t>
                      </a:r>
                      <a:r>
                        <a:rPr lang="es-ES" sz="1800" dirty="0" err="1">
                          <a:effectLst/>
                        </a:rPr>
                        <a:t>específiques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Elaboració</a:t>
                      </a:r>
                      <a:r>
                        <a:rPr lang="es-ES" sz="1800" dirty="0">
                          <a:effectLst/>
                        </a:rPr>
                        <a:t> del dossier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Presentació</a:t>
                      </a:r>
                      <a:r>
                        <a:rPr lang="es-ES" sz="1800" dirty="0">
                          <a:effectLst/>
                        </a:rPr>
                        <a:t> del dossier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Memorització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Avaluació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P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C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C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646" marR="63646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1838" y="1577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75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152</Words>
  <Application>Microsoft Office PowerPoint</Application>
  <PresentationFormat>Presentación en pantalla (4:3)</PresentationFormat>
  <Paragraphs>88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2015-04-15T09:50:11Z</dcterms:created>
  <dcterms:modified xsi:type="dcterms:W3CDTF">2015-04-15T09:56:48Z</dcterms:modified>
</cp:coreProperties>
</file>