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4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18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707FDB-27B4-45A9-B890-1A33499EB30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59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2851E3-C03A-48D0-98E2-B4BEBD54632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58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2465FE-8B33-4C41-9B5A-28D6D1314F8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94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4B3D6B-2CD8-4B54-80E3-7DEC87DE546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42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AED0AC-8E69-4ADE-8A55-DD30466665F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62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14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24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14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78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30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67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66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71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5249F-A4B8-42FD-A677-F6D10B07247A}" type="datetimeFigureOut">
              <a:rPr lang="es-ES" smtClean="0"/>
              <a:t>24/02/2013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94BE-30DC-4C2F-A94B-3C9F0A5508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04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98072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Tipus</a:t>
            </a:r>
            <a:r>
              <a:rPr lang="es-ES" sz="3600" b="1" dirty="0" smtClean="0"/>
              <a:t> de </a:t>
            </a:r>
            <a:r>
              <a:rPr lang="es-ES" sz="3600" b="1" dirty="0" err="1" smtClean="0"/>
              <a:t>competències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1392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43888" cy="436563"/>
          </a:xfrm>
        </p:spPr>
        <p:txBody>
          <a:bodyPr>
            <a:normAutofit fontScale="90000"/>
          </a:bodyPr>
          <a:lstStyle/>
          <a:p>
            <a:r>
              <a:rPr lang="es-ES" sz="3000">
                <a:latin typeface="Georgia" pitchFamily="18" charset="0"/>
              </a:rPr>
              <a:t>1.- Competencia en comunicación lingüística</a:t>
            </a:r>
          </a:p>
        </p:txBody>
      </p:sp>
      <p:sp>
        <p:nvSpPr>
          <p:cNvPr id="2273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5410200" cy="5003800"/>
          </a:xfrm>
        </p:spPr>
        <p:txBody>
          <a:bodyPr/>
          <a:lstStyle/>
          <a:p>
            <a:r>
              <a:rPr lang="es-ES" sz="1500">
                <a:latin typeface="Georgia" pitchFamily="18" charset="0"/>
              </a:rPr>
              <a:t>Consiste en </a:t>
            </a:r>
            <a:r>
              <a:rPr lang="es-ES" sz="1800">
                <a:solidFill>
                  <a:srgbClr val="CC00CC"/>
                </a:solidFill>
                <a:latin typeface="Georgia" pitchFamily="18" charset="0"/>
              </a:rPr>
              <a:t>utilizar el lenguaje como instrumento de comunicación.</a:t>
            </a:r>
          </a:p>
          <a:p>
            <a:r>
              <a:rPr lang="es-ES" sz="1500">
                <a:latin typeface="Georgia" pitchFamily="18" charset="0"/>
              </a:rPr>
              <a:t>Basado en:</a:t>
            </a:r>
          </a:p>
          <a:p>
            <a:pPr lvl="1"/>
            <a:r>
              <a:rPr lang="es-ES" sz="1500">
                <a:latin typeface="Georgia" pitchFamily="18" charset="0"/>
              </a:rPr>
              <a:t>Expresar pensamientos, sentimientos y opiniones</a:t>
            </a:r>
          </a:p>
          <a:p>
            <a:pPr lvl="1"/>
            <a:r>
              <a:rPr lang="es-ES" sz="1500">
                <a:latin typeface="Georgia" pitchFamily="18" charset="0"/>
              </a:rPr>
              <a:t>Estructurar el conocimiento, dar coherencia y cohesión al discurso</a:t>
            </a:r>
          </a:p>
          <a:p>
            <a:pPr lvl="1"/>
            <a:r>
              <a:rPr lang="es-ES" sz="1500">
                <a:latin typeface="Georgia" pitchFamily="18" charset="0"/>
              </a:rPr>
              <a:t>Disfrutar escuchando, leyendo y expresándose.</a:t>
            </a:r>
          </a:p>
          <a:p>
            <a:pPr lvl="1"/>
            <a:r>
              <a:rPr lang="es-ES" sz="1500">
                <a:latin typeface="Georgia" pitchFamily="18" charset="0"/>
              </a:rPr>
              <a:t>Comunicarse y conversar para convivir, para que el lenguaje, como herramienta de comprensión y representación de la realidad, sea motor de la resolución pacífica de los conflictos.</a:t>
            </a:r>
          </a:p>
          <a:p>
            <a:pPr lvl="1"/>
            <a:r>
              <a:rPr lang="es-ES" sz="1500">
                <a:latin typeface="Georgia" pitchFamily="18" charset="0"/>
              </a:rPr>
              <a:t>Adaptar la comunicación al contexto.</a:t>
            </a:r>
          </a:p>
          <a:p>
            <a:pPr lvl="1"/>
            <a:r>
              <a:rPr lang="es-ES" sz="1500">
                <a:latin typeface="Georgia" pitchFamily="18" charset="0"/>
              </a:rPr>
              <a:t>La utilización de códigos y habilidades lingüísticas.</a:t>
            </a:r>
          </a:p>
          <a:p>
            <a:pPr lvl="1"/>
            <a:r>
              <a:rPr lang="es-ES" sz="1500">
                <a:latin typeface="Georgia" pitchFamily="18" charset="0"/>
              </a:rPr>
              <a:t>El conocimiento reflexivo sobre el funcionamiento del lenguaje y sus normas de uso.</a:t>
            </a:r>
          </a:p>
          <a:p>
            <a:pPr lvl="1"/>
            <a:r>
              <a:rPr lang="es-ES" sz="1500">
                <a:latin typeface="Georgia" pitchFamily="18" charset="0"/>
              </a:rPr>
              <a:t>El uso funcional de la propia lengua y de alguna otra lengua extranjera.</a:t>
            </a:r>
          </a:p>
          <a:p>
            <a:pPr lvl="1">
              <a:buFontTx/>
              <a:buNone/>
            </a:pPr>
            <a:endParaRPr lang="es-ES" sz="1500">
              <a:latin typeface="Georgia" pitchFamily="18" charset="0"/>
            </a:endParaRPr>
          </a:p>
          <a:p>
            <a:pPr lvl="1"/>
            <a:endParaRPr lang="es-ES" sz="1500">
              <a:latin typeface="Georgia" pitchFamily="18" charset="0"/>
            </a:endParaRPr>
          </a:p>
        </p:txBody>
      </p:sp>
      <p:pic>
        <p:nvPicPr>
          <p:cNvPr id="227332" name="Picture 102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488" y="1911350"/>
            <a:ext cx="2703512" cy="2954338"/>
          </a:xfrm>
          <a:ln/>
        </p:spPr>
      </p:pic>
    </p:spTree>
    <p:extLst>
      <p:ext uri="{BB962C8B-B14F-4D97-AF65-F5344CB8AC3E}">
        <p14:creationId xmlns:p14="http://schemas.microsoft.com/office/powerpoint/2010/main" val="25077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43888" cy="652463"/>
          </a:xfrm>
        </p:spPr>
        <p:txBody>
          <a:bodyPr/>
          <a:lstStyle/>
          <a:p>
            <a:r>
              <a:rPr lang="es-ES" sz="3200" b="1">
                <a:latin typeface="Georgia" pitchFamily="18" charset="0"/>
              </a:rPr>
              <a:t>2.- Competencia matemática</a:t>
            </a:r>
          </a:p>
        </p:txBody>
      </p:sp>
      <p:pic>
        <p:nvPicPr>
          <p:cNvPr id="228355" name="Picture 102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2674937" cy="4149725"/>
          </a:xfrm>
        </p:spPr>
      </p:pic>
      <p:sp>
        <p:nvSpPr>
          <p:cNvPr id="2283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196975"/>
            <a:ext cx="54102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1600">
                <a:solidFill>
                  <a:srgbClr val="FF0000"/>
                </a:solidFill>
                <a:latin typeface="Georgia" pitchFamily="18" charset="0"/>
              </a:rPr>
              <a:t>Consiste en la habilidad para utilizar los números, sus operaciones básicas, los símbolos y las formas de expresión y razonamiento matemático (…) para resolver problemas relacionados con la vida cotidiana y con el mundo laboral.</a:t>
            </a:r>
          </a:p>
          <a:p>
            <a:pPr>
              <a:lnSpc>
                <a:spcPct val="90000"/>
              </a:lnSpc>
            </a:pPr>
            <a:r>
              <a:rPr lang="es-ES" sz="1400" b="1" u="sng">
                <a:latin typeface="Georgia" pitchFamily="18" charset="0"/>
              </a:rPr>
              <a:t>Se basa en:</a:t>
            </a:r>
          </a:p>
          <a:p>
            <a:pPr lvl="1" algn="just">
              <a:lnSpc>
                <a:spcPct val="90000"/>
              </a:lnSpc>
            </a:pPr>
            <a:r>
              <a:rPr lang="es-ES" sz="1400" b="1">
                <a:latin typeface="Georgia" pitchFamily="18" charset="0"/>
              </a:rPr>
              <a:t>El conocimiento y manejo de los elementos matemáticos</a:t>
            </a:r>
            <a:r>
              <a:rPr lang="es-ES" sz="1400">
                <a:latin typeface="Georgia" pitchFamily="18" charset="0"/>
              </a:rPr>
              <a:t> básicos en situaciones reales o simuladas.</a:t>
            </a:r>
          </a:p>
          <a:p>
            <a:pPr lvl="1" algn="just">
              <a:lnSpc>
                <a:spcPct val="90000"/>
              </a:lnSpc>
            </a:pPr>
            <a:r>
              <a:rPr lang="es-ES" sz="1400">
                <a:latin typeface="Georgia" pitchFamily="18" charset="0"/>
              </a:rPr>
              <a:t>Seguir </a:t>
            </a:r>
            <a:r>
              <a:rPr lang="es-ES" sz="1400" b="1">
                <a:latin typeface="Georgia" pitchFamily="18" charset="0"/>
              </a:rPr>
              <a:t>procesos de pensamiento</a:t>
            </a:r>
            <a:r>
              <a:rPr lang="es-ES" sz="1400">
                <a:latin typeface="Georgia" pitchFamily="18" charset="0"/>
              </a:rPr>
              <a:t> (inducción y deducción), aplicar algunos algoritmos de cálculo o elementos de la lógica que conduzcan a identificar  la validez de los razonamientos y a valorar el grado de certeza asociado a los resultados derivados de los razonamientos válidos.</a:t>
            </a:r>
          </a:p>
          <a:p>
            <a:pPr lvl="1" algn="just">
              <a:lnSpc>
                <a:spcPct val="90000"/>
              </a:lnSpc>
            </a:pPr>
            <a:r>
              <a:rPr lang="es-ES" sz="1400" b="1">
                <a:latin typeface="Georgia" pitchFamily="18" charset="0"/>
              </a:rPr>
              <a:t>Utilizar</a:t>
            </a:r>
            <a:r>
              <a:rPr lang="es-ES" sz="1400">
                <a:latin typeface="Georgia" pitchFamily="18" charset="0"/>
              </a:rPr>
              <a:t> espontáneamente, en lo personal y en lo social, los </a:t>
            </a:r>
            <a:r>
              <a:rPr lang="es-ES" sz="1400" b="1">
                <a:latin typeface="Georgia" pitchFamily="18" charset="0"/>
              </a:rPr>
              <a:t>elementos</a:t>
            </a:r>
            <a:r>
              <a:rPr lang="es-ES" sz="1400">
                <a:latin typeface="Georgia" pitchFamily="18" charset="0"/>
              </a:rPr>
              <a:t> y razonamientos matemáticos para interpretar y producir información, </a:t>
            </a:r>
            <a:r>
              <a:rPr lang="es-ES" sz="1400" b="1">
                <a:latin typeface="Georgia" pitchFamily="18" charset="0"/>
              </a:rPr>
              <a:t>para resolver problemas</a:t>
            </a:r>
            <a:r>
              <a:rPr lang="es-ES" sz="1400">
                <a:latin typeface="Georgia" pitchFamily="18" charset="0"/>
              </a:rPr>
              <a:t> y para tomar decisiones.</a:t>
            </a:r>
          </a:p>
          <a:p>
            <a:pPr lvl="1" algn="just">
              <a:lnSpc>
                <a:spcPct val="90000"/>
              </a:lnSpc>
            </a:pPr>
            <a:r>
              <a:rPr lang="es-ES" sz="1400" b="1">
                <a:latin typeface="Georgia" pitchFamily="18" charset="0"/>
              </a:rPr>
              <a:t>Aplicar destrezas y actitudes</a:t>
            </a:r>
            <a:r>
              <a:rPr lang="es-ES" sz="1400">
                <a:latin typeface="Georgia" pitchFamily="18" charset="0"/>
              </a:rPr>
              <a:t> que permitan razonar matemáticamente y expresarse y comunicarse en el lenguaje matemático.</a:t>
            </a:r>
          </a:p>
        </p:txBody>
      </p:sp>
    </p:spTree>
    <p:extLst>
      <p:ext uri="{BB962C8B-B14F-4D97-AF65-F5344CB8AC3E}">
        <p14:creationId xmlns:p14="http://schemas.microsoft.com/office/powerpoint/2010/main" val="6399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>
            <a:normAutofit fontScale="90000"/>
          </a:bodyPr>
          <a:lstStyle/>
          <a:p>
            <a:r>
              <a:rPr lang="es-ES" sz="2400" b="1">
                <a:latin typeface="Georgia" pitchFamily="18" charset="0"/>
              </a:rPr>
              <a:t>3.- Competencia en el conocimiento y la interacción con el mundo físico</a:t>
            </a:r>
            <a:r>
              <a:rPr lang="es-ES" sz="2400" b="1"/>
              <a:t>.</a:t>
            </a:r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52513"/>
            <a:ext cx="5902325" cy="4433887"/>
          </a:xfrm>
        </p:spPr>
        <p:txBody>
          <a:bodyPr>
            <a:normAutofit lnSpcReduction="10000"/>
          </a:bodyPr>
          <a:lstStyle/>
          <a:p>
            <a:r>
              <a:rPr lang="es-ES" sz="1800">
                <a:solidFill>
                  <a:srgbClr val="FF0000"/>
                </a:solidFill>
                <a:latin typeface="Georgia" pitchFamily="18" charset="0"/>
              </a:rPr>
              <a:t>Consiste en interactuar con el mundo/espacio físico.</a:t>
            </a:r>
          </a:p>
          <a:p>
            <a:r>
              <a:rPr lang="es-ES" sz="1400" b="1" i="1" u="sng">
                <a:latin typeface="Georgia" pitchFamily="18" charset="0"/>
              </a:rPr>
              <a:t>Se basa en:</a:t>
            </a:r>
          </a:p>
          <a:p>
            <a:pPr lvl="1"/>
            <a:r>
              <a:rPr lang="es-ES" sz="1400">
                <a:latin typeface="Georgia" pitchFamily="18" charset="0"/>
              </a:rPr>
              <a:t>Saber </a:t>
            </a:r>
            <a:r>
              <a:rPr lang="es-ES" sz="1400" b="1">
                <a:latin typeface="Georgia" pitchFamily="18" charset="0"/>
              </a:rPr>
              <a:t>desenvolverse </a:t>
            </a:r>
            <a:r>
              <a:rPr lang="es-ES" sz="1400">
                <a:latin typeface="Georgia" pitchFamily="18" charset="0"/>
              </a:rPr>
              <a:t>adecuadamente, </a:t>
            </a:r>
            <a:r>
              <a:rPr lang="es-ES" sz="1400" b="1">
                <a:latin typeface="Georgia" pitchFamily="18" charset="0"/>
              </a:rPr>
              <a:t>con autonomía e iniciativa personal</a:t>
            </a:r>
            <a:r>
              <a:rPr lang="es-ES" sz="1400">
                <a:latin typeface="Georgia" pitchFamily="18" charset="0"/>
              </a:rPr>
              <a:t>, en ámbitos de la vida y del conocimiento como la salud, la actividad productiva, el consumo, la ciencia, los procesos tecnológicos…</a:t>
            </a:r>
          </a:p>
          <a:p>
            <a:pPr lvl="1"/>
            <a:r>
              <a:rPr lang="es-ES" sz="1400">
                <a:latin typeface="Georgia" pitchFamily="18" charset="0"/>
              </a:rPr>
              <a:t>Ser consciente de la </a:t>
            </a:r>
            <a:r>
              <a:rPr lang="es-ES" sz="1400" b="1">
                <a:latin typeface="Georgia" pitchFamily="18" charset="0"/>
              </a:rPr>
              <a:t>influencia que tiene en el medio físico</a:t>
            </a:r>
            <a:r>
              <a:rPr lang="es-ES" sz="1400">
                <a:latin typeface="Georgia" pitchFamily="18" charset="0"/>
              </a:rPr>
              <a:t> la presencia de las personas ( su asentamiento, su actividad).</a:t>
            </a:r>
          </a:p>
          <a:p>
            <a:pPr lvl="1"/>
            <a:r>
              <a:rPr lang="es-ES" sz="1400">
                <a:latin typeface="Georgia" pitchFamily="18" charset="0"/>
              </a:rPr>
              <a:t>Demostrar </a:t>
            </a:r>
            <a:r>
              <a:rPr lang="es-ES" sz="1400" b="1">
                <a:latin typeface="Georgia" pitchFamily="18" charset="0"/>
              </a:rPr>
              <a:t>espíritu crítico</a:t>
            </a:r>
            <a:r>
              <a:rPr lang="es-ES" sz="1400">
                <a:latin typeface="Georgia" pitchFamily="18" charset="0"/>
              </a:rPr>
              <a:t> en la observación de la realidad.</a:t>
            </a:r>
          </a:p>
          <a:p>
            <a:pPr lvl="1"/>
            <a:r>
              <a:rPr lang="es-ES" sz="1400">
                <a:latin typeface="Georgia" pitchFamily="18" charset="0"/>
              </a:rPr>
              <a:t>Mostrar hábitos de  </a:t>
            </a:r>
            <a:r>
              <a:rPr lang="es-ES" sz="1400" b="1">
                <a:latin typeface="Georgia" pitchFamily="18" charset="0"/>
              </a:rPr>
              <a:t>consumo responsables</a:t>
            </a:r>
            <a:r>
              <a:rPr lang="es-ES" sz="1400">
                <a:latin typeface="Georgia" pitchFamily="18" charset="0"/>
              </a:rPr>
              <a:t>.</a:t>
            </a:r>
          </a:p>
          <a:p>
            <a:pPr lvl="1"/>
            <a:r>
              <a:rPr lang="es-ES" sz="1400">
                <a:latin typeface="Georgia" pitchFamily="18" charset="0"/>
              </a:rPr>
              <a:t>En el </a:t>
            </a:r>
            <a:r>
              <a:rPr lang="es-ES" sz="1400" b="1">
                <a:latin typeface="Georgia" pitchFamily="18" charset="0"/>
              </a:rPr>
              <a:t>conocimiento del cuerpo humano</a:t>
            </a:r>
            <a:r>
              <a:rPr lang="es-ES" sz="1400">
                <a:latin typeface="Georgia" pitchFamily="18" charset="0"/>
              </a:rPr>
              <a:t> y de la Naturaleza.</a:t>
            </a:r>
          </a:p>
          <a:p>
            <a:pPr lvl="1"/>
            <a:r>
              <a:rPr lang="es-ES" sz="1400">
                <a:latin typeface="Georgia" pitchFamily="18" charset="0"/>
              </a:rPr>
              <a:t>Conocer y aplicar conceptos científicos y técnicos.</a:t>
            </a:r>
          </a:p>
          <a:p>
            <a:pPr lvl="1"/>
            <a:r>
              <a:rPr lang="es-ES" sz="1400">
                <a:latin typeface="Georgia" pitchFamily="18" charset="0"/>
              </a:rPr>
              <a:t>Poner en práctica los </a:t>
            </a:r>
            <a:r>
              <a:rPr lang="es-ES" sz="1400" b="1">
                <a:latin typeface="Georgia" pitchFamily="18" charset="0"/>
              </a:rPr>
              <a:t>procesos y actitudes</a:t>
            </a:r>
            <a:r>
              <a:rPr lang="es-ES" sz="1400">
                <a:latin typeface="Georgia" pitchFamily="18" charset="0"/>
              </a:rPr>
              <a:t> propios del análisis sistemático y de </a:t>
            </a:r>
            <a:r>
              <a:rPr lang="es-ES" sz="1400" b="1">
                <a:latin typeface="Georgia" pitchFamily="18" charset="0"/>
              </a:rPr>
              <a:t>indagación científica</a:t>
            </a:r>
            <a:r>
              <a:rPr lang="es-ES" sz="1400">
                <a:latin typeface="Georgia" pitchFamily="18" charset="0"/>
              </a:rPr>
              <a:t>: observar, formular preguntas, localizar, obtener, analizar, plantear hipótesis, interpretar, evaluar, comunicar…</a:t>
            </a:r>
          </a:p>
          <a:p>
            <a:pPr lvl="1"/>
            <a:r>
              <a:rPr lang="es-ES" sz="1400">
                <a:latin typeface="Georgia" pitchFamily="18" charset="0"/>
              </a:rPr>
              <a:t>Destrezas de </a:t>
            </a:r>
            <a:r>
              <a:rPr lang="es-ES" sz="1400" b="1">
                <a:latin typeface="Georgia" pitchFamily="18" charset="0"/>
              </a:rPr>
              <a:t>planificación </a:t>
            </a:r>
            <a:r>
              <a:rPr lang="es-ES" sz="1400">
                <a:latin typeface="Georgia" pitchFamily="18" charset="0"/>
              </a:rPr>
              <a:t>y de manejo de soluciones técnicas.</a:t>
            </a:r>
          </a:p>
          <a:p>
            <a:pPr lvl="2">
              <a:buFontTx/>
              <a:buNone/>
            </a:pPr>
            <a:endParaRPr lang="es-ES" sz="1200">
              <a:latin typeface="Georgia" pitchFamily="18" charset="0"/>
            </a:endParaRPr>
          </a:p>
          <a:p>
            <a:pPr lvl="2"/>
            <a:endParaRPr lang="es-ES" sz="1200">
              <a:latin typeface="Georgia" pitchFamily="18" charset="0"/>
            </a:endParaRPr>
          </a:p>
        </p:txBody>
      </p:sp>
      <p:pic>
        <p:nvPicPr>
          <p:cNvPr id="229380" name="Picture 102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363" y="2560638"/>
            <a:ext cx="1720850" cy="1876425"/>
          </a:xfrm>
        </p:spPr>
      </p:pic>
    </p:spTree>
    <p:extLst>
      <p:ext uri="{BB962C8B-B14F-4D97-AF65-F5344CB8AC3E}">
        <p14:creationId xmlns:p14="http://schemas.microsoft.com/office/powerpoint/2010/main" val="24980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43887" cy="360362"/>
          </a:xfrm>
        </p:spPr>
        <p:txBody>
          <a:bodyPr>
            <a:normAutofit fontScale="90000"/>
          </a:bodyPr>
          <a:lstStyle/>
          <a:p>
            <a:r>
              <a:rPr lang="es-ES" sz="3600">
                <a:latin typeface="Georgia" pitchFamily="18" charset="0"/>
              </a:rPr>
              <a:t>4.-</a:t>
            </a:r>
            <a:r>
              <a:rPr lang="es-ES" sz="2400">
                <a:latin typeface="Georgia" pitchFamily="18" charset="0"/>
              </a:rPr>
              <a:t>Tratamiento de la información y competencia digital</a:t>
            </a:r>
          </a:p>
        </p:txBody>
      </p:sp>
      <p:sp>
        <p:nvSpPr>
          <p:cNvPr id="230403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2636838"/>
            <a:ext cx="7696200" cy="3744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sz="1800" b="1">
                <a:solidFill>
                  <a:srgbClr val="FF0000"/>
                </a:solidFill>
                <a:latin typeface="Georgia" pitchFamily="18" charset="0"/>
              </a:rPr>
              <a:t>Consiste en buscar, obtener, procesar y comunicar información para transformarla en conocimiento</a:t>
            </a:r>
            <a:r>
              <a:rPr lang="es-ES" sz="1400">
                <a:latin typeface="Georgia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40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1600" b="1" i="1" u="sng">
                <a:latin typeface="Georgia" pitchFamily="18" charset="0"/>
              </a:rPr>
              <a:t>Se basa en:</a:t>
            </a:r>
          </a:p>
          <a:p>
            <a:pPr lvl="1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El </a:t>
            </a:r>
            <a:r>
              <a:rPr lang="es-ES" sz="1600" b="1">
                <a:latin typeface="Georgia" pitchFamily="18" charset="0"/>
              </a:rPr>
              <a:t>uso de las tecnologías</a:t>
            </a:r>
            <a:r>
              <a:rPr lang="es-ES" sz="1600">
                <a:latin typeface="Georgia" pitchFamily="18" charset="0"/>
              </a:rPr>
              <a:t> de la información y de la comunicación como elemento esencial para informarse, aprender y comunicarse.</a:t>
            </a:r>
          </a:p>
          <a:p>
            <a:pPr lvl="1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El </a:t>
            </a:r>
            <a:r>
              <a:rPr lang="es-ES" sz="1600" b="1">
                <a:latin typeface="Georgia" pitchFamily="18" charset="0"/>
              </a:rPr>
              <a:t>dominio de lenguajes específicos</a:t>
            </a:r>
            <a:r>
              <a:rPr lang="es-ES" sz="1600">
                <a:latin typeface="Georgia" pitchFamily="18" charset="0"/>
              </a:rPr>
              <a:t> básicos (textual, numérico, icónico, visual, gráfico y sonoro) y de sus pautas de descodificación y transferencia.</a:t>
            </a:r>
          </a:p>
          <a:p>
            <a:pPr lvl="1">
              <a:lnSpc>
                <a:spcPct val="80000"/>
              </a:lnSpc>
            </a:pPr>
            <a:r>
              <a:rPr lang="es-ES" sz="1600" b="1">
                <a:latin typeface="Georgia" pitchFamily="18" charset="0"/>
              </a:rPr>
              <a:t>Procesar y gestionar adecuadamente información</a:t>
            </a:r>
            <a:r>
              <a:rPr lang="es-ES" sz="1600">
                <a:latin typeface="Georgia" pitchFamily="18" charset="0"/>
              </a:rPr>
              <a:t> abundante y compleja, resolver problemas reales, tomar decisiones, trabajar en entornos colaborativos…</a:t>
            </a:r>
          </a:p>
          <a:p>
            <a:pPr lvl="1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Manejar </a:t>
            </a:r>
            <a:r>
              <a:rPr lang="es-ES" sz="1600" b="1">
                <a:latin typeface="Georgia" pitchFamily="18" charset="0"/>
              </a:rPr>
              <a:t>estrategias para identificar y resolver los problemas habituales</a:t>
            </a:r>
            <a:r>
              <a:rPr lang="es-ES" sz="1600">
                <a:latin typeface="Georgia" pitchFamily="18" charset="0"/>
              </a:rPr>
              <a:t> del software y hardware.</a:t>
            </a:r>
          </a:p>
          <a:p>
            <a:pPr lvl="1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Llegar a </a:t>
            </a:r>
            <a:r>
              <a:rPr lang="es-ES" sz="1600" b="1">
                <a:latin typeface="Georgia" pitchFamily="18" charset="0"/>
              </a:rPr>
              <a:t>ser una persona eficaz, responsable, crítica y reflexiva</a:t>
            </a:r>
            <a:r>
              <a:rPr lang="es-ES" sz="1600">
                <a:latin typeface="Georgia" pitchFamily="18" charset="0"/>
              </a:rPr>
              <a:t> al seleccionar y tratar la información y sus fuentes así como las distintas herramientas tecnológicas.</a:t>
            </a:r>
          </a:p>
        </p:txBody>
      </p:sp>
      <p:sp>
        <p:nvSpPr>
          <p:cNvPr id="230404" name="Text Box 1028"/>
          <p:cNvSpPr txBox="1">
            <a:spLocks noChangeArrowheads="1"/>
          </p:cNvSpPr>
          <p:nvPr/>
        </p:nvSpPr>
        <p:spPr bwMode="auto">
          <a:xfrm>
            <a:off x="1042988" y="1700213"/>
            <a:ext cx="35290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Verdana" pitchFamily="34" charset="0"/>
            </a:endParaRPr>
          </a:p>
        </p:txBody>
      </p:sp>
      <p:pic>
        <p:nvPicPr>
          <p:cNvPr id="230405" name="Picture 102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836613"/>
            <a:ext cx="4464050" cy="172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r>
              <a:rPr lang="es-ES" sz="2800" b="1">
                <a:latin typeface="Georgia" pitchFamily="18" charset="0"/>
              </a:rPr>
              <a:t>5.- Competencia social y ciudadana.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362950" cy="4930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1800">
                <a:solidFill>
                  <a:schemeClr val="tx2"/>
                </a:solidFill>
                <a:latin typeface="Georgia" pitchFamily="18" charset="0"/>
              </a:rPr>
              <a:t>Consiste en comprender la realidad social en que se vive, cooperar, convivir y ejercer la ciudadanía democrática en una sociedad plural así como contribuir a su mejora</a:t>
            </a:r>
            <a:r>
              <a:rPr lang="es-ES" sz="1600">
                <a:solidFill>
                  <a:schemeClr val="tx2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" sz="1800" b="1" i="1" u="sng">
                <a:latin typeface="Georgia" pitchFamily="18" charset="0"/>
              </a:rPr>
              <a:t>Se basa en:</a:t>
            </a:r>
          </a:p>
          <a:p>
            <a:pPr lvl="1">
              <a:lnSpc>
                <a:spcPct val="90000"/>
              </a:lnSpc>
            </a:pPr>
            <a:r>
              <a:rPr lang="es-ES" sz="1800" b="1">
                <a:latin typeface="Georgia" pitchFamily="18" charset="0"/>
              </a:rPr>
              <a:t>Integrar conocimientos y habilidades</a:t>
            </a:r>
            <a:r>
              <a:rPr lang="es-ES" sz="1800">
                <a:latin typeface="Georgia" pitchFamily="18" charset="0"/>
              </a:rPr>
              <a:t> complejas que permitan participar, tomar decisiones, elegir cómo comportarse en determinadas situaciones y responsabilizarse de las elecciones y decisiones tomadas.</a:t>
            </a:r>
          </a:p>
          <a:p>
            <a:pPr lvl="1">
              <a:lnSpc>
                <a:spcPct val="90000"/>
              </a:lnSpc>
            </a:pPr>
            <a:r>
              <a:rPr lang="es-ES" sz="1800">
                <a:latin typeface="Georgia" pitchFamily="18" charset="0"/>
              </a:rPr>
              <a:t>Utilizar el conocimiento sobre la </a:t>
            </a:r>
            <a:r>
              <a:rPr lang="es-ES" sz="1800" b="1">
                <a:latin typeface="Georgia" pitchFamily="18" charset="0"/>
              </a:rPr>
              <a:t>evolución y organización de las sociedades</a:t>
            </a:r>
            <a:r>
              <a:rPr lang="es-ES" sz="1800">
                <a:latin typeface="Georgia" pitchFamily="18" charset="0"/>
              </a:rPr>
              <a:t> y sobre los rasgos y valores del sistema democrático, así como utilizar el juicio moral para elegir y tomar decisiones y ejercer activa y responsablemente los derechos y deberes de la ciudadanía.</a:t>
            </a:r>
          </a:p>
          <a:p>
            <a:pPr lvl="1">
              <a:lnSpc>
                <a:spcPct val="90000"/>
              </a:lnSpc>
            </a:pPr>
            <a:r>
              <a:rPr lang="es-ES" sz="1800">
                <a:latin typeface="Georgia" pitchFamily="18" charset="0"/>
              </a:rPr>
              <a:t>Ser consciente de los </a:t>
            </a:r>
            <a:r>
              <a:rPr lang="es-ES" sz="1800" b="1">
                <a:latin typeface="Georgia" pitchFamily="18" charset="0"/>
              </a:rPr>
              <a:t>valores del entorno</a:t>
            </a:r>
            <a:r>
              <a:rPr lang="es-ES" sz="1800">
                <a:latin typeface="Georgia" pitchFamily="18" charset="0"/>
              </a:rPr>
              <a:t> y comportarse en coherencia con ellos al afrontar una decisión o conflicto.</a:t>
            </a:r>
          </a:p>
          <a:p>
            <a:pPr lvl="1">
              <a:lnSpc>
                <a:spcPct val="90000"/>
              </a:lnSpc>
            </a:pPr>
            <a:r>
              <a:rPr lang="es-ES" sz="1800" b="1">
                <a:latin typeface="Georgia" pitchFamily="18" charset="0"/>
              </a:rPr>
              <a:t>Conocerse, valorarse, saber comunicarse</a:t>
            </a:r>
            <a:r>
              <a:rPr lang="es-ES" sz="1800">
                <a:latin typeface="Georgia" pitchFamily="18" charset="0"/>
              </a:rPr>
              <a:t> en diferentes contextos, expresar las propias ideas y escuchar las ajenas, ser empático…</a:t>
            </a:r>
          </a:p>
          <a:p>
            <a:pPr lvl="1">
              <a:lnSpc>
                <a:spcPct val="90000"/>
              </a:lnSpc>
            </a:pPr>
            <a:r>
              <a:rPr lang="es-ES" sz="1800" b="1">
                <a:latin typeface="Georgia" pitchFamily="18" charset="0"/>
              </a:rPr>
              <a:t>Valorar las diferencias y reconocer la igualdad</a:t>
            </a:r>
            <a:r>
              <a:rPr lang="es-ES" sz="1800">
                <a:latin typeface="Georgia" pitchFamily="18" charset="0"/>
              </a:rPr>
              <a:t> de derechos entre la personas.</a:t>
            </a:r>
          </a:p>
        </p:txBody>
      </p:sp>
    </p:spTree>
    <p:extLst>
      <p:ext uri="{BB962C8B-B14F-4D97-AF65-F5344CB8AC3E}">
        <p14:creationId xmlns:p14="http://schemas.microsoft.com/office/powerpoint/2010/main" val="31283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43888" cy="581025"/>
          </a:xfrm>
        </p:spPr>
        <p:txBody>
          <a:bodyPr>
            <a:normAutofit fontScale="90000"/>
          </a:bodyPr>
          <a:lstStyle/>
          <a:p>
            <a:r>
              <a:rPr lang="es-ES" sz="4000">
                <a:latin typeface="Georgia" pitchFamily="18" charset="0"/>
              </a:rPr>
              <a:t>6.-Competencia cultural y artística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002588" cy="49307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1800" b="1">
                <a:solidFill>
                  <a:schemeClr val="tx2"/>
                </a:solidFill>
                <a:latin typeface="Georgia" pitchFamily="18" charset="0"/>
              </a:rPr>
              <a:t>Consiste en conocer, comprender, apreciar y valorar críticamente diferentes manifestaciones culturales y artísticas, utilizarlas como fuente de enriquecimiento y disfrute y considerarlas como parte del patrimonio de los pueblos.</a:t>
            </a:r>
          </a:p>
          <a:p>
            <a:pPr algn="just">
              <a:lnSpc>
                <a:spcPct val="80000"/>
              </a:lnSpc>
            </a:pPr>
            <a:r>
              <a:rPr lang="es-ES" sz="1800" b="1" i="1" u="sng">
                <a:latin typeface="Georgia" pitchFamily="18" charset="0"/>
              </a:rPr>
              <a:t>Se basa en: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Apreciar el hecho cultural en general y el artístico en particular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Disponer de </a:t>
            </a:r>
            <a:r>
              <a:rPr lang="es-ES" sz="1600" b="1">
                <a:latin typeface="Georgia" pitchFamily="18" charset="0"/>
              </a:rPr>
              <a:t>habilidades de pensamiento</a:t>
            </a:r>
            <a:r>
              <a:rPr lang="es-ES" sz="1600">
                <a:latin typeface="Georgia" pitchFamily="18" charset="0"/>
              </a:rPr>
              <a:t>, perceptivas y comunicativas, de sensibilidad y sentido estético para poder comprender las manifestaciones artísticas, valorarlas, emocionarse y disfrutarlas.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Poner en funcionamiento la </a:t>
            </a:r>
            <a:r>
              <a:rPr lang="es-ES" sz="1600" b="1">
                <a:latin typeface="Georgia" pitchFamily="18" charset="0"/>
              </a:rPr>
              <a:t>iniciativa, la imaginación, la creatividad</a:t>
            </a:r>
            <a:r>
              <a:rPr lang="es-ES" sz="1600">
                <a:latin typeface="Georgia" pitchFamily="18" charset="0"/>
              </a:rPr>
              <a:t> para expresarse mediante códigos artísticos.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Desarrollar </a:t>
            </a:r>
            <a:r>
              <a:rPr lang="es-ES" sz="1600" b="1">
                <a:latin typeface="Georgia" pitchFamily="18" charset="0"/>
              </a:rPr>
              <a:t>habilidades de cooperación</a:t>
            </a:r>
            <a:r>
              <a:rPr lang="es-ES" sz="1600">
                <a:latin typeface="Georgia" pitchFamily="18" charset="0"/>
              </a:rPr>
              <a:t> para conseguir un resultado final y valorar las aportaciones propias y ajenas.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El conocimiento básico de </a:t>
            </a:r>
            <a:r>
              <a:rPr lang="es-ES" sz="1600" b="1">
                <a:latin typeface="Georgia" pitchFamily="18" charset="0"/>
              </a:rPr>
              <a:t>técnicas, recursos y convenciones</a:t>
            </a:r>
            <a:r>
              <a:rPr lang="es-ES" sz="1600">
                <a:latin typeface="Georgia" pitchFamily="18" charset="0"/>
              </a:rPr>
              <a:t> de  los diferentes lenguajes artísticos.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Tener conciencia de la </a:t>
            </a:r>
            <a:r>
              <a:rPr lang="es-ES" sz="1600" b="1">
                <a:latin typeface="Georgia" pitchFamily="18" charset="0"/>
              </a:rPr>
              <a:t>evolución del pensamiento</a:t>
            </a:r>
            <a:r>
              <a:rPr lang="es-ES" sz="1600">
                <a:latin typeface="Georgia" pitchFamily="18" charset="0"/>
              </a:rPr>
              <a:t>, de las corrientes estéticas, de las modas y gustos y de su influencia en la vida cotidiana.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Valorar la </a:t>
            </a:r>
            <a:r>
              <a:rPr lang="es-ES" sz="1600" b="1">
                <a:latin typeface="Georgia" pitchFamily="18" charset="0"/>
              </a:rPr>
              <a:t>libertad de expresión y la diversidad cultural</a:t>
            </a:r>
            <a:r>
              <a:rPr lang="es-ES" sz="1600">
                <a:latin typeface="Georgia" pitchFamily="18" charset="0"/>
              </a:rPr>
              <a:t>.</a:t>
            </a:r>
          </a:p>
          <a:p>
            <a:pPr lvl="1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Tener interés por </a:t>
            </a:r>
            <a:r>
              <a:rPr lang="es-ES" sz="1600" b="1">
                <a:latin typeface="Georgia" pitchFamily="18" charset="0"/>
              </a:rPr>
              <a:t>participar en la vida cultural</a:t>
            </a:r>
            <a:r>
              <a:rPr lang="es-ES" sz="1600">
                <a:latin typeface="Georgia" pitchFamily="18" charset="0"/>
              </a:rPr>
              <a:t> y colaborar en la conservación del patrimonio cultural y artístico de la comunidad propia y de otras comunidades.</a:t>
            </a:r>
          </a:p>
        </p:txBody>
      </p:sp>
    </p:spTree>
    <p:extLst>
      <p:ext uri="{BB962C8B-B14F-4D97-AF65-F5344CB8AC3E}">
        <p14:creationId xmlns:p14="http://schemas.microsoft.com/office/powerpoint/2010/main" val="23949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43887" cy="581025"/>
          </a:xfrm>
        </p:spPr>
        <p:txBody>
          <a:bodyPr/>
          <a:lstStyle/>
          <a:p>
            <a:r>
              <a:rPr lang="es-ES" sz="3200">
                <a:latin typeface="Georgia" pitchFamily="18" charset="0"/>
              </a:rPr>
              <a:t>7.-Competencia para aprender a aprender</a:t>
            </a:r>
          </a:p>
        </p:txBody>
      </p:sp>
      <p:graphicFrame>
        <p:nvGraphicFramePr>
          <p:cNvPr id="2334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1662113" y="1828800"/>
          <a:ext cx="182403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3" imgW="4038585" imgH="4457683" progId="MSGraph.Chart.8">
                  <p:embed followColorScheme="full"/>
                </p:oleObj>
              </mc:Choice>
              <mc:Fallback>
                <p:oleObj name="Gráfico" r:id="rId3" imgW="4038585" imgH="445768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1828800"/>
                        <a:ext cx="1824037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1196975"/>
            <a:ext cx="8147050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1600" b="1">
                <a:solidFill>
                  <a:schemeClr val="tx2"/>
                </a:solidFill>
                <a:latin typeface="Georgia" pitchFamily="18" charset="0"/>
              </a:rPr>
              <a:t>Consiste en disponer de habilidades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600" b="1">
                <a:solidFill>
                  <a:schemeClr val="tx2"/>
                </a:solidFill>
                <a:latin typeface="Georgia" pitchFamily="18" charset="0"/>
              </a:rPr>
              <a:t> para iniciarse en el aprendizaje y ser capaz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600" b="1">
                <a:solidFill>
                  <a:schemeClr val="tx2"/>
                </a:solidFill>
                <a:latin typeface="Georgia" pitchFamily="18" charset="0"/>
              </a:rPr>
              <a:t>de continuar aprendiendo de manera cada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600" b="1">
                <a:solidFill>
                  <a:schemeClr val="tx2"/>
                </a:solidFill>
                <a:latin typeface="Georgia" pitchFamily="18" charset="0"/>
              </a:rPr>
              <a:t> vez más eficaz y autónoma de acuerdo con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1600" b="1">
                <a:solidFill>
                  <a:schemeClr val="tx2"/>
                </a:solidFill>
                <a:latin typeface="Georgia" pitchFamily="18" charset="0"/>
              </a:rPr>
              <a:t>los propios objetivos y necesidades.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600" b="1">
              <a:solidFill>
                <a:schemeClr val="tx2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es-ES" sz="1600" b="1" i="1" u="sng">
                <a:latin typeface="Georgia" pitchFamily="18" charset="0"/>
              </a:rPr>
              <a:t>Se basa en las siguientes dimensiones:</a:t>
            </a:r>
            <a:endParaRPr lang="es-ES" sz="1800">
              <a:latin typeface="Georgia" pitchFamily="18" charset="0"/>
            </a:endParaRPr>
          </a:p>
          <a:p>
            <a:pPr lvl="2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Ser </a:t>
            </a:r>
            <a:r>
              <a:rPr lang="es-ES" sz="1600" b="1">
                <a:latin typeface="Georgia" pitchFamily="18" charset="0"/>
              </a:rPr>
              <a:t>consciente de las propias capacidades</a:t>
            </a:r>
            <a:r>
              <a:rPr lang="es-ES" sz="1600">
                <a:latin typeface="Georgia" pitchFamily="18" charset="0"/>
              </a:rPr>
              <a:t> (intelectuales, emocionales y físicas).</a:t>
            </a:r>
          </a:p>
          <a:p>
            <a:pPr lvl="2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Disponer de un </a:t>
            </a:r>
            <a:r>
              <a:rPr lang="es-ES" sz="1600" b="1">
                <a:latin typeface="Georgia" pitchFamily="18" charset="0"/>
              </a:rPr>
              <a:t>sentimiento de competencia personal</a:t>
            </a:r>
            <a:r>
              <a:rPr lang="es-ES" sz="1600">
                <a:latin typeface="Georgia" pitchFamily="18" charset="0"/>
              </a:rPr>
              <a:t>, que redunde en la motivación, la confianza en uno mismo y el gusto por aprender.</a:t>
            </a:r>
          </a:p>
          <a:p>
            <a:pPr lvl="2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Ser consciente de las </a:t>
            </a:r>
            <a:r>
              <a:rPr lang="es-ES" sz="1600" b="1">
                <a:latin typeface="Georgia" pitchFamily="18" charset="0"/>
              </a:rPr>
              <a:t>capacidades que entran en juego en el aprendizaje</a:t>
            </a:r>
            <a:r>
              <a:rPr lang="es-ES" sz="1600">
                <a:latin typeface="Georgia" pitchFamily="18" charset="0"/>
              </a:rPr>
              <a:t>: atención, concentración, memoria, comprensión y expresión, motivación…</a:t>
            </a:r>
          </a:p>
          <a:p>
            <a:pPr lvl="2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Utilizar las </a:t>
            </a:r>
            <a:r>
              <a:rPr lang="es-ES" sz="1600" b="1">
                <a:latin typeface="Georgia" pitchFamily="18" charset="0"/>
              </a:rPr>
              <a:t>estrategias y técnicas de estudio</a:t>
            </a:r>
            <a:r>
              <a:rPr lang="es-ES" sz="1600">
                <a:latin typeface="Georgia" pitchFamily="18" charset="0"/>
              </a:rPr>
              <a:t>, observación y registro de hechos, de trabajo cooperativo y por proyectos, de resolución de problemas, de planificación y organización de actividades y tiempos.</a:t>
            </a:r>
          </a:p>
          <a:p>
            <a:pPr lvl="2" algn="just">
              <a:lnSpc>
                <a:spcPct val="80000"/>
              </a:lnSpc>
            </a:pPr>
            <a:r>
              <a:rPr lang="es-ES" sz="1600">
                <a:latin typeface="Georgia" pitchFamily="18" charset="0"/>
              </a:rPr>
              <a:t>Tener </a:t>
            </a:r>
            <a:r>
              <a:rPr lang="es-ES" sz="1600" b="1">
                <a:latin typeface="Georgia" pitchFamily="18" charset="0"/>
              </a:rPr>
              <a:t>curiosidad por plantearse preguntas</a:t>
            </a:r>
            <a:r>
              <a:rPr lang="es-ES" sz="1600">
                <a:latin typeface="Georgia" pitchFamily="18" charset="0"/>
              </a:rPr>
              <a:t> para obtener información que se transforme en conocimiento, plantearse metas alcanzables, perseverar en el aprendizaje, autoevaluarse y autorregularse, aceptar los errores y aprender de y con los demás.</a:t>
            </a:r>
          </a:p>
          <a:p>
            <a:pPr lvl="1">
              <a:lnSpc>
                <a:spcPct val="80000"/>
              </a:lnSpc>
            </a:pPr>
            <a:endParaRPr lang="es-ES" sz="1600">
              <a:latin typeface="Georgia" pitchFamily="18" charset="0"/>
            </a:endParaRPr>
          </a:p>
        </p:txBody>
      </p:sp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378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4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43888" cy="509588"/>
          </a:xfrm>
        </p:spPr>
        <p:txBody>
          <a:bodyPr>
            <a:normAutofit fontScale="90000"/>
          </a:bodyPr>
          <a:lstStyle/>
          <a:p>
            <a:r>
              <a:rPr lang="es-ES" sz="3600">
                <a:latin typeface="Georgia" pitchFamily="18" charset="0"/>
              </a:rPr>
              <a:t>8.- Autonomía e iniciativa personal</a:t>
            </a:r>
            <a:r>
              <a:rPr lang="es-ES" sz="3600"/>
              <a:t>.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147050" cy="4970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1800">
                <a:solidFill>
                  <a:srgbClr val="FF9900"/>
                </a:solidFill>
                <a:latin typeface="Georgia" pitchFamily="18" charset="0"/>
              </a:rPr>
              <a:t>Consiste en ser consciente de los valores y actitudes personales y de aprender de los errores y de asumir riesgos.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1800">
              <a:solidFill>
                <a:srgbClr val="33CC33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s-ES" sz="1800" b="1" i="1" u="sng">
                <a:solidFill>
                  <a:srgbClr val="FF0000"/>
                </a:solidFill>
                <a:latin typeface="Georgia" pitchFamily="18" charset="0"/>
              </a:rPr>
              <a:t>Se basa en</a:t>
            </a:r>
            <a:r>
              <a:rPr lang="es-ES" sz="1800">
                <a:solidFill>
                  <a:srgbClr val="FF0000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s-ES" sz="1800">
              <a:solidFill>
                <a:srgbClr val="FF0000"/>
              </a:solidFill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Elegir con criterio propio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, imaginar proyectos y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llevar a cabo las acciones necesarias para llevarlos a cabo.</a:t>
            </a: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Transformar las ideas en acciones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: poder reelaborar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 pensamientos previos, llegar a nuevas ideas,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 buscar soluciones y llevarlas a la práctica.</a:t>
            </a: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Analizar 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posibilidades y limitaciones.</a:t>
            </a: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Conocer las fases del desarrollo de un proyecto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, planificar, tomar decisiones, actuar, evaluar  y valorar las posibilidades de mejora.</a:t>
            </a: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Tener una visión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 estratégica de los retos y de las oportunidades.</a:t>
            </a: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Tener una actitud positiva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 hacia el cambio y la innovación.</a:t>
            </a: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Relacionarse y cooperar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 eficazmente  en la medida que la iniciativa personal involucra a otras personas en el trabajo común en equipo.</a:t>
            </a:r>
          </a:p>
          <a:p>
            <a:pPr lvl="1">
              <a:lnSpc>
                <a:spcPct val="90000"/>
              </a:lnSpc>
            </a:pPr>
            <a:r>
              <a:rPr lang="es-ES" sz="1400" b="1">
                <a:solidFill>
                  <a:srgbClr val="3333FF"/>
                </a:solidFill>
                <a:latin typeface="Georgia" pitchFamily="18" charset="0"/>
              </a:rPr>
              <a:t>Desarrollar habilidades de liderazgo</a:t>
            </a:r>
            <a:r>
              <a:rPr lang="es-ES" sz="1400">
                <a:solidFill>
                  <a:srgbClr val="3333FF"/>
                </a:solidFill>
                <a:latin typeface="Georgia" pitchFamily="18" charset="0"/>
              </a:rPr>
              <a:t> de proyectos: confianza en uno mismo, empatía, sentido crítico, responsabilidad, creatividad, diálogo y cooperación, etc.</a:t>
            </a:r>
          </a:p>
          <a:p>
            <a:pPr>
              <a:spcBef>
                <a:spcPct val="0"/>
              </a:spcBef>
            </a:pPr>
            <a:endParaRPr lang="es-ES" sz="1400">
              <a:solidFill>
                <a:srgbClr val="3333FF"/>
              </a:solidFill>
              <a:latin typeface="Georgia" pitchFamily="18" charset="0"/>
            </a:endParaRPr>
          </a:p>
        </p:txBody>
      </p:sp>
      <p:pic>
        <p:nvPicPr>
          <p:cNvPr id="2345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636">
            <a:off x="5611813" y="1911350"/>
            <a:ext cx="2424112" cy="1577975"/>
          </a:xfrm>
          <a:ln/>
        </p:spPr>
      </p:pic>
    </p:spTree>
    <p:extLst>
      <p:ext uri="{BB962C8B-B14F-4D97-AF65-F5344CB8AC3E}">
        <p14:creationId xmlns:p14="http://schemas.microsoft.com/office/powerpoint/2010/main" val="39568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1304</Words>
  <Application>Microsoft Office PowerPoint</Application>
  <PresentationFormat>Presentación en pantalla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Gráfico de Microsoft Graph</vt:lpstr>
      <vt:lpstr>Presentación de PowerPoint</vt:lpstr>
      <vt:lpstr>1.- Competencia en comunicación lingüística</vt:lpstr>
      <vt:lpstr>2.- Competencia matemática</vt:lpstr>
      <vt:lpstr>3.- Competencia en el conocimiento y la interacción con el mundo físico.</vt:lpstr>
      <vt:lpstr>4.-Tratamiento de la información y competencia digital</vt:lpstr>
      <vt:lpstr>5.- Competencia social y ciudadana.</vt:lpstr>
      <vt:lpstr>6.-Competencia cultural y artística</vt:lpstr>
      <vt:lpstr>7.-Competencia para aprender a aprender</vt:lpstr>
      <vt:lpstr>8.- Autonomía e iniciativa personal.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1</cp:revision>
  <dcterms:created xsi:type="dcterms:W3CDTF">2013-02-24T19:09:41Z</dcterms:created>
  <dcterms:modified xsi:type="dcterms:W3CDTF">2013-02-24T19:17:35Z</dcterms:modified>
</cp:coreProperties>
</file>