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572-27D8-46C8-A063-EC298384860C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6488E-0A91-43E8-88A7-A3243EC778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6065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572-27D8-46C8-A063-EC298384860C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6488E-0A91-43E8-88A7-A3243EC778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8268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572-27D8-46C8-A063-EC298384860C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6488E-0A91-43E8-88A7-A3243EC778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795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572-27D8-46C8-A063-EC298384860C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6488E-0A91-43E8-88A7-A3243EC778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128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572-27D8-46C8-A063-EC298384860C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6488E-0A91-43E8-88A7-A3243EC778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0742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572-27D8-46C8-A063-EC298384860C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6488E-0A91-43E8-88A7-A3243EC778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204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572-27D8-46C8-A063-EC298384860C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6488E-0A91-43E8-88A7-A3243EC778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5435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572-27D8-46C8-A063-EC298384860C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6488E-0A91-43E8-88A7-A3243EC778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4079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572-27D8-46C8-A063-EC298384860C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6488E-0A91-43E8-88A7-A3243EC778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7419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572-27D8-46C8-A063-EC298384860C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6488E-0A91-43E8-88A7-A3243EC778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548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5572-27D8-46C8-A063-EC298384860C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6488E-0A91-43E8-88A7-A3243EC778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542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05572-27D8-46C8-A063-EC298384860C}" type="datetimeFigureOut">
              <a:rPr lang="es-ES" smtClean="0"/>
              <a:t>24/02/2013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6488E-0A91-43E8-88A7-A3243EC7783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606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-675456"/>
            <a:ext cx="756084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b="1" dirty="0" smtClean="0"/>
          </a:p>
          <a:p>
            <a:endParaRPr lang="es-ES" b="1" dirty="0"/>
          </a:p>
          <a:p>
            <a:endParaRPr lang="es-ES" b="1" dirty="0" smtClean="0"/>
          </a:p>
          <a:p>
            <a:endParaRPr lang="es-ES" b="1" dirty="0"/>
          </a:p>
          <a:p>
            <a:endParaRPr lang="es-ES" b="1" dirty="0" smtClean="0"/>
          </a:p>
          <a:p>
            <a:endParaRPr lang="es-ES" b="1" dirty="0"/>
          </a:p>
          <a:p>
            <a:r>
              <a:rPr lang="es-ES" sz="2400" b="1" i="1" dirty="0" err="1" smtClean="0"/>
              <a:t>Procediment</a:t>
            </a:r>
            <a:endParaRPr lang="es-ES" sz="2400" b="1" i="1" dirty="0"/>
          </a:p>
          <a:p>
            <a:pPr marL="342900" indent="-342900">
              <a:buFont typeface="Arial" pitchFamily="34" charset="0"/>
              <a:buChar char="•"/>
            </a:pPr>
            <a:r>
              <a:rPr lang="es-ES" sz="2400" b="1" dirty="0" smtClean="0"/>
              <a:t> Orienten sobre les </a:t>
            </a:r>
            <a:r>
              <a:rPr lang="es-ES" sz="2400" b="1" dirty="0" err="1" smtClean="0"/>
              <a:t>activitats</a:t>
            </a:r>
            <a:r>
              <a:rPr lang="es-ES" sz="2400" b="1" dirty="0" smtClean="0"/>
              <a:t> concretes a </a:t>
            </a:r>
            <a:r>
              <a:rPr lang="es-ES" sz="2400" b="1" dirty="0" err="1" smtClean="0"/>
              <a:t>realitzar</a:t>
            </a:r>
            <a:endParaRPr lang="es-ES" sz="2400" b="1" dirty="0"/>
          </a:p>
          <a:p>
            <a:r>
              <a:rPr lang="es-ES" sz="2400" b="1" dirty="0"/>
              <a:t> </a:t>
            </a:r>
          </a:p>
          <a:p>
            <a:pPr marL="342900" lvl="0" indent="-342900" algn="ctr">
              <a:buFont typeface="Arial" pitchFamily="34" charset="0"/>
              <a:buChar char="•"/>
            </a:pPr>
            <a:r>
              <a:rPr lang="es-ES" sz="2400" b="1" dirty="0" err="1"/>
              <a:t>Conjunt</a:t>
            </a:r>
            <a:r>
              <a:rPr lang="es-ES" sz="2400" b="1" dirty="0"/>
              <a:t> </a:t>
            </a:r>
            <a:r>
              <a:rPr lang="es-ES" sz="2400" b="1" dirty="0" err="1"/>
              <a:t>d’accions</a:t>
            </a:r>
            <a:r>
              <a:rPr lang="es-ES" sz="2400" b="1" dirty="0"/>
              <a:t> </a:t>
            </a:r>
            <a:r>
              <a:rPr lang="es-ES" sz="2400" b="1" dirty="0" err="1"/>
              <a:t>ordenades</a:t>
            </a:r>
            <a:r>
              <a:rPr lang="es-ES" sz="2400" b="1" dirty="0"/>
              <a:t> i </a:t>
            </a:r>
            <a:r>
              <a:rPr lang="es-ES" sz="2400" b="1" dirty="0" err="1"/>
              <a:t>finalitzades</a:t>
            </a:r>
            <a:r>
              <a:rPr lang="es-ES" sz="2400" b="1" dirty="0"/>
              <a:t>, </a:t>
            </a:r>
            <a:r>
              <a:rPr lang="es-ES" sz="2400" b="1" dirty="0" err="1"/>
              <a:t>és</a:t>
            </a:r>
            <a:r>
              <a:rPr lang="es-ES" sz="2400" b="1" dirty="0"/>
              <a:t> a </a:t>
            </a:r>
            <a:r>
              <a:rPr lang="es-ES" sz="2400" b="1" dirty="0" err="1"/>
              <a:t>dir</a:t>
            </a:r>
            <a:r>
              <a:rPr lang="es-ES" sz="2400" b="1" dirty="0"/>
              <a:t>, </a:t>
            </a:r>
            <a:r>
              <a:rPr lang="es-ES" sz="2400" b="1" dirty="0" err="1"/>
              <a:t>orientades</a:t>
            </a:r>
            <a:r>
              <a:rPr lang="es-ES" sz="2400" b="1" dirty="0"/>
              <a:t> </a:t>
            </a:r>
            <a:r>
              <a:rPr lang="es-ES" sz="2400" b="1" dirty="0" err="1"/>
              <a:t>cap</a:t>
            </a:r>
            <a:r>
              <a:rPr lang="es-ES" sz="2400" b="1" dirty="0"/>
              <a:t> a la </a:t>
            </a:r>
            <a:r>
              <a:rPr lang="es-ES" sz="2400" b="1" dirty="0" err="1"/>
              <a:t>consecusió</a:t>
            </a:r>
            <a:r>
              <a:rPr lang="es-ES" sz="2400" b="1" dirty="0"/>
              <a:t> </a:t>
            </a:r>
            <a:r>
              <a:rPr lang="es-ES" sz="2400" b="1" dirty="0" err="1"/>
              <a:t>d’una</a:t>
            </a:r>
            <a:r>
              <a:rPr lang="es-ES" sz="2400" b="1" dirty="0"/>
              <a:t> meta</a:t>
            </a:r>
            <a:r>
              <a:rPr lang="es-ES" sz="2400" b="1" dirty="0" smtClean="0"/>
              <a:t>.</a:t>
            </a:r>
          </a:p>
          <a:p>
            <a:pPr marL="342900" lvl="0" indent="-342900" algn="ctr">
              <a:buFont typeface="Arial" pitchFamily="34" charset="0"/>
              <a:buChar char="•"/>
            </a:pPr>
            <a:endParaRPr lang="es-ES" sz="2400" b="1" dirty="0"/>
          </a:p>
          <a:p>
            <a:pPr marL="342900" lvl="0" indent="-342900" algn="ctr">
              <a:buFont typeface="Arial" pitchFamily="34" charset="0"/>
              <a:buChar char="•"/>
            </a:pPr>
            <a:r>
              <a:rPr lang="es-ES" sz="2400" b="1" dirty="0"/>
              <a:t>Saber </a:t>
            </a:r>
            <a:r>
              <a:rPr lang="es-ES" sz="2400" b="1" dirty="0" err="1"/>
              <a:t>fer</a:t>
            </a:r>
            <a:r>
              <a:rPr lang="es-ES" sz="2400" b="1" dirty="0"/>
              <a:t> coses </a:t>
            </a:r>
            <a:r>
              <a:rPr lang="es-ES" sz="2400" b="1" dirty="0" err="1"/>
              <a:t>amb</a:t>
            </a:r>
            <a:r>
              <a:rPr lang="es-ES" sz="2400" b="1" dirty="0"/>
              <a:t> les </a:t>
            </a:r>
            <a:r>
              <a:rPr lang="es-ES" sz="2400" b="1" dirty="0" smtClean="0"/>
              <a:t>coses</a:t>
            </a:r>
          </a:p>
          <a:p>
            <a:pPr marL="342900" lvl="0" indent="-342900" algn="ctr">
              <a:buFont typeface="Arial" pitchFamily="34" charset="0"/>
              <a:buChar char="•"/>
            </a:pPr>
            <a:endParaRPr lang="es-ES" sz="2400" b="1" dirty="0"/>
          </a:p>
          <a:p>
            <a:pPr marL="342900" lvl="0" indent="-342900" algn="ctr">
              <a:buFont typeface="Arial" pitchFamily="34" charset="0"/>
              <a:buChar char="•"/>
            </a:pPr>
            <a:r>
              <a:rPr lang="es-ES" sz="2400" b="1" dirty="0" err="1"/>
              <a:t>Inclouen</a:t>
            </a:r>
            <a:r>
              <a:rPr lang="es-ES" sz="2400" b="1" dirty="0"/>
              <a:t> les </a:t>
            </a:r>
            <a:r>
              <a:rPr lang="es-ES" sz="2400" b="1" dirty="0" err="1"/>
              <a:t>habilitats</a:t>
            </a:r>
            <a:r>
              <a:rPr lang="es-ES" sz="2400" b="1" dirty="0"/>
              <a:t>, les </a:t>
            </a:r>
            <a:r>
              <a:rPr lang="es-ES" sz="2400" b="1" dirty="0" err="1"/>
              <a:t>destreses</a:t>
            </a:r>
            <a:r>
              <a:rPr lang="es-ES" sz="2400" b="1" dirty="0"/>
              <a:t>, les </a:t>
            </a:r>
            <a:r>
              <a:rPr lang="es-ES" sz="2400" b="1" dirty="0" err="1"/>
              <a:t>estratègies</a:t>
            </a:r>
            <a:r>
              <a:rPr lang="es-ES" sz="2400" b="1" dirty="0"/>
              <a:t>, etc</a:t>
            </a:r>
            <a:r>
              <a:rPr lang="es-ES" sz="2400" b="1" dirty="0" smtClean="0"/>
              <a:t>.</a:t>
            </a:r>
          </a:p>
          <a:p>
            <a:pPr marL="342900" lvl="0" indent="-342900" algn="ctr">
              <a:buFont typeface="Arial" pitchFamily="34" charset="0"/>
              <a:buChar char="•"/>
            </a:pPr>
            <a:endParaRPr lang="es-ES" sz="2400" b="1" dirty="0"/>
          </a:p>
          <a:p>
            <a:pPr marL="342900" lvl="0" indent="-342900" algn="ctr">
              <a:buFont typeface="Arial" pitchFamily="34" charset="0"/>
              <a:buChar char="•"/>
            </a:pPr>
            <a:r>
              <a:rPr lang="es-ES" sz="2400" b="1" dirty="0"/>
              <a:t>Les </a:t>
            </a:r>
            <a:r>
              <a:rPr lang="es-ES" sz="2400" b="1" dirty="0" err="1"/>
              <a:t>activitat</a:t>
            </a:r>
            <a:r>
              <a:rPr lang="es-ES" sz="2400" b="1" dirty="0"/>
              <a:t> </a:t>
            </a:r>
            <a:r>
              <a:rPr lang="es-ES" sz="2400" b="1" dirty="0" err="1"/>
              <a:t>experimentals</a:t>
            </a:r>
            <a:r>
              <a:rPr lang="es-ES" sz="2400" b="1" dirty="0"/>
              <a:t> i de </a:t>
            </a:r>
            <a:r>
              <a:rPr lang="es-ES" sz="2400" b="1" dirty="0" err="1"/>
              <a:t>repetició</a:t>
            </a:r>
            <a:r>
              <a:rPr lang="es-ES" sz="2400" b="1" dirty="0"/>
              <a:t> en </a:t>
            </a:r>
            <a:r>
              <a:rPr lang="es-ES" sz="2400" b="1" dirty="0" err="1"/>
              <a:t>l’acció</a:t>
            </a:r>
            <a:r>
              <a:rPr lang="es-ES" sz="2400" b="1" dirty="0"/>
              <a:t>, a ser </a:t>
            </a:r>
            <a:r>
              <a:rPr lang="es-ES" sz="2400" b="1" dirty="0" err="1"/>
              <a:t>possible</a:t>
            </a:r>
            <a:r>
              <a:rPr lang="es-ES" sz="2400" b="1" dirty="0"/>
              <a:t> en </a:t>
            </a:r>
            <a:r>
              <a:rPr lang="es-ES" sz="2400" b="1" dirty="0" err="1"/>
              <a:t>diverses</a:t>
            </a:r>
            <a:r>
              <a:rPr lang="es-ES" sz="2400" b="1" dirty="0"/>
              <a:t> </a:t>
            </a:r>
            <a:r>
              <a:rPr lang="es-ES" sz="2400" b="1" dirty="0" err="1"/>
              <a:t>circumstàncies</a:t>
            </a:r>
            <a:r>
              <a:rPr lang="es-ES" sz="2400" b="1" dirty="0"/>
              <a:t> i </a:t>
            </a:r>
            <a:r>
              <a:rPr lang="es-ES" sz="2400" b="1" dirty="0" err="1"/>
              <a:t>contexts</a:t>
            </a:r>
            <a:r>
              <a:rPr lang="es-ES" sz="2400" b="1" dirty="0"/>
              <a:t> </a:t>
            </a:r>
            <a:r>
              <a:rPr lang="es-ES" sz="2400" b="1" dirty="0" err="1"/>
              <a:t>són</a:t>
            </a:r>
            <a:r>
              <a:rPr lang="es-ES" sz="2400" b="1" dirty="0"/>
              <a:t> la base </a:t>
            </a:r>
            <a:r>
              <a:rPr lang="es-ES" sz="2400" b="1" dirty="0" err="1"/>
              <a:t>fonamental</a:t>
            </a:r>
            <a:r>
              <a:rPr lang="es-ES" sz="2400" b="1" dirty="0"/>
              <a:t> del </a:t>
            </a:r>
            <a:r>
              <a:rPr lang="es-ES" sz="2400" b="1" dirty="0" err="1"/>
              <a:t>seu</a:t>
            </a:r>
            <a:r>
              <a:rPr lang="es-ES" sz="2400" b="1" dirty="0"/>
              <a:t> </a:t>
            </a:r>
            <a:r>
              <a:rPr lang="es-ES" sz="2400" b="1" dirty="0" err="1"/>
              <a:t>aprenentatge</a:t>
            </a:r>
            <a:r>
              <a:rPr lang="es-ES" sz="2400" b="1" dirty="0"/>
              <a:t>.</a:t>
            </a:r>
          </a:p>
          <a:p>
            <a:pPr lvl="0"/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8677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188640"/>
            <a:ext cx="727280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ctr">
              <a:buFont typeface="Arial" pitchFamily="34" charset="0"/>
              <a:buChar char="•"/>
            </a:pPr>
            <a:r>
              <a:rPr lang="en-GB" sz="2400" b="1" dirty="0" err="1" smtClean="0"/>
              <a:t>Algunes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possibles</a:t>
            </a:r>
            <a:r>
              <a:rPr lang="en-GB" sz="2400" b="1" dirty="0" smtClean="0"/>
              <a:t> confusions </a:t>
            </a:r>
            <a:r>
              <a:rPr lang="en-GB" sz="2400" b="1" dirty="0" err="1" smtClean="0"/>
              <a:t>entorn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als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procediments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són</a:t>
            </a:r>
            <a:endParaRPr lang="en-GB" sz="2400" b="1" dirty="0" smtClean="0"/>
          </a:p>
          <a:p>
            <a:pPr marL="285750" lvl="0" indent="-285750" algn="ctr">
              <a:buFont typeface="Arial" pitchFamily="34" charset="0"/>
              <a:buChar char="•"/>
            </a:pPr>
            <a:endParaRPr lang="es-ES" sz="2400" b="1" dirty="0" smtClean="0"/>
          </a:p>
          <a:p>
            <a:pPr marL="285750" indent="-285750" algn="ctr">
              <a:buFont typeface="Arial" pitchFamily="34" charset="0"/>
              <a:buChar char="•"/>
            </a:pPr>
            <a:r>
              <a:rPr lang="es-ES" sz="2400" b="1" dirty="0" smtClean="0"/>
              <a:t>. Poden referir-se al que ha de </a:t>
            </a:r>
            <a:r>
              <a:rPr lang="es-ES" sz="2400" b="1" dirty="0" err="1" smtClean="0"/>
              <a:t>fer</a:t>
            </a:r>
            <a:r>
              <a:rPr lang="es-ES" sz="2400" b="1" dirty="0" smtClean="0"/>
              <a:t> el </a:t>
            </a:r>
            <a:r>
              <a:rPr lang="es-ES" sz="2400" b="1" dirty="0" err="1" smtClean="0"/>
              <a:t>professor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però</a:t>
            </a:r>
            <a:r>
              <a:rPr lang="es-ES" sz="2400" b="1" dirty="0" smtClean="0"/>
              <a:t> el </a:t>
            </a:r>
            <a:r>
              <a:rPr lang="es-ES" sz="2400" b="1" dirty="0" err="1" smtClean="0"/>
              <a:t>procediment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l’ha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d’aprendre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l’almne</a:t>
            </a:r>
            <a:endParaRPr lang="es-ES" sz="2400" b="1" dirty="0" smtClean="0"/>
          </a:p>
          <a:p>
            <a:pPr marL="285750" indent="-285750" algn="ctr">
              <a:buFont typeface="Arial" pitchFamily="34" charset="0"/>
              <a:buChar char="•"/>
            </a:pPr>
            <a:endParaRPr lang="es-ES" sz="2400" b="1" dirty="0" smtClean="0"/>
          </a:p>
          <a:p>
            <a:pPr marL="285750" indent="-285750" algn="ctr">
              <a:buFont typeface="Arial" pitchFamily="34" charset="0"/>
              <a:buChar char="•"/>
            </a:pPr>
            <a:r>
              <a:rPr lang="es-ES" sz="2400" b="1" dirty="0" smtClean="0"/>
              <a:t>. </a:t>
            </a:r>
            <a:r>
              <a:rPr lang="es-ES" sz="2400" b="1" dirty="0" err="1" smtClean="0"/>
              <a:t>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procediments</a:t>
            </a:r>
            <a:r>
              <a:rPr lang="es-ES" sz="2400" b="1" dirty="0" smtClean="0"/>
              <a:t> no </a:t>
            </a:r>
            <a:r>
              <a:rPr lang="es-ES" sz="2400" b="1" dirty="0" err="1" smtClean="0"/>
              <a:t>s’han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confondre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amb</a:t>
            </a:r>
            <a:r>
              <a:rPr lang="es-ES" sz="2400" b="1" dirty="0" smtClean="0"/>
              <a:t> les </a:t>
            </a:r>
            <a:r>
              <a:rPr lang="es-ES" sz="2400" b="1" dirty="0" err="1" smtClean="0"/>
              <a:t>activitats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d’aprenentatge</a:t>
            </a:r>
            <a:r>
              <a:rPr lang="es-ES" sz="2400" b="1" dirty="0" smtClean="0"/>
              <a:t> que </a:t>
            </a:r>
            <a:r>
              <a:rPr lang="es-ES" sz="2400" b="1" dirty="0" err="1" smtClean="0"/>
              <a:t>realitza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l’alumne</a:t>
            </a:r>
            <a:r>
              <a:rPr lang="es-ES" sz="2400" b="1" dirty="0" smtClean="0"/>
              <a:t>.</a:t>
            </a:r>
          </a:p>
          <a:p>
            <a:pPr algn="ctr"/>
            <a:endParaRPr lang="es-ES" sz="2400" b="1" dirty="0" smtClean="0"/>
          </a:p>
          <a:p>
            <a:pPr lvl="0" algn="ctr"/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80701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14400" y="548680"/>
            <a:ext cx="76180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400" b="1" i="1" dirty="0"/>
              <a:t>Procediments de caràcter general</a:t>
            </a:r>
            <a:endParaRPr lang="es-ES" sz="2400" b="1" dirty="0"/>
          </a:p>
          <a:p>
            <a:pPr algn="ctr"/>
            <a:r>
              <a:rPr lang="ca-ES" sz="2400" b="1" dirty="0"/>
              <a:t>Es poden sintetitzar en cinc línies d’actuació sobre la informació</a:t>
            </a:r>
            <a:endParaRPr lang="es-ES" sz="2400" b="1" dirty="0"/>
          </a:p>
          <a:p>
            <a:pPr algn="ctr"/>
            <a:r>
              <a:rPr lang="ca-ES" sz="2400" b="1" dirty="0"/>
              <a:t> </a:t>
            </a:r>
            <a:endParaRPr lang="es-ES" sz="2400" b="1" dirty="0"/>
          </a:p>
          <a:p>
            <a:pPr lvl="0" algn="ctr"/>
            <a:r>
              <a:rPr lang="ca-ES" sz="2400" b="1" dirty="0"/>
              <a:t>Adquirir informació</a:t>
            </a:r>
            <a:endParaRPr lang="es-ES" sz="2400" b="1" dirty="0"/>
          </a:p>
          <a:p>
            <a:pPr lvl="0" algn="ctr"/>
            <a:r>
              <a:rPr lang="ca-ES" sz="2400" b="1" dirty="0"/>
              <a:t>Interpretar la informació</a:t>
            </a:r>
            <a:endParaRPr lang="es-ES" sz="2400" b="1" dirty="0"/>
          </a:p>
          <a:p>
            <a:pPr lvl="0" algn="ctr"/>
            <a:r>
              <a:rPr lang="ca-ES" sz="2400" b="1" dirty="0"/>
              <a:t>Analitzar la informació</a:t>
            </a:r>
            <a:endParaRPr lang="es-ES" sz="2400" b="1" dirty="0"/>
          </a:p>
          <a:p>
            <a:pPr lvl="0" algn="ctr"/>
            <a:r>
              <a:rPr lang="ca-ES" sz="2400" b="1" dirty="0"/>
              <a:t>Comprendre la informació</a:t>
            </a:r>
            <a:endParaRPr lang="es-ES" sz="2400" b="1" dirty="0"/>
          </a:p>
          <a:p>
            <a:pPr lvl="0" algn="ctr"/>
            <a:r>
              <a:rPr lang="ca-ES" sz="2400" b="1" dirty="0"/>
              <a:t>Comunicar la informació</a:t>
            </a:r>
            <a:endParaRPr lang="es-ES" sz="2400" b="1" dirty="0"/>
          </a:p>
          <a:p>
            <a:pPr algn="ctr"/>
            <a:r>
              <a:rPr lang="ca-ES" sz="2400" b="1" dirty="0"/>
              <a:t> </a:t>
            </a:r>
            <a:endParaRPr lang="es-ES" sz="2400" b="1" dirty="0"/>
          </a:p>
          <a:p>
            <a:pPr algn="ctr"/>
            <a:r>
              <a:rPr lang="ca-ES" sz="2400" b="1" i="1" dirty="0"/>
              <a:t>Procediments de caràcter específic per a la ciència</a:t>
            </a:r>
            <a:endParaRPr lang="es-ES" sz="2400" b="1" dirty="0"/>
          </a:p>
          <a:p>
            <a:pPr algn="ctr"/>
            <a:r>
              <a:rPr lang="ca-ES" sz="2400" b="1" dirty="0"/>
              <a:t> </a:t>
            </a:r>
            <a:endParaRPr lang="es-ES" sz="2400" b="1" dirty="0"/>
          </a:p>
          <a:p>
            <a:pPr lvl="0" algn="ctr"/>
            <a:r>
              <a:rPr lang="ca-ES" sz="2400" b="1" dirty="0"/>
              <a:t>Processos científics</a:t>
            </a:r>
            <a:endParaRPr lang="es-ES" sz="2400" b="1" dirty="0"/>
          </a:p>
          <a:p>
            <a:pPr lvl="0" algn="ctr"/>
            <a:r>
              <a:rPr lang="ca-ES" sz="2400" b="1" dirty="0"/>
              <a:t>Procediments experimentals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26109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52550" y="1844824"/>
            <a:ext cx="66967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ctr">
              <a:buFont typeface="Arial" pitchFamily="34" charset="0"/>
              <a:buChar char="•"/>
            </a:pPr>
            <a:r>
              <a:rPr lang="en-GB" sz="2400" b="1" dirty="0" err="1"/>
              <a:t>Els</a:t>
            </a:r>
            <a:r>
              <a:rPr lang="en-GB" sz="2400" b="1" dirty="0"/>
              <a:t> </a:t>
            </a:r>
            <a:r>
              <a:rPr lang="en-GB" sz="2400" b="1" dirty="0" err="1"/>
              <a:t>substantius</a:t>
            </a:r>
            <a:r>
              <a:rPr lang="en-GB" sz="2400" b="1" dirty="0"/>
              <a:t> </a:t>
            </a:r>
            <a:r>
              <a:rPr lang="en-GB" sz="2400" b="1" dirty="0" err="1"/>
              <a:t>més</a:t>
            </a:r>
            <a:r>
              <a:rPr lang="en-GB" sz="2400" b="1" dirty="0"/>
              <a:t> </a:t>
            </a:r>
            <a:r>
              <a:rPr lang="en-GB" sz="2400" b="1" dirty="0" err="1"/>
              <a:t>habituals</a:t>
            </a:r>
            <a:r>
              <a:rPr lang="en-GB" sz="2400" b="1" dirty="0"/>
              <a:t> </a:t>
            </a:r>
            <a:r>
              <a:rPr lang="en-GB" sz="2400" b="1" dirty="0" err="1"/>
              <a:t>dels</a:t>
            </a:r>
            <a:r>
              <a:rPr lang="en-GB" sz="2400" b="1" dirty="0"/>
              <a:t> </a:t>
            </a:r>
            <a:r>
              <a:rPr lang="en-GB" sz="2400" b="1" dirty="0" err="1"/>
              <a:t>procediments</a:t>
            </a:r>
            <a:r>
              <a:rPr lang="en-GB" sz="2400" b="1" dirty="0"/>
              <a:t> </a:t>
            </a:r>
            <a:r>
              <a:rPr lang="en-GB" sz="2400" b="1" dirty="0" err="1"/>
              <a:t>són</a:t>
            </a:r>
            <a:r>
              <a:rPr lang="en-GB" sz="2400" b="1" dirty="0"/>
              <a:t>:</a:t>
            </a:r>
            <a:endParaRPr lang="es-ES" sz="2400" b="1" dirty="0"/>
          </a:p>
          <a:p>
            <a:pPr algn="ctr"/>
            <a:r>
              <a:rPr lang="es-ES" sz="2400" b="1" dirty="0" err="1"/>
              <a:t>manipulació</a:t>
            </a:r>
            <a:r>
              <a:rPr lang="es-ES" sz="2400" b="1" dirty="0"/>
              <a:t>, </a:t>
            </a:r>
            <a:r>
              <a:rPr lang="es-ES" sz="2400" b="1" dirty="0" err="1"/>
              <a:t>simulació</a:t>
            </a:r>
            <a:r>
              <a:rPr lang="es-ES" sz="2400" b="1" dirty="0"/>
              <a:t>, </a:t>
            </a:r>
            <a:r>
              <a:rPr lang="es-ES" sz="2400" b="1" dirty="0" err="1"/>
              <a:t>ordenació</a:t>
            </a:r>
            <a:r>
              <a:rPr lang="es-ES" sz="2400" b="1" dirty="0"/>
              <a:t>, </a:t>
            </a:r>
            <a:r>
              <a:rPr lang="es-ES" sz="2400" b="1" dirty="0" err="1"/>
              <a:t>confecció</a:t>
            </a:r>
            <a:r>
              <a:rPr lang="es-ES" sz="2400" b="1" dirty="0"/>
              <a:t>, </a:t>
            </a:r>
            <a:r>
              <a:rPr lang="es-ES" sz="2400" b="1" dirty="0" err="1"/>
              <a:t>demostració</a:t>
            </a:r>
            <a:r>
              <a:rPr lang="es-ES" sz="2400" b="1" dirty="0"/>
              <a:t>, </a:t>
            </a:r>
            <a:r>
              <a:rPr lang="es-ES" sz="2400" b="1" dirty="0" err="1"/>
              <a:t>experimentació</a:t>
            </a:r>
            <a:r>
              <a:rPr lang="es-ES" sz="2400" b="1" dirty="0"/>
              <a:t>, </a:t>
            </a:r>
            <a:r>
              <a:rPr lang="es-ES" sz="2400" b="1" dirty="0" err="1"/>
              <a:t>construcció</a:t>
            </a:r>
            <a:r>
              <a:rPr lang="es-ES" sz="2400" b="1" dirty="0"/>
              <a:t>, </a:t>
            </a:r>
            <a:r>
              <a:rPr lang="es-ES" sz="2400" b="1" dirty="0" err="1"/>
              <a:t>utilització</a:t>
            </a:r>
            <a:r>
              <a:rPr lang="es-ES" sz="2400" b="1" dirty="0"/>
              <a:t>, </a:t>
            </a:r>
            <a:r>
              <a:rPr lang="es-ES" sz="2400" b="1" dirty="0" err="1"/>
              <a:t>aplicació</a:t>
            </a:r>
            <a:r>
              <a:rPr lang="es-ES" sz="2400" b="1" dirty="0"/>
              <a:t>, </a:t>
            </a:r>
            <a:r>
              <a:rPr lang="es-ES" sz="2400" b="1" dirty="0" err="1"/>
              <a:t>representació</a:t>
            </a:r>
            <a:r>
              <a:rPr lang="es-ES" sz="2400" b="1" dirty="0"/>
              <a:t>, </a:t>
            </a:r>
            <a:r>
              <a:rPr lang="es-ES" sz="2400" b="1" dirty="0" err="1"/>
              <a:t>ordenació</a:t>
            </a:r>
            <a:r>
              <a:rPr lang="es-ES" sz="2400" b="1" dirty="0"/>
              <a:t>, </a:t>
            </a:r>
            <a:r>
              <a:rPr lang="es-ES" sz="2400" b="1" dirty="0" err="1"/>
              <a:t>execució</a:t>
            </a:r>
            <a:r>
              <a:rPr lang="es-ES" sz="2400" b="1" dirty="0"/>
              <a:t>, </a:t>
            </a:r>
            <a:r>
              <a:rPr lang="es-ES" sz="2400" b="1" dirty="0" err="1"/>
              <a:t>creació</a:t>
            </a:r>
            <a:r>
              <a:rPr lang="es-ES" sz="2400" b="1" dirty="0"/>
              <a:t>, </a:t>
            </a:r>
            <a:r>
              <a:rPr lang="es-ES" sz="2400" b="1" dirty="0" err="1"/>
              <a:t>elaboració</a:t>
            </a:r>
            <a:r>
              <a:rPr lang="es-ES" sz="2400" b="1" dirty="0"/>
              <a:t>, </a:t>
            </a:r>
            <a:r>
              <a:rPr lang="es-ES" sz="2400" b="1" dirty="0" err="1"/>
              <a:t>síntesi</a:t>
            </a:r>
            <a:r>
              <a:rPr lang="es-ES" sz="2400" b="1" dirty="0"/>
              <a:t>, </a:t>
            </a:r>
            <a:r>
              <a:rPr lang="es-ES" sz="2400" b="1" dirty="0" err="1"/>
              <a:t>formulació</a:t>
            </a:r>
            <a:r>
              <a:rPr lang="es-ES" sz="2400" b="1" dirty="0"/>
              <a:t> </a:t>
            </a:r>
            <a:r>
              <a:rPr lang="es-ES" sz="2400" b="1" dirty="0" err="1"/>
              <a:t>d’hipòtesi</a:t>
            </a:r>
            <a:r>
              <a:rPr lang="es-ES" sz="2400" b="1" dirty="0"/>
              <a:t>, </a:t>
            </a:r>
            <a:r>
              <a:rPr lang="es-ES" sz="2400" b="1" dirty="0" err="1"/>
              <a:t>ús</a:t>
            </a:r>
            <a:r>
              <a:rPr lang="es-ES" sz="2400" b="1" dirty="0"/>
              <a:t>.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141648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105</Words>
  <Application>Microsoft Office PowerPoint</Application>
  <PresentationFormat>Presentación en pantalla (4:3)</PresentationFormat>
  <Paragraphs>37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3</cp:revision>
  <dcterms:created xsi:type="dcterms:W3CDTF">2013-02-22T16:36:26Z</dcterms:created>
  <dcterms:modified xsi:type="dcterms:W3CDTF">2013-02-24T18:14:13Z</dcterms:modified>
</cp:coreProperties>
</file>