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992888" cy="648072"/>
          </a:xfrm>
          <a:solidFill>
            <a:schemeClr val="accent2">
              <a:lumMod val="7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s-ES" sz="2400" dirty="0" err="1" smtClean="0">
                <a:solidFill>
                  <a:schemeClr val="bg1"/>
                </a:solidFill>
              </a:rPr>
              <a:t>Quines</a:t>
            </a:r>
            <a:r>
              <a:rPr lang="es-ES" sz="2400" dirty="0" smtClean="0">
                <a:solidFill>
                  <a:schemeClr val="bg1"/>
                </a:solidFill>
              </a:rPr>
              <a:t> </a:t>
            </a:r>
            <a:r>
              <a:rPr lang="es-ES" sz="2400" dirty="0" err="1" smtClean="0">
                <a:solidFill>
                  <a:schemeClr val="bg1"/>
                </a:solidFill>
              </a:rPr>
              <a:t>són</a:t>
            </a:r>
            <a:r>
              <a:rPr lang="es-ES" sz="2400" dirty="0" smtClean="0">
                <a:solidFill>
                  <a:schemeClr val="bg1"/>
                </a:solidFill>
              </a:rPr>
              <a:t> les </a:t>
            </a:r>
            <a:r>
              <a:rPr lang="es-ES" sz="2400" dirty="0" err="1" smtClean="0">
                <a:solidFill>
                  <a:schemeClr val="bg1"/>
                </a:solidFill>
              </a:rPr>
              <a:t>principals</a:t>
            </a:r>
            <a:r>
              <a:rPr lang="es-ES" sz="2400" dirty="0" smtClean="0">
                <a:solidFill>
                  <a:schemeClr val="bg1"/>
                </a:solidFill>
              </a:rPr>
              <a:t> </a:t>
            </a:r>
            <a:r>
              <a:rPr lang="es-ES" sz="2400" dirty="0" err="1" smtClean="0">
                <a:solidFill>
                  <a:schemeClr val="bg1"/>
                </a:solidFill>
              </a:rPr>
              <a:t>malalties</a:t>
            </a:r>
            <a:r>
              <a:rPr lang="es-ES" sz="2400" dirty="0" smtClean="0">
                <a:solidFill>
                  <a:schemeClr val="bg1"/>
                </a:solidFill>
              </a:rPr>
              <a:t> que afecten </a:t>
            </a:r>
            <a:r>
              <a:rPr lang="es-ES" sz="2400" dirty="0" err="1" smtClean="0">
                <a:solidFill>
                  <a:schemeClr val="bg1"/>
                </a:solidFill>
              </a:rPr>
              <a:t>l’aparell</a:t>
            </a:r>
            <a:r>
              <a:rPr lang="es-ES" sz="2400" dirty="0" smtClean="0">
                <a:solidFill>
                  <a:schemeClr val="bg1"/>
                </a:solidFill>
              </a:rPr>
              <a:t> </a:t>
            </a:r>
            <a:r>
              <a:rPr lang="es-ES" sz="2400" dirty="0" err="1" smtClean="0">
                <a:solidFill>
                  <a:schemeClr val="bg1"/>
                </a:solidFill>
              </a:rPr>
              <a:t>circulatori</a:t>
            </a:r>
            <a:r>
              <a:rPr lang="es-ES" sz="2400" dirty="0" smtClean="0">
                <a:solidFill>
                  <a:schemeClr val="bg1"/>
                </a:solidFill>
              </a:rPr>
              <a:t>?</a:t>
            </a:r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283968" y="1556792"/>
            <a:ext cx="439248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a-ES" sz="1600" dirty="0" smtClean="0"/>
              <a:t> </a:t>
            </a:r>
            <a:r>
              <a:rPr lang="ca-ES" sz="1600" b="1" dirty="0" smtClean="0"/>
              <a:t>Infart de miocardi</a:t>
            </a:r>
            <a:r>
              <a:rPr lang="ca-ES" sz="1600" dirty="0" smtClean="0"/>
              <a:t>: s’origina per l’obstrucció parcial o total de les artèries coronàries. </a:t>
            </a:r>
          </a:p>
          <a:p>
            <a:pPr algn="just">
              <a:buFont typeface="Wingdings" pitchFamily="2" charset="2"/>
              <a:buChar char="§"/>
            </a:pPr>
            <a:endParaRPr lang="ca-ES" sz="1600" dirty="0" smtClean="0"/>
          </a:p>
          <a:p>
            <a:pPr algn="just">
              <a:buFont typeface="Wingdings" pitchFamily="2" charset="2"/>
              <a:buChar char="§"/>
            </a:pPr>
            <a:r>
              <a:rPr lang="ca-ES" sz="1600" dirty="0" smtClean="0"/>
              <a:t> </a:t>
            </a:r>
            <a:r>
              <a:rPr lang="ca-ES" sz="1600" b="1" dirty="0" smtClean="0"/>
              <a:t>Varices: </a:t>
            </a:r>
            <a:r>
              <a:rPr lang="ca-ES" sz="1600" dirty="0" smtClean="0"/>
              <a:t>venes inflamades degut a la fallada de les vàlvules de les venes dels membres inferior.</a:t>
            </a:r>
          </a:p>
          <a:p>
            <a:pPr algn="just">
              <a:buFont typeface="Wingdings" pitchFamily="2" charset="2"/>
              <a:buChar char="§"/>
            </a:pPr>
            <a:endParaRPr lang="es-ES" sz="1600" dirty="0" smtClean="0"/>
          </a:p>
          <a:p>
            <a:pPr algn="just">
              <a:buFont typeface="Wingdings" pitchFamily="2" charset="2"/>
              <a:buChar char="§"/>
            </a:pPr>
            <a:r>
              <a:rPr lang="ca-ES" sz="1600" dirty="0" smtClean="0"/>
              <a:t> </a:t>
            </a:r>
            <a:r>
              <a:rPr lang="ca-ES" sz="1600" b="1" dirty="0" smtClean="0"/>
              <a:t>Hipertensió arterial</a:t>
            </a:r>
            <a:r>
              <a:rPr lang="ca-ES" sz="1600" dirty="0" smtClean="0"/>
              <a:t>: augment de la pressió que fa la sang sobre la paret de les artèries, produint una sobrecàrrega del cor i dels vasos sanguinis.</a:t>
            </a:r>
            <a:endParaRPr lang="es-ES" sz="1600" dirty="0" smtClean="0"/>
          </a:p>
          <a:p>
            <a:pPr algn="just"/>
            <a:endParaRPr lang="es-ES" sz="1600" dirty="0" smtClean="0"/>
          </a:p>
          <a:p>
            <a:pPr algn="just">
              <a:buFont typeface="Wingdings" pitchFamily="2" charset="2"/>
              <a:buChar char="§"/>
            </a:pPr>
            <a:r>
              <a:rPr lang="ca-ES" sz="1600" dirty="0" smtClean="0"/>
              <a:t> </a:t>
            </a:r>
            <a:r>
              <a:rPr lang="ca-ES" sz="1600" b="1" dirty="0" smtClean="0"/>
              <a:t>Apoplexia: </a:t>
            </a:r>
            <a:r>
              <a:rPr lang="ca-ES" sz="1600" dirty="0" smtClean="0"/>
              <a:t>interrupció de l’aportament de la sang a una part del cervell degut a l’obstrucció d’un vas sanguini per un coàgul o la ruptura d’un vas.</a:t>
            </a:r>
          </a:p>
          <a:p>
            <a:pPr algn="just">
              <a:buFont typeface="Wingdings" pitchFamily="2" charset="2"/>
              <a:buChar char="§"/>
            </a:pPr>
            <a:endParaRPr lang="es-ES" sz="1600" dirty="0" smtClean="0"/>
          </a:p>
          <a:p>
            <a:pPr algn="just">
              <a:buFont typeface="Wingdings" pitchFamily="2" charset="2"/>
              <a:buChar char="§"/>
            </a:pPr>
            <a:r>
              <a:rPr lang="ca-ES" sz="1600" dirty="0" smtClean="0"/>
              <a:t> </a:t>
            </a:r>
            <a:r>
              <a:rPr lang="ca-ES" sz="1600" b="1" dirty="0" err="1" smtClean="0"/>
              <a:t>Aneurisme</a:t>
            </a:r>
            <a:r>
              <a:rPr lang="ca-ES" sz="1600" b="1" dirty="0" smtClean="0"/>
              <a:t>: </a:t>
            </a:r>
            <a:r>
              <a:rPr lang="ca-ES" sz="1600" dirty="0" smtClean="0"/>
              <a:t>és una dilatació localitzada en una paret arterial o venosa</a:t>
            </a:r>
            <a:r>
              <a:rPr lang="es-ES" sz="1600" dirty="0" smtClean="0"/>
              <a:t>. </a:t>
            </a:r>
          </a:p>
          <a:p>
            <a:pPr algn="just"/>
            <a:endParaRPr lang="ca-ES" sz="1600" dirty="0" smtClean="0"/>
          </a:p>
          <a:p>
            <a:pPr lvl="0" algn="just"/>
            <a:endParaRPr lang="ca-ES" sz="1600" dirty="0" smtClean="0"/>
          </a:p>
          <a:p>
            <a:pPr lvl="0" algn="just"/>
            <a:endParaRPr lang="ca-ES" sz="1600" dirty="0" smtClean="0"/>
          </a:p>
          <a:p>
            <a:pPr lvl="0" algn="just"/>
            <a:endParaRPr lang="ca-ES" sz="1600" dirty="0" smtClean="0"/>
          </a:p>
          <a:p>
            <a:pPr lvl="0" algn="just"/>
            <a:endParaRPr lang="es-ES" sz="1600" dirty="0"/>
          </a:p>
        </p:txBody>
      </p:sp>
      <p:pic>
        <p:nvPicPr>
          <p:cNvPr id="1026" name="Picture 2" descr="http://www.atencionintegraldevarices.com/img/varices/1bac594a0f6884808eb49fd22ab328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556792"/>
            <a:ext cx="2664296" cy="207223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933056"/>
            <a:ext cx="2664296" cy="2376264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Quines són les principals malalties que afecten l’aparell circulatori?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Quines són les principals malalties que afecten l’aparell circulatori?</dc:title>
  <dc:creator>Xisco</dc:creator>
  <cp:lastModifiedBy>Francisco</cp:lastModifiedBy>
  <cp:revision>1</cp:revision>
  <dcterms:created xsi:type="dcterms:W3CDTF">2013-04-28T19:48:22Z</dcterms:created>
  <dcterms:modified xsi:type="dcterms:W3CDTF">2013-04-28T19:48:41Z</dcterms:modified>
</cp:coreProperties>
</file>