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648072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bg1"/>
                </a:solidFill>
              </a:rPr>
              <a:t>Quina </a:t>
            </a:r>
            <a:r>
              <a:rPr lang="es-ES" sz="3600" dirty="0" err="1" smtClean="0">
                <a:solidFill>
                  <a:schemeClr val="bg1"/>
                </a:solidFill>
              </a:rPr>
              <a:t>és</a:t>
            </a:r>
            <a:r>
              <a:rPr lang="es-ES" sz="3600" dirty="0" smtClean="0">
                <a:solidFill>
                  <a:schemeClr val="bg1"/>
                </a:solidFill>
              </a:rPr>
              <a:t> la </a:t>
            </a:r>
            <a:r>
              <a:rPr lang="es-ES" sz="3600" dirty="0" err="1" smtClean="0">
                <a:solidFill>
                  <a:schemeClr val="bg1"/>
                </a:solidFill>
              </a:rPr>
              <a:t>composició</a:t>
            </a:r>
            <a:r>
              <a:rPr lang="es-ES" sz="3600" dirty="0" smtClean="0">
                <a:solidFill>
                  <a:schemeClr val="bg1"/>
                </a:solidFill>
              </a:rPr>
              <a:t> de la </a:t>
            </a:r>
            <a:r>
              <a:rPr lang="es-ES" sz="3600" dirty="0" err="1" smtClean="0">
                <a:solidFill>
                  <a:schemeClr val="bg1"/>
                </a:solidFill>
              </a:rPr>
              <a:t>sang</a:t>
            </a:r>
            <a:r>
              <a:rPr lang="es-ES" sz="3600" dirty="0" smtClean="0">
                <a:solidFill>
                  <a:schemeClr val="bg1"/>
                </a:solidFill>
              </a:rPr>
              <a:t>?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992888" cy="12241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a-ES" sz="1800" dirty="0">
                <a:solidFill>
                  <a:schemeClr val="tx1"/>
                </a:solidFill>
              </a:rPr>
              <a:t> </a:t>
            </a:r>
            <a:r>
              <a:rPr lang="ca-ES" sz="1800" dirty="0" smtClean="0">
                <a:solidFill>
                  <a:schemeClr val="tx1"/>
                </a:solidFill>
              </a:rPr>
              <a:t>  </a:t>
            </a:r>
            <a:r>
              <a:rPr lang="ca-ES" sz="1800" b="1" dirty="0" smtClean="0">
                <a:solidFill>
                  <a:srgbClr val="C00000"/>
                </a:solidFill>
              </a:rPr>
              <a:t>La sang </a:t>
            </a:r>
            <a:r>
              <a:rPr lang="ca-ES" sz="1800" dirty="0" smtClean="0">
                <a:solidFill>
                  <a:schemeClr val="tx1"/>
                </a:solidFill>
              </a:rPr>
              <a:t>és </a:t>
            </a:r>
            <a:r>
              <a:rPr lang="ca-ES" sz="1800" dirty="0">
                <a:solidFill>
                  <a:schemeClr val="tx1"/>
                </a:solidFill>
              </a:rPr>
              <a:t>un líquid </a:t>
            </a:r>
            <a:r>
              <a:rPr lang="ca-ES" sz="1800" dirty="0" smtClean="0">
                <a:solidFill>
                  <a:schemeClr val="tx1"/>
                </a:solidFill>
              </a:rPr>
              <a:t>que </a:t>
            </a:r>
            <a:r>
              <a:rPr lang="ca-ES" sz="1800" dirty="0">
                <a:solidFill>
                  <a:schemeClr val="tx1"/>
                </a:solidFill>
              </a:rPr>
              <a:t>circula pels vasos sanguinis </a:t>
            </a:r>
            <a:r>
              <a:rPr lang="ca-ES" sz="1800" dirty="0" smtClean="0">
                <a:solidFill>
                  <a:schemeClr val="tx1"/>
                </a:solidFill>
              </a:rPr>
              <a:t>transportant </a:t>
            </a:r>
            <a:r>
              <a:rPr lang="ca-ES" sz="1800" dirty="0">
                <a:solidFill>
                  <a:schemeClr val="tx1"/>
                </a:solidFill>
              </a:rPr>
              <a:t>a les cèl·lules </a:t>
            </a:r>
            <a:r>
              <a:rPr lang="ca-ES" sz="1800" dirty="0" smtClean="0">
                <a:solidFill>
                  <a:schemeClr val="tx1"/>
                </a:solidFill>
              </a:rPr>
              <a:t>  nutrients </a:t>
            </a:r>
            <a:r>
              <a:rPr lang="ca-ES" sz="1800" dirty="0">
                <a:solidFill>
                  <a:schemeClr val="tx1"/>
                </a:solidFill>
              </a:rPr>
              <a:t>i </a:t>
            </a:r>
            <a:r>
              <a:rPr lang="ca-ES" sz="1800" dirty="0" smtClean="0">
                <a:solidFill>
                  <a:schemeClr val="tx1"/>
                </a:solidFill>
              </a:rPr>
              <a:t>oxigen. A més, recull </a:t>
            </a:r>
            <a:r>
              <a:rPr lang="ca-ES" sz="1800" dirty="0">
                <a:solidFill>
                  <a:schemeClr val="tx1"/>
                </a:solidFill>
              </a:rPr>
              <a:t>el diòxid de carboni i altres residus que han de ser expulsats del cos. </a:t>
            </a:r>
            <a:endParaRPr lang="es-ES" sz="1800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95536" y="2564904"/>
            <a:ext cx="6768752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a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ca-ES" b="1" dirty="0" smtClean="0"/>
              <a:t>Formada per: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ca-ES" dirty="0" smtClean="0">
                <a:solidFill>
                  <a:srgbClr val="C00000"/>
                </a:solidFill>
              </a:rPr>
              <a:t>o Plasma sanguini</a:t>
            </a:r>
            <a:r>
              <a:rPr lang="ca-ES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ca-ES" dirty="0" smtClean="0"/>
              <a:t>transport de nutrients,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dirty="0" smtClean="0"/>
              <a:t>        proteïnes, productes de rebuig, etc.</a:t>
            </a:r>
            <a:br>
              <a:rPr lang="ca-ES" dirty="0" smtClean="0"/>
            </a:br>
            <a:endParaRPr lang="ca-E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ca-ES" dirty="0" smtClean="0">
                <a:solidFill>
                  <a:srgbClr val="C00000"/>
                </a:solidFill>
              </a:rPr>
              <a:t>o Cèl·lules sanguínies</a:t>
            </a:r>
          </a:p>
          <a:p>
            <a:pPr algn="just">
              <a:spcBef>
                <a:spcPct val="20000"/>
              </a:spcBef>
            </a:pPr>
            <a:r>
              <a:rPr lang="ca-ES" dirty="0" smtClean="0"/>
              <a:t>            -  </a:t>
            </a:r>
            <a:r>
              <a:rPr lang="ca-ES" b="1" dirty="0" smtClean="0"/>
              <a:t>Glòbuls vermells o eritròcits: </a:t>
            </a:r>
          </a:p>
          <a:p>
            <a:pPr algn="just">
              <a:spcBef>
                <a:spcPct val="20000"/>
              </a:spcBef>
            </a:pPr>
            <a:r>
              <a:rPr lang="ca-ES" dirty="0" smtClean="0"/>
              <a:t>               Transport  de O</a:t>
            </a:r>
            <a:r>
              <a:rPr lang="ca-ES" sz="1100" dirty="0" smtClean="0"/>
              <a:t>2</a:t>
            </a:r>
            <a:r>
              <a:rPr lang="ca-ES" dirty="0" smtClean="0"/>
              <a:t> i CO</a:t>
            </a:r>
            <a:r>
              <a:rPr lang="ca-ES" sz="1100" dirty="0" smtClean="0"/>
              <a:t>2</a:t>
            </a:r>
            <a:r>
              <a:rPr lang="ca-ES" dirty="0" smtClean="0"/>
              <a:t>.</a:t>
            </a:r>
          </a:p>
          <a:p>
            <a:pPr algn="just">
              <a:spcBef>
                <a:spcPct val="20000"/>
              </a:spcBef>
            </a:pPr>
            <a:endParaRPr lang="ca-ES" dirty="0" smtClean="0"/>
          </a:p>
          <a:p>
            <a:pPr lvl="0"/>
            <a:endParaRPr lang="ca-ES" dirty="0" smtClean="0"/>
          </a:p>
          <a:p>
            <a:pPr lvl="0"/>
            <a:endParaRPr lang="es-ES" dirty="0" smtClean="0"/>
          </a:p>
          <a:p>
            <a:pPr algn="just">
              <a:spcBef>
                <a:spcPct val="20000"/>
              </a:spcBef>
            </a:pPr>
            <a:endParaRPr lang="es-ES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9940" name="Picture 4" descr="http://biologiaygeologia.org/unidadbio/a_biohumana/u2/images/sang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276872"/>
            <a:ext cx="2738224" cy="429309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71600" y="494116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dirty="0" smtClean="0"/>
              <a:t>-  </a:t>
            </a:r>
            <a:r>
              <a:rPr lang="ca-ES" b="1" dirty="0" smtClean="0"/>
              <a:t>Glòbuls blancs o leucòcits:</a:t>
            </a:r>
            <a:endParaRPr lang="ca-ES" dirty="0" smtClean="0"/>
          </a:p>
          <a:p>
            <a:pPr lvl="0"/>
            <a:r>
              <a:rPr lang="ca-ES" dirty="0" smtClean="0"/>
              <a:t>   Defensa de l’organisme davant les infeccions.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043608" y="566124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dirty="0" smtClean="0"/>
              <a:t>- </a:t>
            </a:r>
            <a:r>
              <a:rPr lang="ca-ES" b="1" dirty="0" smtClean="0"/>
              <a:t>Plaquetes o trombòcits:</a:t>
            </a:r>
          </a:p>
          <a:p>
            <a:pPr lvl="0"/>
            <a:r>
              <a:rPr lang="ca-ES" dirty="0" smtClean="0"/>
              <a:t>  Coagulació o solidificació de la sang.</a:t>
            </a:r>
            <a:endParaRPr lang="es-ES" dirty="0" smtClean="0"/>
          </a:p>
          <a:p>
            <a:r>
              <a:rPr lang="es-ES" dirty="0" smtClean="0"/>
              <a:t>   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Quina és la composició de la sang?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Quina és la composició de la sang?</dc:title>
  <dc:creator>Xisco</dc:creator>
  <cp:lastModifiedBy>Francisco</cp:lastModifiedBy>
  <cp:revision>1</cp:revision>
  <dcterms:created xsi:type="dcterms:W3CDTF">2013-04-28T19:45:32Z</dcterms:created>
  <dcterms:modified xsi:type="dcterms:W3CDTF">2013-04-28T19:46:18Z</dcterms:modified>
</cp:coreProperties>
</file>