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648072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Quin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  <a:r>
              <a:rPr lang="es-ES" sz="3600" dirty="0" err="1" smtClean="0">
                <a:solidFill>
                  <a:schemeClr val="bg1"/>
                </a:solidFill>
              </a:rPr>
              <a:t>és</a:t>
            </a:r>
            <a:r>
              <a:rPr lang="es-ES" sz="3600" dirty="0" smtClean="0">
                <a:solidFill>
                  <a:schemeClr val="bg1"/>
                </a:solidFill>
              </a:rPr>
              <a:t> el motor que impulsa la </a:t>
            </a:r>
            <a:r>
              <a:rPr lang="es-ES" sz="3600" dirty="0" err="1" smtClean="0">
                <a:solidFill>
                  <a:schemeClr val="bg1"/>
                </a:solidFill>
              </a:rPr>
              <a:t>sang</a:t>
            </a:r>
            <a:r>
              <a:rPr lang="es-ES" sz="3600" dirty="0" smtClean="0">
                <a:solidFill>
                  <a:schemeClr val="bg1"/>
                </a:solidFill>
              </a:rPr>
              <a:t>?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1340768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a-ES" sz="1600" b="1" dirty="0" smtClean="0">
                <a:solidFill>
                  <a:srgbClr val="C00000"/>
                </a:solidFill>
              </a:rPr>
              <a:t>El cor: </a:t>
            </a:r>
            <a:r>
              <a:rPr lang="ca-ES" sz="1600" dirty="0" smtClean="0"/>
              <a:t>és un òrgan situat a la cavitat toràcica que s’encarrega d’impulsar la sang per tot el cos.</a:t>
            </a:r>
            <a:endParaRPr lang="es-E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1484784"/>
            <a:ext cx="80648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ca-ES" sz="1600" dirty="0" smtClean="0"/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Parets formades per múscul cardíac o </a:t>
            </a:r>
            <a:r>
              <a:rPr lang="ca-ES" sz="1600" b="1" dirty="0" smtClean="0"/>
              <a:t>miocardi</a:t>
            </a:r>
            <a:r>
              <a:rPr lang="ca-ES" sz="16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Format per dues </a:t>
            </a:r>
            <a:r>
              <a:rPr lang="ca-ES" sz="1600" dirty="0" smtClean="0">
                <a:solidFill>
                  <a:srgbClr val="C00000"/>
                </a:solidFill>
              </a:rPr>
              <a:t>aurícules</a:t>
            </a:r>
            <a:r>
              <a:rPr lang="ca-ES" sz="1600" dirty="0" smtClean="0"/>
              <a:t> i dos </a:t>
            </a:r>
            <a:r>
              <a:rPr lang="ca-ES" sz="1600" dirty="0" smtClean="0">
                <a:solidFill>
                  <a:srgbClr val="C00000"/>
                </a:solidFill>
              </a:rPr>
              <a:t>ventricles</a:t>
            </a:r>
            <a:r>
              <a:rPr lang="ca-ES" sz="1600" dirty="0" smtClean="0"/>
              <a:t>. </a:t>
            </a:r>
          </a:p>
          <a:p>
            <a:pPr algn="just"/>
            <a:endParaRPr lang="ca-ES" sz="1600" dirty="0" smtClean="0"/>
          </a:p>
          <a:p>
            <a:pPr algn="just"/>
            <a:r>
              <a:rPr lang="ca-ES" sz="1600" dirty="0" smtClean="0"/>
              <a:t>Cada aurícula comunica amb el seu ventricle corresponent mitjançant unes vàlvules que permeten el pas de la sang i impedeixen el retrocés.</a:t>
            </a:r>
            <a:endParaRPr lang="es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es-ES" sz="1600" dirty="0"/>
          </a:p>
        </p:txBody>
      </p:sp>
      <p:pic>
        <p:nvPicPr>
          <p:cNvPr id="1026" name="Picture 2" descr="http://upload.wikimedia.org/wikipedia/commons/thumb/2/27/Diagram_of_the_human_heart_(cropped)_es.svg/270px-Diagram_of_the_human_heart_(cropped)_e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068960"/>
            <a:ext cx="3672408" cy="3672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648072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Com</a:t>
            </a:r>
            <a:r>
              <a:rPr lang="es-ES" sz="3600" dirty="0" smtClean="0">
                <a:solidFill>
                  <a:schemeClr val="bg1"/>
                </a:solidFill>
              </a:rPr>
              <a:t> funciona el </a:t>
            </a:r>
            <a:r>
              <a:rPr lang="es-ES" sz="3600" dirty="0" err="1" smtClean="0">
                <a:solidFill>
                  <a:schemeClr val="bg1"/>
                </a:solidFill>
              </a:rPr>
              <a:t>cor</a:t>
            </a:r>
            <a:r>
              <a:rPr lang="es-ES" sz="3600" dirty="0" smtClean="0">
                <a:solidFill>
                  <a:schemeClr val="bg1"/>
                </a:solidFill>
              </a:rPr>
              <a:t>?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1772816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a-ES" sz="2000" b="1" dirty="0" smtClean="0">
                <a:solidFill>
                  <a:srgbClr val="C00000"/>
                </a:solidFill>
              </a:rPr>
              <a:t>Cicle cardíac: </a:t>
            </a:r>
            <a:r>
              <a:rPr lang="ca-ES" sz="2000" dirty="0" smtClean="0"/>
              <a:t>el cor realitza de forma repetida moviments coordinats de contracció o </a:t>
            </a:r>
            <a:r>
              <a:rPr lang="ca-ES" sz="2000" b="1" dirty="0" smtClean="0"/>
              <a:t>sístole</a:t>
            </a:r>
            <a:r>
              <a:rPr lang="ca-ES" sz="2000" dirty="0" smtClean="0"/>
              <a:t> i relaxament o </a:t>
            </a:r>
            <a:r>
              <a:rPr lang="ca-ES" sz="2000" b="1" dirty="0" smtClean="0"/>
              <a:t>diàstole.</a:t>
            </a:r>
            <a:endParaRPr lang="es-ES" sz="20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198884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es-E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115616" y="3356992"/>
            <a:ext cx="10081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chemeClr val="bg1"/>
                </a:solidFill>
              </a:rPr>
              <a:t>Diàstole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861048"/>
            <a:ext cx="25050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3563888" y="3429000"/>
            <a:ext cx="187220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Sístole auricular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933056"/>
            <a:ext cx="24669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Flecha derecha"/>
          <p:cNvSpPr/>
          <p:nvPr/>
        </p:nvSpPr>
        <p:spPr>
          <a:xfrm>
            <a:off x="5724128" y="4725144"/>
            <a:ext cx="504056" cy="288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6228184" y="3429000"/>
            <a:ext cx="201622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Sístole ventricular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8437" name="Picture 5" descr="C:\Users\Francisco\Desktop\anacircu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1124744"/>
            <a:ext cx="1584176" cy="2160241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789040"/>
            <a:ext cx="248335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Flecha derecha"/>
          <p:cNvSpPr/>
          <p:nvPr/>
        </p:nvSpPr>
        <p:spPr>
          <a:xfrm>
            <a:off x="2843808" y="4725144"/>
            <a:ext cx="504056" cy="288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4" grpId="0" animBg="1"/>
      <p:bldP spid="11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Quin és el motor que impulsa la sang?</vt:lpstr>
      <vt:lpstr>Com funciona el cor?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 és el motor que impulsa la sang?</dc:title>
  <dc:creator>Xisco</dc:creator>
  <cp:lastModifiedBy>Francisco</cp:lastModifiedBy>
  <cp:revision>1</cp:revision>
  <dcterms:created xsi:type="dcterms:W3CDTF">2013-04-28T19:46:43Z</dcterms:created>
  <dcterms:modified xsi:type="dcterms:W3CDTF">2013-04-28T19:47:28Z</dcterms:modified>
</cp:coreProperties>
</file>