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5" r:id="rId6"/>
    <p:sldId id="266" r:id="rId7"/>
    <p:sldId id="259" r:id="rId8"/>
    <p:sldId id="260" r:id="rId9"/>
    <p:sldId id="261" r:id="rId10"/>
    <p:sldId id="262" r:id="rId11"/>
    <p:sldId id="264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26/02/2013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26/02/2013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26/02/2013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26/02/2013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26/02/2013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26/02/2013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26/02/2013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26/02/2013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26/02/2013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26/02/2013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7161-DC31-4468-9B41-4EDD101F5F2D}" type="datetimeFigureOut">
              <a:rPr lang="es-ES" smtClean="0"/>
              <a:t>26/02/2013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B7161-DC31-4468-9B41-4EDD101F5F2D}" type="datetimeFigureOut">
              <a:rPr lang="es-ES" smtClean="0"/>
              <a:t>26/02/2013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11402-3F65-45D6-A929-EA506C8456A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1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7.xml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saludpasion.com/wp-content/2011/08/ejercicios_para_descansar_la_vist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471754"/>
            <a:ext cx="5734050" cy="345757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1500174"/>
            <a:ext cx="7772400" cy="1470025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El </a:t>
            </a:r>
            <a:r>
              <a:rPr lang="es-ES" b="1" cap="all" dirty="0" err="1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sentit</a:t>
            </a:r>
            <a:r>
              <a:rPr lang="es-ES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de La vista</a:t>
            </a:r>
            <a:endParaRPr lang="es-ES" b="1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604830"/>
            <a:ext cx="6400800" cy="1752600"/>
          </a:xfrm>
        </p:spPr>
        <p:txBody>
          <a:bodyPr/>
          <a:lstStyle/>
          <a:p>
            <a:r>
              <a:rPr lang="ca-ES" sz="2800" b="1" dirty="0">
                <a:solidFill>
                  <a:schemeClr val="tx2"/>
                </a:solidFill>
              </a:rPr>
              <a:t>CIÈNCIES DE LA </a:t>
            </a:r>
            <a:r>
              <a:rPr lang="ca-ES" sz="2800" b="1" dirty="0" smtClean="0">
                <a:solidFill>
                  <a:schemeClr val="tx2"/>
                </a:solidFill>
              </a:rPr>
              <a:t>NATURALESA</a:t>
            </a:r>
          </a:p>
          <a:p>
            <a:r>
              <a:rPr lang="ca-ES" sz="2800" b="1" dirty="0" smtClean="0">
                <a:solidFill>
                  <a:schemeClr val="tx2"/>
                </a:solidFill>
              </a:rPr>
              <a:t>3r </a:t>
            </a:r>
            <a:r>
              <a:rPr lang="ca-ES" sz="2800" b="1" dirty="0" err="1" smtClean="0">
                <a:solidFill>
                  <a:schemeClr val="tx2"/>
                </a:solidFill>
              </a:rPr>
              <a:t>d’ESO</a:t>
            </a:r>
            <a:endParaRPr lang="es-ES" sz="2800" b="1" dirty="0">
              <a:solidFill>
                <a:schemeClr val="tx2"/>
              </a:solidFill>
            </a:endParaRPr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429256" y="6143644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Maria</a:t>
            </a:r>
            <a:r>
              <a:rPr lang="es-ES" b="1" dirty="0" smtClean="0"/>
              <a:t> De Gracia Vallés </a:t>
            </a:r>
            <a:r>
              <a:rPr lang="es-ES" b="1" dirty="0" err="1" smtClean="0"/>
              <a:t>Amengual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ca-ES" sz="2800" b="1" dirty="0"/>
              <a:t>Cristal·lí</a:t>
            </a:r>
            <a:r>
              <a:rPr lang="ca-ES" sz="2800" dirty="0"/>
              <a:t>: lent que es troba situat just darrera la </a:t>
            </a:r>
            <a:r>
              <a:rPr lang="ca-ES" sz="2800" dirty="0" smtClean="0"/>
              <a:t>còrnia, que permet enfocar les imatges. </a:t>
            </a:r>
            <a:r>
              <a:rPr lang="ca-ES" sz="2800" dirty="0"/>
              <a:t>Està formada per un teixit transparent. </a:t>
            </a:r>
            <a:endParaRPr lang="ca-ES" sz="2800" dirty="0" smtClean="0"/>
          </a:p>
          <a:p>
            <a:pPr marL="0" indent="0" algn="just">
              <a:buNone/>
            </a:pPr>
            <a:r>
              <a:rPr lang="ca-ES" sz="2800" dirty="0"/>
              <a:t>	</a:t>
            </a:r>
            <a:r>
              <a:rPr lang="ca-ES" sz="2800" dirty="0" smtClean="0"/>
              <a:t>- Objectes propers = cristal·lí arrodonit</a:t>
            </a:r>
          </a:p>
          <a:p>
            <a:pPr marL="0" indent="0" algn="just">
              <a:buNone/>
            </a:pPr>
            <a:r>
              <a:rPr lang="ca-ES" sz="2800" dirty="0"/>
              <a:t>	</a:t>
            </a:r>
            <a:r>
              <a:rPr lang="ca-ES" sz="2800" dirty="0" smtClean="0"/>
              <a:t>- Objectes llunyans = cristal·lí allargat </a:t>
            </a:r>
            <a:endParaRPr lang="es-ES" sz="2800" dirty="0"/>
          </a:p>
          <a:p>
            <a:pPr>
              <a:buNone/>
            </a:pPr>
            <a:endParaRPr lang="ca-ES" dirty="0"/>
          </a:p>
        </p:txBody>
      </p:sp>
      <p:pic>
        <p:nvPicPr>
          <p:cNvPr id="20482" name="Picture 2" descr="http://bp0.blogger.com/_VNPFk0SACdg/SBvQlBEP1pI/AAAAAAAAAHo/Z66bvqwWZQg/s400/08+Esquema+acomodaci%C3%B3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857496"/>
            <a:ext cx="6094234" cy="3214710"/>
          </a:xfrm>
          <a:prstGeom prst="rect">
            <a:avLst/>
          </a:prstGeom>
          <a:noFill/>
        </p:spPr>
      </p:pic>
      <p:pic>
        <p:nvPicPr>
          <p:cNvPr id="5" name="Picture 2" descr="http://us.123rf.com/400wm/400/400/Krisdog/Krisdog0612/Krisdog061200116/663365-un-ojo-muy-atento-startled-impresionado-o-asustado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5715016"/>
            <a:ext cx="1012782" cy="767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ca-ES" dirty="0" smtClean="0"/>
              <a:t>L’espai anterior al cristal·lí està ocupat per </a:t>
            </a:r>
            <a:r>
              <a:rPr lang="ca-ES" dirty="0" err="1" smtClean="0"/>
              <a:t>l’humor</a:t>
            </a:r>
            <a:r>
              <a:rPr lang="ca-ES" dirty="0" smtClean="0"/>
              <a:t> aquós i la resta del globus ocular, per </a:t>
            </a:r>
            <a:r>
              <a:rPr lang="ca-ES" dirty="0" err="1" smtClean="0"/>
              <a:t>l’humor</a:t>
            </a:r>
            <a:r>
              <a:rPr lang="ca-ES" dirty="0" smtClean="0"/>
              <a:t> vitri. </a:t>
            </a:r>
          </a:p>
          <a:p>
            <a:pPr marL="0" indent="0" algn="just">
              <a:buNone/>
            </a:pPr>
            <a:r>
              <a:rPr lang="ca-ES" dirty="0" smtClean="0"/>
              <a:t>Aquests dos medis aquosos, juntament amb el cristal·lí i la còrnia, col·laboren en la refracció de la llum.</a:t>
            </a:r>
            <a:endParaRPr lang="es-ES" dirty="0" smtClean="0"/>
          </a:p>
          <a:p>
            <a:pPr>
              <a:buNone/>
            </a:pPr>
            <a:endParaRPr lang="ca-ES" dirty="0"/>
          </a:p>
        </p:txBody>
      </p:sp>
      <p:pic>
        <p:nvPicPr>
          <p:cNvPr id="4" name="Picture 2" descr="http://us.123rf.com/400wm/400/400/Krisdog/Krisdog0612/Krisdog061200116/663365-un-ojo-muy-atento-startled-impresionado-o-asustado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4643446"/>
            <a:ext cx="1012782" cy="767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es-ES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L’ull</a:t>
            </a:r>
            <a:endParaRPr lang="es-E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578647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a-ES" sz="2800" dirty="0" smtClean="0"/>
              <a:t>On es troba allotjat l’ull? Es situa en </a:t>
            </a:r>
            <a:r>
              <a:rPr lang="ca-ES" sz="2800" dirty="0"/>
              <a:t>una cavitat del </a:t>
            </a:r>
            <a:r>
              <a:rPr lang="ca-ES" sz="2800" dirty="0" smtClean="0"/>
              <a:t>crani que </a:t>
            </a:r>
            <a:r>
              <a:rPr lang="ca-ES" sz="2800" dirty="0"/>
              <a:t>rep el nom de conca orbitària</a:t>
            </a:r>
            <a:r>
              <a:rPr lang="ca-ES" sz="2800" dirty="0" smtClean="0"/>
              <a:t>.</a:t>
            </a:r>
          </a:p>
          <a:p>
            <a:pPr marL="0" indent="0">
              <a:buNone/>
            </a:pPr>
            <a:r>
              <a:rPr lang="ca-ES" sz="2800" dirty="0" smtClean="0"/>
              <a:t> </a:t>
            </a:r>
          </a:p>
          <a:p>
            <a:pPr marL="0" indent="0">
              <a:buNone/>
            </a:pPr>
            <a:endParaRPr lang="ca-ES" sz="2800" dirty="0"/>
          </a:p>
          <a:p>
            <a:pPr marL="0" indent="0">
              <a:buNone/>
            </a:pPr>
            <a:endParaRPr lang="ca-ES" sz="2800" dirty="0" smtClean="0"/>
          </a:p>
          <a:p>
            <a:pPr marL="0" indent="0">
              <a:buNone/>
            </a:pPr>
            <a:endParaRPr lang="ca-ES" sz="2800" dirty="0"/>
          </a:p>
          <a:p>
            <a:pPr marL="0" indent="0">
              <a:buNone/>
            </a:pPr>
            <a:endParaRPr lang="ca-ES" sz="2800" dirty="0" smtClean="0"/>
          </a:p>
          <a:p>
            <a:pPr marL="0" indent="0">
              <a:buNone/>
            </a:pPr>
            <a:endParaRPr lang="ca-ES" sz="2800" dirty="0"/>
          </a:p>
          <a:p>
            <a:pPr marL="0" indent="0">
              <a:buNone/>
            </a:pPr>
            <a:endParaRPr lang="ca-ES" sz="2800" dirty="0" smtClean="0"/>
          </a:p>
          <a:p>
            <a:pPr marL="0" indent="0">
              <a:buNone/>
            </a:pPr>
            <a:endParaRPr lang="ca-ES" sz="2800" dirty="0" smtClean="0"/>
          </a:p>
          <a:p>
            <a:pPr marL="0" indent="0">
              <a:buNone/>
            </a:pPr>
            <a:endParaRPr lang="ca-ES" sz="2800" dirty="0" smtClean="0"/>
          </a:p>
          <a:p>
            <a:pPr marL="0" indent="0">
              <a:buNone/>
            </a:pPr>
            <a:endParaRPr lang="ca-ES" sz="2800" dirty="0" smtClean="0"/>
          </a:p>
          <a:p>
            <a:pPr marL="0" indent="0" algn="just">
              <a:buNone/>
            </a:pPr>
            <a:r>
              <a:rPr lang="ca-ES" sz="2800" dirty="0" smtClean="0"/>
              <a:t>L’ull </a:t>
            </a:r>
            <a:r>
              <a:rPr lang="ca-ES" sz="2800" dirty="0"/>
              <a:t>té forma esfèrica gràcies al fet que té líquids a l’interior que contribueixen a donar-li forma: </a:t>
            </a:r>
            <a:r>
              <a:rPr lang="ca-ES" sz="2800" dirty="0" err="1"/>
              <a:t>l’humor</a:t>
            </a:r>
            <a:r>
              <a:rPr lang="ca-ES" sz="2800" dirty="0"/>
              <a:t> vitri i </a:t>
            </a:r>
            <a:r>
              <a:rPr lang="ca-ES" sz="2800" dirty="0" err="1"/>
              <a:t>l’humor</a:t>
            </a:r>
            <a:r>
              <a:rPr lang="ca-ES" sz="2800" dirty="0"/>
              <a:t> aquós</a:t>
            </a:r>
            <a:r>
              <a:rPr lang="ca-ES" sz="2800" dirty="0" smtClean="0"/>
              <a:t>.</a:t>
            </a:r>
          </a:p>
          <a:p>
            <a:pPr marL="0" indent="0">
              <a:buNone/>
            </a:pPr>
            <a:endParaRPr lang="ca-ES" sz="2800" dirty="0"/>
          </a:p>
        </p:txBody>
      </p:sp>
      <p:pic>
        <p:nvPicPr>
          <p:cNvPr id="14338" name="Picture 2" descr="http://ocularis.es/blog/pics/getImage.aspx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643050"/>
            <a:ext cx="3738562" cy="3673137"/>
          </a:xfrm>
          <a:prstGeom prst="rect">
            <a:avLst/>
          </a:prstGeom>
          <a:noFill/>
        </p:spPr>
      </p:pic>
      <p:pic>
        <p:nvPicPr>
          <p:cNvPr id="14340" name="Picture 4" descr="http://antropologiafisicaparaque.files.wordpress.com/2009/11/cavidad-orbitar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643050"/>
            <a:ext cx="2571768" cy="36776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ca-ES" sz="2800" dirty="0" smtClean="0">
                <a:solidFill>
                  <a:schemeClr val="tx2"/>
                </a:solidFill>
              </a:rPr>
              <a:t>Components oculars</a:t>
            </a:r>
            <a:endParaRPr lang="ca-ES" sz="2800" dirty="0">
              <a:solidFill>
                <a:schemeClr val="tx2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778" y="1142984"/>
            <a:ext cx="766096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>
            <a:hlinkClick r:id="rId3" action="ppaction://hlinksldjump"/>
          </p:cNvPr>
          <p:cNvSpPr txBox="1"/>
          <p:nvPr/>
        </p:nvSpPr>
        <p:spPr>
          <a:xfrm>
            <a:off x="5357818" y="107154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21" name="20 CuadroTexto">
            <a:hlinkClick r:id="rId4" action="ppaction://hlinksldjump"/>
          </p:cNvPr>
          <p:cNvSpPr txBox="1"/>
          <p:nvPr/>
        </p:nvSpPr>
        <p:spPr>
          <a:xfrm>
            <a:off x="6357950" y="157161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22" name="21 CuadroTexto">
            <a:hlinkClick r:id="rId5" action="ppaction://hlinksldjump"/>
          </p:cNvPr>
          <p:cNvSpPr txBox="1"/>
          <p:nvPr/>
        </p:nvSpPr>
        <p:spPr>
          <a:xfrm>
            <a:off x="4857752" y="564357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23" name="22 CuadroTexto">
            <a:hlinkClick r:id="rId5" action="ppaction://hlinksldjump"/>
          </p:cNvPr>
          <p:cNvSpPr txBox="1"/>
          <p:nvPr/>
        </p:nvSpPr>
        <p:spPr>
          <a:xfrm>
            <a:off x="1357290" y="200024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24" name="23 CuadroTexto">
            <a:hlinkClick r:id="rId6" action="ppaction://hlinksldjump"/>
          </p:cNvPr>
          <p:cNvSpPr txBox="1"/>
          <p:nvPr/>
        </p:nvSpPr>
        <p:spPr>
          <a:xfrm>
            <a:off x="3143240" y="142873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29" name="28 CuadroTexto">
            <a:hlinkClick r:id="rId4" action="ppaction://hlinksldjump"/>
          </p:cNvPr>
          <p:cNvSpPr txBox="1"/>
          <p:nvPr/>
        </p:nvSpPr>
        <p:spPr>
          <a:xfrm>
            <a:off x="6643702" y="21431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30" name="29 CuadroTexto">
            <a:hlinkClick r:id="rId4" action="ppaction://hlinksldjump"/>
          </p:cNvPr>
          <p:cNvSpPr txBox="1"/>
          <p:nvPr/>
        </p:nvSpPr>
        <p:spPr>
          <a:xfrm>
            <a:off x="7286644" y="342900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31" name="30 CuadroTexto">
            <a:hlinkClick r:id="rId4" action="ppaction://hlinksldjump"/>
          </p:cNvPr>
          <p:cNvSpPr txBox="1"/>
          <p:nvPr/>
        </p:nvSpPr>
        <p:spPr>
          <a:xfrm>
            <a:off x="6572264" y="528638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32" name="31 CuadroTexto">
            <a:hlinkClick r:id="rId7" action="ppaction://hlinksldjump"/>
          </p:cNvPr>
          <p:cNvSpPr txBox="1"/>
          <p:nvPr/>
        </p:nvSpPr>
        <p:spPr>
          <a:xfrm>
            <a:off x="785786" y="26431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33" name="32 CuadroTexto">
            <a:hlinkClick r:id="rId7" action="ppaction://hlinksldjump"/>
          </p:cNvPr>
          <p:cNvSpPr txBox="1"/>
          <p:nvPr/>
        </p:nvSpPr>
        <p:spPr>
          <a:xfrm>
            <a:off x="2714612" y="535782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35" name="34 CuadroTexto">
            <a:hlinkClick r:id="rId3" action="ppaction://hlinksldjump"/>
          </p:cNvPr>
          <p:cNvSpPr txBox="1"/>
          <p:nvPr/>
        </p:nvSpPr>
        <p:spPr>
          <a:xfrm>
            <a:off x="857224" y="385762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sp>
        <p:nvSpPr>
          <p:cNvPr id="36" name="35 CuadroTexto">
            <a:hlinkClick r:id="rId3" action="ppaction://hlinksldjump"/>
          </p:cNvPr>
          <p:cNvSpPr txBox="1"/>
          <p:nvPr/>
        </p:nvSpPr>
        <p:spPr>
          <a:xfrm>
            <a:off x="857224" y="485776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00108"/>
            <a:ext cx="4214842" cy="250033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ca-ES" sz="2000" b="1" dirty="0" smtClean="0"/>
              <a:t>Miopia: </a:t>
            </a:r>
            <a:r>
              <a:rPr lang="ca-ES" sz="2000" dirty="0" smtClean="0"/>
              <a:t>Els </a:t>
            </a:r>
            <a:r>
              <a:rPr lang="ca-ES" sz="2000" dirty="0"/>
              <a:t>objectes llunyans es veuen borrosos i els propers es veuen clarament. Es produeix quan l’ull és més llarg del normal o bé la còrnia és massa corbada</a:t>
            </a:r>
            <a:r>
              <a:rPr lang="ca-ES" sz="20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a-ES" sz="2000" dirty="0" smtClean="0"/>
              <a:t>Es corregeix amb l’ús de </a:t>
            </a:r>
            <a:r>
              <a:rPr lang="ca-ES" sz="2000" dirty="0" smtClean="0">
                <a:solidFill>
                  <a:srgbClr val="FF0000"/>
                </a:solidFill>
              </a:rPr>
              <a:t>lents còncaves</a:t>
            </a:r>
            <a:r>
              <a:rPr lang="ca-ES" sz="2000" dirty="0" smtClean="0"/>
              <a:t>.</a:t>
            </a:r>
            <a:endParaRPr lang="ca-ES" sz="20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ca-ES" sz="2800" dirty="0" smtClean="0">
                <a:solidFill>
                  <a:schemeClr val="tx2"/>
                </a:solidFill>
              </a:rPr>
              <a:t>Anomalies oculars</a:t>
            </a:r>
            <a:endParaRPr lang="ca-ES" sz="2800" dirty="0">
              <a:solidFill>
                <a:schemeClr val="tx2"/>
              </a:solidFill>
            </a:endParaRPr>
          </a:p>
        </p:txBody>
      </p:sp>
      <p:pic>
        <p:nvPicPr>
          <p:cNvPr id="19457" name="Imagen 5" descr="http://upload.wikimedia.org/wikipedia/commons/thumb/2/22/Myopia-2-3.svg/250px-Myopia-2-3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282" y="3152787"/>
            <a:ext cx="3517652" cy="341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Imagen 11" descr="File:Hypermetropia.s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357430"/>
            <a:ext cx="5072098" cy="4978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4857752" y="976670"/>
            <a:ext cx="392909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2000" b="1" dirty="0"/>
              <a:t>Hipermetropia</a:t>
            </a:r>
            <a:r>
              <a:rPr lang="ca-ES" sz="2000" dirty="0"/>
              <a:t>: la visió llunyana és normal i es veuen borrosos els objectes propers. Es produeix quan l’ull és més curt del normal o la còrnia és molt plana</a:t>
            </a:r>
            <a:r>
              <a:rPr lang="ca-ES" sz="2000" dirty="0" smtClean="0"/>
              <a:t>.</a:t>
            </a:r>
          </a:p>
          <a:p>
            <a:pPr algn="just"/>
            <a:r>
              <a:rPr lang="ca-ES" sz="2000" dirty="0" smtClean="0"/>
              <a:t>Es corregeix amb l’ús de </a:t>
            </a:r>
            <a:r>
              <a:rPr lang="ca-ES" sz="2000" dirty="0" smtClean="0">
                <a:solidFill>
                  <a:srgbClr val="FF0000"/>
                </a:solidFill>
              </a:rPr>
              <a:t>lents convexes.</a:t>
            </a:r>
            <a:endParaRPr lang="es-ES" sz="2000" dirty="0">
              <a:solidFill>
                <a:srgbClr val="FF0000"/>
              </a:solidFill>
            </a:endParaRPr>
          </a:p>
          <a:p>
            <a:endParaRPr lang="ca-ES" dirty="0"/>
          </a:p>
        </p:txBody>
      </p:sp>
      <p:sp>
        <p:nvSpPr>
          <p:cNvPr id="8" name="7 Elipse"/>
          <p:cNvSpPr/>
          <p:nvPr/>
        </p:nvSpPr>
        <p:spPr>
          <a:xfrm>
            <a:off x="3571868" y="3786190"/>
            <a:ext cx="285752" cy="35719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9" name="8 Elipse"/>
          <p:cNvSpPr/>
          <p:nvPr/>
        </p:nvSpPr>
        <p:spPr>
          <a:xfrm>
            <a:off x="8572528" y="3786190"/>
            <a:ext cx="285752" cy="35719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71480"/>
            <a:ext cx="6942490" cy="525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142876"/>
            <a:ext cx="8229600" cy="714356"/>
          </a:xfrm>
        </p:spPr>
        <p:txBody>
          <a:bodyPr>
            <a:normAutofit/>
          </a:bodyPr>
          <a:lstStyle/>
          <a:p>
            <a:r>
              <a:rPr lang="ca-ES" sz="3200" dirty="0" smtClean="0">
                <a:solidFill>
                  <a:schemeClr val="tx2"/>
                </a:solidFill>
              </a:rPr>
              <a:t>Exercici pràctic</a:t>
            </a:r>
            <a:endParaRPr lang="ca-ES" sz="3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43834" y="3429000"/>
            <a:ext cx="9286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dirty="0" smtClean="0"/>
              <a:t>Retina</a:t>
            </a:r>
            <a:endParaRPr lang="ca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7358082" y="1857364"/>
            <a:ext cx="14287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dirty="0"/>
              <a:t>Coroides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143768" y="714356"/>
            <a:ext cx="14287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dirty="0"/>
              <a:t> Escleròtica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7643834" y="2857496"/>
            <a:ext cx="9286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dirty="0"/>
              <a:t> </a:t>
            </a:r>
            <a:r>
              <a:rPr lang="ca-ES" dirty="0" smtClean="0"/>
              <a:t>Fòvea</a:t>
            </a:r>
            <a:endParaRPr lang="ca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643866" y="3916924"/>
            <a:ext cx="12858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dirty="0" smtClean="0"/>
              <a:t>Punt cec</a:t>
            </a:r>
            <a:endParaRPr lang="ca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429388" y="5429264"/>
            <a:ext cx="12858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dirty="0" smtClean="0"/>
              <a:t>Nervi òptic</a:t>
            </a:r>
            <a:endParaRPr lang="ca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929058" y="5500702"/>
            <a:ext cx="12858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dirty="0" smtClean="0"/>
              <a:t>Humor vitri</a:t>
            </a:r>
            <a:endParaRPr lang="ca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42910" y="4572008"/>
            <a:ext cx="12858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dirty="0" smtClean="0"/>
              <a:t>Conjuntiva</a:t>
            </a:r>
            <a:endParaRPr lang="ca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14348" y="3857628"/>
            <a:ext cx="8572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dirty="0" smtClean="0"/>
              <a:t>Còrnia</a:t>
            </a:r>
            <a:endParaRPr lang="ca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4348" y="3071810"/>
            <a:ext cx="85725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dirty="0" smtClean="0"/>
              <a:t>Humor aquós</a:t>
            </a:r>
            <a:endParaRPr lang="ca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000100" y="2143116"/>
            <a:ext cx="50006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dirty="0" smtClean="0"/>
              <a:t>Iris</a:t>
            </a:r>
            <a:endParaRPr lang="ca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071538" y="1428736"/>
            <a:ext cx="9286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dirty="0" smtClean="0"/>
              <a:t>Cristal·l</a:t>
            </a:r>
            <a:r>
              <a:rPr lang="ca-ES" dirty="0"/>
              <a:t>í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1500166" y="714356"/>
            <a:ext cx="164307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a-ES" dirty="0" smtClean="0"/>
              <a:t>Músculs ciliars</a:t>
            </a:r>
            <a:endParaRPr lang="ca-E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071538" y="6072206"/>
            <a:ext cx="5286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000" dirty="0"/>
              <a:t>Falta </a:t>
            </a:r>
            <a:r>
              <a:rPr lang="ca-ES" sz="2000" dirty="0" smtClean="0"/>
              <a:t>alguna estructura que </a:t>
            </a:r>
            <a:r>
              <a:rPr lang="ca-ES" sz="2000" dirty="0"/>
              <a:t>no </a:t>
            </a:r>
            <a:r>
              <a:rPr lang="ca-ES" sz="2000" dirty="0" smtClean="0"/>
              <a:t>està assenyalada? </a:t>
            </a:r>
            <a:endParaRPr lang="es-ES" sz="2000" dirty="0">
              <a:solidFill>
                <a:srgbClr val="FF0000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6143636" y="6072206"/>
            <a:ext cx="228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dirty="0" smtClean="0">
                <a:solidFill>
                  <a:srgbClr val="FF0000"/>
                </a:solidFill>
              </a:rPr>
              <a:t>La pupil·la!</a:t>
            </a:r>
            <a:endParaRPr lang="ca-E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48" y="1500174"/>
            <a:ext cx="7901014" cy="452596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a-ES" sz="2400" dirty="0" smtClean="0"/>
              <a:t>Àmbit: Biologia i Geologia; Educació secundària (segon cicle 3r. curs). </a:t>
            </a:r>
            <a:r>
              <a:rPr lang="ca-ES" sz="2400" dirty="0" smtClean="0"/>
              <a:t>Editorial: Vicens Vives</a:t>
            </a:r>
            <a:endParaRPr lang="ca-ES" sz="2400" dirty="0" smtClean="0"/>
          </a:p>
          <a:p>
            <a:pPr algn="just">
              <a:spcBef>
                <a:spcPts val="0"/>
              </a:spcBef>
              <a:buNone/>
            </a:pPr>
            <a:r>
              <a:rPr lang="ca-ES" sz="2400" dirty="0"/>
              <a:t>	</a:t>
            </a:r>
            <a:r>
              <a:rPr lang="ca-ES" sz="2400" dirty="0" smtClean="0"/>
              <a:t> Autors: 	</a:t>
            </a:r>
            <a:r>
              <a:rPr lang="ca-ES" sz="2400" dirty="0" smtClean="0"/>
              <a:t>- </a:t>
            </a:r>
            <a:r>
              <a:rPr lang="ca-ES" sz="2400" dirty="0" err="1" smtClean="0"/>
              <a:t>M.A</a:t>
            </a:r>
            <a:r>
              <a:rPr lang="ca-ES" sz="2400" dirty="0" smtClean="0"/>
              <a:t>. Fernández Esteban</a:t>
            </a:r>
          </a:p>
          <a:p>
            <a:pPr>
              <a:buNone/>
            </a:pPr>
            <a:r>
              <a:rPr lang="ca-ES" sz="2400" dirty="0"/>
              <a:t>		</a:t>
            </a:r>
            <a:r>
              <a:rPr lang="ca-ES" sz="2400" dirty="0" smtClean="0"/>
              <a:t>	- B. Mingo Zapatero</a:t>
            </a:r>
          </a:p>
          <a:p>
            <a:pPr>
              <a:buNone/>
            </a:pPr>
            <a:r>
              <a:rPr lang="ca-ES" sz="2400" dirty="0"/>
              <a:t>	</a:t>
            </a:r>
            <a:r>
              <a:rPr lang="ca-ES" sz="2400" dirty="0" smtClean="0"/>
              <a:t>		- </a:t>
            </a:r>
            <a:r>
              <a:rPr lang="ca-ES" sz="2400" dirty="0" err="1" smtClean="0"/>
              <a:t>M.D</a:t>
            </a:r>
            <a:r>
              <a:rPr lang="ca-ES" sz="2400" dirty="0" smtClean="0"/>
              <a:t>. Torres </a:t>
            </a:r>
            <a:r>
              <a:rPr lang="ca-ES" sz="2400" dirty="0" err="1" smtClean="0"/>
              <a:t>Lobejón</a:t>
            </a:r>
            <a:endParaRPr lang="ca-ES" sz="2400" dirty="0" smtClean="0"/>
          </a:p>
          <a:p>
            <a:pPr>
              <a:buNone/>
            </a:pPr>
            <a:r>
              <a:rPr lang="ca-ES" sz="2400" dirty="0"/>
              <a:t>	</a:t>
            </a:r>
            <a:r>
              <a:rPr lang="ca-ES" sz="2400" dirty="0" smtClean="0"/>
              <a:t>		- R. Rodríguez Bernabé </a:t>
            </a:r>
            <a:endParaRPr lang="ca-ES" sz="24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14356"/>
          </a:xfrm>
        </p:spPr>
        <p:txBody>
          <a:bodyPr>
            <a:normAutofit/>
          </a:bodyPr>
          <a:lstStyle/>
          <a:p>
            <a:r>
              <a:rPr lang="ca-ES" sz="3200" dirty="0" smtClean="0">
                <a:solidFill>
                  <a:schemeClr val="tx2"/>
                </a:solidFill>
              </a:rPr>
              <a:t>Biblio</a:t>
            </a:r>
            <a:r>
              <a:rPr lang="ca-ES" sz="3200" dirty="0" smtClean="0">
                <a:solidFill>
                  <a:schemeClr val="tx2"/>
                </a:solidFill>
              </a:rPr>
              <a:t>grafia</a:t>
            </a:r>
            <a:endParaRPr lang="ca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4366" y="1142984"/>
            <a:ext cx="8229600" cy="31432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a-ES" sz="2800" dirty="0" smtClean="0"/>
              <a:t> </a:t>
            </a:r>
            <a:r>
              <a:rPr lang="ca-ES" sz="2800" b="1" dirty="0" err="1"/>
              <a:t>Escleròtida</a:t>
            </a:r>
            <a:r>
              <a:rPr lang="ca-ES" sz="2800" dirty="0"/>
              <a:t>: capa més externa. És fibrosa (consistent), blanca i opaca, llevat de la part anterior que és transparent i s’anomena </a:t>
            </a:r>
            <a:r>
              <a:rPr lang="ca-ES" sz="2800" b="1" dirty="0"/>
              <a:t>còrnia</a:t>
            </a:r>
            <a:r>
              <a:rPr lang="ca-ES" sz="2800" dirty="0"/>
              <a:t>. Les glàndules lacrimals segreguen un líquid que, a més de protegir l’exterior d’aquesta capa, té una substància que mata els bacteris.</a:t>
            </a:r>
            <a:endParaRPr lang="es-ES" sz="2800" dirty="0"/>
          </a:p>
        </p:txBody>
      </p:sp>
      <p:pic>
        <p:nvPicPr>
          <p:cNvPr id="17410" name="Picture 2" descr="http://us.123rf.com/400wm/400/400/Krisdog/Krisdog0612/Krisdog061200116/663365-un-ojo-muy-atento-startled-impresionado-o-asustado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4643446"/>
            <a:ext cx="1012782" cy="76718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ca-ES" sz="2800" b="1" dirty="0" smtClean="0"/>
              <a:t>Coroides</a:t>
            </a:r>
            <a:r>
              <a:rPr lang="ca-ES" sz="2800" dirty="0"/>
              <a:t>: és una membrana fina, amb molts de vasos sanguinis. La part anterior de l’ull es transforma i forma </a:t>
            </a:r>
            <a:r>
              <a:rPr lang="ca-ES" sz="2800" dirty="0" err="1"/>
              <a:t>l’</a:t>
            </a:r>
            <a:r>
              <a:rPr lang="ca-ES" sz="2800" b="1" dirty="0" err="1"/>
              <a:t>iris</a:t>
            </a:r>
            <a:r>
              <a:rPr lang="ca-ES" sz="2800" dirty="0"/>
              <a:t>, que té al centre un orifici anomenat </a:t>
            </a:r>
            <a:r>
              <a:rPr lang="ca-ES" sz="2800" b="1" dirty="0"/>
              <a:t>pupil·la</a:t>
            </a:r>
            <a:r>
              <a:rPr lang="ca-ES" sz="2800" dirty="0"/>
              <a:t>. </a:t>
            </a:r>
            <a:r>
              <a:rPr lang="ca-ES" sz="2800" dirty="0" err="1"/>
              <a:t>L’iris</a:t>
            </a:r>
            <a:r>
              <a:rPr lang="ca-ES" sz="2800" dirty="0"/>
              <a:t> té moltes fibres musculars (músculs ciliars) que li permeten regular la mida de la pupil·la. El seu color és característic de cada persona.</a:t>
            </a:r>
            <a:endParaRPr lang="es-ES" sz="2800" dirty="0"/>
          </a:p>
          <a:p>
            <a:pPr>
              <a:buNone/>
            </a:pPr>
            <a:endParaRPr lang="ca-ES" dirty="0"/>
          </a:p>
        </p:txBody>
      </p:sp>
      <p:pic>
        <p:nvPicPr>
          <p:cNvPr id="16386" name="Picture 2" descr="http://t1.gstatic.com/images?q=tbn:ANd9GcR1SzZtuAMRsnfpbeeJgNdlH4AjrtbCwx6giwRUFTc-LDfTPi1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143248"/>
            <a:ext cx="3851398" cy="2714644"/>
          </a:xfrm>
          <a:prstGeom prst="rect">
            <a:avLst/>
          </a:prstGeom>
          <a:noFill/>
        </p:spPr>
      </p:pic>
      <p:pic>
        <p:nvPicPr>
          <p:cNvPr id="16388" name="Picture 4" descr="http://25.media.tumblr.com/tumblr_m0jvd5q46S1r7pz44o1_4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143248"/>
            <a:ext cx="3357586" cy="3088979"/>
          </a:xfrm>
          <a:prstGeom prst="rect">
            <a:avLst/>
          </a:prstGeom>
          <a:noFill/>
        </p:spPr>
      </p:pic>
      <p:pic>
        <p:nvPicPr>
          <p:cNvPr id="6" name="Picture 2" descr="http://us.123rf.com/400wm/400/400/Krisdog/Krisdog0612/Krisdog061200116/663365-un-ojo-muy-atento-startled-impresionado-o-asustado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6090818"/>
            <a:ext cx="1012782" cy="76718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1435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a-ES" sz="3000" b="1" dirty="0"/>
              <a:t>Retina</a:t>
            </a:r>
            <a:r>
              <a:rPr lang="ca-ES" sz="3000" dirty="0"/>
              <a:t>: es la membrana interna de l’ull on es troben les </a:t>
            </a:r>
            <a:r>
              <a:rPr lang="ca-ES" sz="3000" dirty="0">
                <a:solidFill>
                  <a:srgbClr val="FF0000"/>
                </a:solidFill>
              </a:rPr>
              <a:t>cèl·lules fotoreceptores: cons i bastons</a:t>
            </a:r>
            <a:r>
              <a:rPr lang="ca-ES" sz="3000" dirty="0"/>
              <a:t>. Els bastons són sensibles a la llum, encara que sigui tènue, però només permeten veure en blanc i negre. Els cons permeten veure els colors, però necessiten més intensitat lluminosa. </a:t>
            </a:r>
            <a:endParaRPr lang="ca-ES" sz="3000" dirty="0" smtClean="0"/>
          </a:p>
          <a:p>
            <a:pPr marL="0" indent="0" algn="just">
              <a:buNone/>
            </a:pPr>
            <a:endParaRPr lang="es-ES" sz="1900" dirty="0"/>
          </a:p>
          <a:p>
            <a:pPr marL="0" indent="0" algn="just">
              <a:buNone/>
            </a:pPr>
            <a:r>
              <a:rPr lang="ca-ES" sz="3000" dirty="0"/>
              <a:t>La part de la retina on es concentra un nombre més gran de receptors és la </a:t>
            </a:r>
            <a:r>
              <a:rPr lang="ca-ES" sz="3000" b="1" dirty="0"/>
              <a:t>fòvea</a:t>
            </a:r>
            <a:r>
              <a:rPr lang="ca-ES" sz="3000" dirty="0"/>
              <a:t> (petita depressió o concavitat de la retina</a:t>
            </a:r>
            <a:r>
              <a:rPr lang="ca-ES" sz="3000" dirty="0" smtClean="0"/>
              <a:t>).</a:t>
            </a:r>
          </a:p>
          <a:p>
            <a:pPr marL="0" indent="0" algn="just">
              <a:buNone/>
            </a:pPr>
            <a:endParaRPr lang="ca-ES" sz="1900" dirty="0" smtClean="0"/>
          </a:p>
          <a:p>
            <a:pPr marL="0" indent="0" algn="just">
              <a:buNone/>
            </a:pPr>
            <a:r>
              <a:rPr lang="ca-ES" sz="3000" dirty="0"/>
              <a:t>Quan la llum incideix sobre la retina (estímul lluminós) i estimula els receptors, aquests s’exciten i envien un </a:t>
            </a:r>
            <a:r>
              <a:rPr lang="ca-ES" sz="3300" dirty="0"/>
              <a:t>missatge al cervell (estímul nerviós) a través del </a:t>
            </a:r>
            <a:r>
              <a:rPr lang="ca-ES" sz="3300" b="1" dirty="0"/>
              <a:t>nervi òptic</a:t>
            </a:r>
            <a:r>
              <a:rPr lang="ca-ES" sz="3300" dirty="0"/>
              <a:t>. </a:t>
            </a:r>
            <a:r>
              <a:rPr lang="ca-ES" sz="3300" dirty="0">
                <a:solidFill>
                  <a:srgbClr val="FF0000"/>
                </a:solidFill>
              </a:rPr>
              <a:t>La zona per on surt el nervi òptic no conté cèl·lules receptores, i per això s’anomena punt cec.</a:t>
            </a:r>
            <a:endParaRPr lang="es-ES" sz="3300" dirty="0">
              <a:solidFill>
                <a:srgbClr val="FF0000"/>
              </a:solidFill>
            </a:endParaRPr>
          </a:p>
          <a:p>
            <a:pPr>
              <a:buNone/>
            </a:pPr>
            <a:endParaRPr lang="ca-ES" dirty="0"/>
          </a:p>
        </p:txBody>
      </p:sp>
      <p:pic>
        <p:nvPicPr>
          <p:cNvPr id="4" name="Picture 2" descr="http://us.123rf.com/400wm/400/400/Krisdog/Krisdog0612/Krisdog061200116/663365-un-ojo-muy-atento-startled-impresionado-o-asustado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5643578"/>
            <a:ext cx="1012782" cy="767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512</Words>
  <Application>Microsoft Office PowerPoint</Application>
  <PresentationFormat>Presentación en pantalla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El sentit de La vista</vt:lpstr>
      <vt:lpstr>L’ull</vt:lpstr>
      <vt:lpstr>Components oculars</vt:lpstr>
      <vt:lpstr>Anomalies oculars</vt:lpstr>
      <vt:lpstr>Exercici pràctic</vt:lpstr>
      <vt:lpstr>Bibliografia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sentit de La vista</dc:title>
  <dc:creator>Graci</dc:creator>
  <cp:lastModifiedBy>Graci</cp:lastModifiedBy>
  <cp:revision>20</cp:revision>
  <dcterms:created xsi:type="dcterms:W3CDTF">2013-02-26T20:18:31Z</dcterms:created>
  <dcterms:modified xsi:type="dcterms:W3CDTF">2013-02-26T22:26:42Z</dcterms:modified>
</cp:coreProperties>
</file>