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7" r:id="rId11"/>
    <p:sldId id="266" r:id="rId1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8" d="100"/>
          <a:sy n="58" d="100"/>
        </p:scale>
        <p:origin x="-846" y="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B7161-DC31-4468-9B41-4EDD101F5F2D}" type="datetimeFigureOut">
              <a:rPr lang="es-ES" smtClean="0"/>
              <a:t>19/04/2013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11402-3F65-45D6-A929-EA506C8456A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B7161-DC31-4468-9B41-4EDD101F5F2D}" type="datetimeFigureOut">
              <a:rPr lang="es-ES" smtClean="0"/>
              <a:t>19/04/2013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11402-3F65-45D6-A929-EA506C8456A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B7161-DC31-4468-9B41-4EDD101F5F2D}" type="datetimeFigureOut">
              <a:rPr lang="es-ES" smtClean="0"/>
              <a:t>19/04/2013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11402-3F65-45D6-A929-EA506C8456A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B7161-DC31-4468-9B41-4EDD101F5F2D}" type="datetimeFigureOut">
              <a:rPr lang="es-ES" smtClean="0"/>
              <a:t>19/04/2013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11402-3F65-45D6-A929-EA506C8456A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B7161-DC31-4468-9B41-4EDD101F5F2D}" type="datetimeFigureOut">
              <a:rPr lang="es-ES" smtClean="0"/>
              <a:t>19/04/2013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11402-3F65-45D6-A929-EA506C8456A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B7161-DC31-4468-9B41-4EDD101F5F2D}" type="datetimeFigureOut">
              <a:rPr lang="es-ES" smtClean="0"/>
              <a:t>19/04/2013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11402-3F65-45D6-A929-EA506C8456A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B7161-DC31-4468-9B41-4EDD101F5F2D}" type="datetimeFigureOut">
              <a:rPr lang="es-ES" smtClean="0"/>
              <a:t>19/04/2013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11402-3F65-45D6-A929-EA506C8456A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B7161-DC31-4468-9B41-4EDD101F5F2D}" type="datetimeFigureOut">
              <a:rPr lang="es-ES" smtClean="0"/>
              <a:t>19/04/2013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11402-3F65-45D6-A929-EA506C8456A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B7161-DC31-4468-9B41-4EDD101F5F2D}" type="datetimeFigureOut">
              <a:rPr lang="es-ES" smtClean="0"/>
              <a:t>19/04/2013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11402-3F65-45D6-A929-EA506C8456A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B7161-DC31-4468-9B41-4EDD101F5F2D}" type="datetimeFigureOut">
              <a:rPr lang="es-ES" smtClean="0"/>
              <a:t>19/04/2013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11402-3F65-45D6-A929-EA506C8456A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B7161-DC31-4468-9B41-4EDD101F5F2D}" type="datetimeFigureOut">
              <a:rPr lang="es-ES" smtClean="0"/>
              <a:t>19/04/2013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11402-3F65-45D6-A929-EA506C8456A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B7161-DC31-4468-9B41-4EDD101F5F2D}" type="datetimeFigureOut">
              <a:rPr lang="es-ES" smtClean="0"/>
              <a:t>19/04/2013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511402-3F65-45D6-A929-EA506C8456AB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7" Type="http://schemas.openxmlformats.org/officeDocument/2006/relationships/slide" Target="slide8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4.xml"/><Relationship Id="rId4" Type="http://schemas.openxmlformats.org/officeDocument/2006/relationships/slide" Target="slide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saludpasion.com/wp-content/2011/08/ejercicios_para_descansar_la_vistr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2471754"/>
            <a:ext cx="5734050" cy="3457576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38181" y="1268760"/>
            <a:ext cx="7772400" cy="1470025"/>
          </a:xfrm>
        </p:spPr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es-ES" b="1" cap="all" dirty="0" smtClean="0">
                <a:ln/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El </a:t>
            </a:r>
            <a:r>
              <a:rPr lang="es-ES" b="1" cap="all" dirty="0" err="1" smtClean="0">
                <a:ln/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sentit</a:t>
            </a:r>
            <a:r>
              <a:rPr lang="es-ES" b="1" cap="all" dirty="0" smtClean="0">
                <a:ln/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de La vista</a:t>
            </a:r>
            <a:endParaRPr lang="es-ES" b="1" cap="all" dirty="0">
              <a:ln/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Atenció i higiene </a:t>
            </a:r>
            <a:endParaRPr lang="ca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Autofit/>
          </a:bodyPr>
          <a:lstStyle/>
          <a:p>
            <a:endParaRPr lang="ca-ES" sz="2100" dirty="0" smtClean="0"/>
          </a:p>
          <a:p>
            <a:r>
              <a:rPr lang="ca-ES" sz="2100" dirty="0" smtClean="0"/>
              <a:t>Mantenir una alimentació adequada, especialment abundant en vitamines i minerals, imprescindibles per a la vista.</a:t>
            </a:r>
          </a:p>
          <a:p>
            <a:r>
              <a:rPr lang="ca-ES" sz="2100" dirty="0" smtClean="0"/>
              <a:t>Utilitzar ulleres apropiades per protegir els ulls dels raigs solars. Certes radiacions solars són perjudicials per a la retina.</a:t>
            </a:r>
          </a:p>
          <a:p>
            <a:r>
              <a:rPr lang="ca-ES" sz="2100" dirty="0" smtClean="0"/>
              <a:t>Evitar el contacte dels ulls amb la brutícia. No fregar-nos els ulls amb les mans quan ens couen o els sentim cansats. És recomanable rentar-los amb aigua abundant.</a:t>
            </a:r>
          </a:p>
          <a:p>
            <a:r>
              <a:rPr lang="ca-ES" sz="2100" dirty="0" smtClean="0"/>
              <a:t>Llegir sempre a llocs amb bona llum i, si es pot, amb claror natural.</a:t>
            </a:r>
          </a:p>
          <a:p>
            <a:r>
              <a:rPr lang="ca-ES" sz="2100" dirty="0" smtClean="0"/>
              <a:t>No forçar la vista. Evitar mirar directament al sol i a objectes que emetin llum molt intensa, com els focus.</a:t>
            </a:r>
          </a:p>
          <a:p>
            <a:r>
              <a:rPr lang="ca-ES" sz="2100" dirty="0" smtClean="0"/>
              <a:t>A l’hora de practicar algun esport, usar ulleres protectores adequades.</a:t>
            </a:r>
          </a:p>
          <a:p>
            <a:r>
              <a:rPr lang="ca-ES" sz="2100" dirty="0" smtClean="0"/>
              <a:t>Fer-nos revisions mèdiques periòdiques de la vista.</a:t>
            </a:r>
          </a:p>
        </p:txBody>
      </p:sp>
    </p:spTree>
    <p:extLst>
      <p:ext uri="{BB962C8B-B14F-4D97-AF65-F5344CB8AC3E}">
        <p14:creationId xmlns:p14="http://schemas.microsoft.com/office/powerpoint/2010/main" val="3024618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14348" y="1500174"/>
            <a:ext cx="7901014" cy="4525963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ca-ES" sz="2400" dirty="0" smtClean="0"/>
              <a:t>Àmbit: Biologia i Geologia; Educació secundària (segon cicle 3r. curs). Editorial: Vicens </a:t>
            </a:r>
            <a:r>
              <a:rPr lang="ca-ES" sz="2400" dirty="0" smtClean="0"/>
              <a:t>Vives</a:t>
            </a:r>
          </a:p>
          <a:p>
            <a:pPr algn="just">
              <a:spcBef>
                <a:spcPts val="0"/>
              </a:spcBef>
              <a:buNone/>
            </a:pPr>
            <a:r>
              <a:rPr lang="ca-ES" sz="2400" dirty="0"/>
              <a:t>	 Autors: 	- M.A. Fernández Esteban</a:t>
            </a:r>
          </a:p>
          <a:p>
            <a:pPr>
              <a:buNone/>
            </a:pPr>
            <a:r>
              <a:rPr lang="ca-ES" sz="2400" dirty="0"/>
              <a:t>			- B. Mingo Zapatero</a:t>
            </a:r>
          </a:p>
          <a:p>
            <a:pPr>
              <a:buNone/>
            </a:pPr>
            <a:r>
              <a:rPr lang="ca-ES" sz="2400" dirty="0"/>
              <a:t>			- M.D. Torres Lobejón</a:t>
            </a:r>
          </a:p>
          <a:p>
            <a:pPr>
              <a:buNone/>
            </a:pPr>
            <a:r>
              <a:rPr lang="ca-ES" sz="2400" dirty="0"/>
              <a:t>			- R. Rodríguez Bernabé </a:t>
            </a:r>
            <a:endParaRPr lang="ca-ES" sz="2400" dirty="0" smtClean="0"/>
          </a:p>
          <a:p>
            <a:pPr algn="just">
              <a:spcBef>
                <a:spcPts val="0"/>
              </a:spcBef>
            </a:pPr>
            <a:r>
              <a:rPr lang="ca-ES" sz="2400" dirty="0" smtClean="0"/>
              <a:t>Ciències de la naturalesa. Biologia i Geologia 3r ESO. Edició </a:t>
            </a:r>
            <a:r>
              <a:rPr lang="ca-ES" sz="2400" dirty="0" err="1" smtClean="0"/>
              <a:t>Santillana</a:t>
            </a:r>
            <a:r>
              <a:rPr lang="ca-ES" sz="2400" dirty="0" smtClean="0"/>
              <a:t>.</a:t>
            </a:r>
            <a:endParaRPr lang="ca-ES" sz="2400" dirty="0" smtClean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714356"/>
          </a:xfrm>
        </p:spPr>
        <p:txBody>
          <a:bodyPr>
            <a:normAutofit/>
          </a:bodyPr>
          <a:lstStyle/>
          <a:p>
            <a:r>
              <a:rPr lang="ca-ES" sz="3200" dirty="0" smtClean="0">
                <a:solidFill>
                  <a:schemeClr val="tx2"/>
                </a:solidFill>
              </a:rPr>
              <a:t>Bibliografia</a:t>
            </a:r>
            <a:endParaRPr lang="ca-E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857232"/>
          </a:xfrm>
        </p:spPr>
        <p:txBody>
          <a:bodyPr>
            <a:normAutofit/>
          </a:bodyPr>
          <a:lstStyle/>
          <a:p>
            <a:r>
              <a:rPr lang="es-ES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L’ull</a:t>
            </a:r>
            <a:endParaRPr lang="es-ES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71472" y="857232"/>
            <a:ext cx="8229600" cy="5786478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ca-ES" sz="2800" dirty="0" smtClean="0"/>
              <a:t>On es troba allotjat l’ull? Es situa en </a:t>
            </a:r>
            <a:r>
              <a:rPr lang="ca-ES" sz="2800" dirty="0"/>
              <a:t>una cavitat del </a:t>
            </a:r>
            <a:r>
              <a:rPr lang="ca-ES" sz="2800" dirty="0" smtClean="0"/>
              <a:t>crani que </a:t>
            </a:r>
            <a:r>
              <a:rPr lang="ca-ES" sz="2800" dirty="0"/>
              <a:t>rep el nom de conca orbitària</a:t>
            </a:r>
            <a:r>
              <a:rPr lang="ca-ES" sz="2800" dirty="0" smtClean="0"/>
              <a:t>.</a:t>
            </a:r>
          </a:p>
          <a:p>
            <a:pPr marL="0" indent="0">
              <a:buNone/>
            </a:pPr>
            <a:r>
              <a:rPr lang="ca-ES" sz="2800" dirty="0" smtClean="0"/>
              <a:t> </a:t>
            </a:r>
          </a:p>
          <a:p>
            <a:pPr marL="0" indent="0">
              <a:buNone/>
            </a:pPr>
            <a:endParaRPr lang="ca-ES" sz="2800" dirty="0"/>
          </a:p>
          <a:p>
            <a:pPr marL="0" indent="0">
              <a:buNone/>
            </a:pPr>
            <a:endParaRPr lang="ca-ES" sz="2800" dirty="0" smtClean="0"/>
          </a:p>
          <a:p>
            <a:pPr marL="0" indent="0">
              <a:buNone/>
            </a:pPr>
            <a:endParaRPr lang="ca-ES" sz="2800" dirty="0"/>
          </a:p>
          <a:p>
            <a:pPr marL="0" indent="0">
              <a:buNone/>
            </a:pPr>
            <a:endParaRPr lang="ca-ES" sz="2800" dirty="0" smtClean="0"/>
          </a:p>
          <a:p>
            <a:pPr marL="0" indent="0">
              <a:buNone/>
            </a:pPr>
            <a:endParaRPr lang="ca-ES" sz="2800" dirty="0"/>
          </a:p>
          <a:p>
            <a:pPr marL="0" indent="0">
              <a:buNone/>
            </a:pPr>
            <a:endParaRPr lang="ca-ES" sz="2800" dirty="0" smtClean="0"/>
          </a:p>
          <a:p>
            <a:pPr marL="0" indent="0">
              <a:buNone/>
            </a:pPr>
            <a:endParaRPr lang="ca-ES" sz="2800" dirty="0" smtClean="0"/>
          </a:p>
          <a:p>
            <a:pPr marL="0" indent="0">
              <a:buNone/>
            </a:pPr>
            <a:endParaRPr lang="ca-ES" sz="2800" dirty="0" smtClean="0"/>
          </a:p>
          <a:p>
            <a:pPr marL="0" indent="0">
              <a:buNone/>
            </a:pPr>
            <a:endParaRPr lang="ca-ES" sz="2800" dirty="0" smtClean="0"/>
          </a:p>
          <a:p>
            <a:pPr marL="0" indent="0" algn="just">
              <a:buNone/>
            </a:pPr>
            <a:r>
              <a:rPr lang="ca-ES" sz="2800" dirty="0" smtClean="0"/>
              <a:t>L’ull </a:t>
            </a:r>
            <a:r>
              <a:rPr lang="ca-ES" sz="2800" dirty="0"/>
              <a:t>té forma esfèrica gràcies al fet que té líquids a l’interior que contribueixen a donar-li forma: </a:t>
            </a:r>
            <a:r>
              <a:rPr lang="ca-ES" sz="2800" dirty="0" err="1"/>
              <a:t>l’humor</a:t>
            </a:r>
            <a:r>
              <a:rPr lang="ca-ES" sz="2800" dirty="0"/>
              <a:t> vitri i </a:t>
            </a:r>
            <a:r>
              <a:rPr lang="ca-ES" sz="2800" dirty="0" err="1"/>
              <a:t>l’humor</a:t>
            </a:r>
            <a:r>
              <a:rPr lang="ca-ES" sz="2800" dirty="0"/>
              <a:t> aquós</a:t>
            </a:r>
            <a:r>
              <a:rPr lang="ca-ES" sz="2800" dirty="0" smtClean="0"/>
              <a:t>.</a:t>
            </a:r>
          </a:p>
          <a:p>
            <a:pPr marL="0" indent="0">
              <a:buNone/>
            </a:pPr>
            <a:endParaRPr lang="ca-ES" sz="2800" dirty="0"/>
          </a:p>
        </p:txBody>
      </p:sp>
      <p:pic>
        <p:nvPicPr>
          <p:cNvPr id="14338" name="Picture 2" descr="http://ocularis.es/blog/pics/getImage.aspx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643050"/>
            <a:ext cx="3738562" cy="3673137"/>
          </a:xfrm>
          <a:prstGeom prst="rect">
            <a:avLst/>
          </a:prstGeom>
          <a:noFill/>
        </p:spPr>
      </p:pic>
      <p:pic>
        <p:nvPicPr>
          <p:cNvPr id="14340" name="Picture 4" descr="http://antropologiafisicaparaque.files.wordpress.com/2009/11/cavidad-orbitari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1643050"/>
            <a:ext cx="2571768" cy="367762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ca-ES" sz="2800" dirty="0" smtClean="0">
                <a:solidFill>
                  <a:schemeClr val="tx2"/>
                </a:solidFill>
              </a:rPr>
              <a:t>Components oculars</a:t>
            </a:r>
            <a:endParaRPr lang="ca-ES" sz="2800" dirty="0">
              <a:solidFill>
                <a:schemeClr val="tx2"/>
              </a:solidFill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4778" y="1142984"/>
            <a:ext cx="7660964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CuadroTexto">
            <a:hlinkClick r:id="rId3" action="ppaction://hlinksldjump"/>
          </p:cNvPr>
          <p:cNvSpPr txBox="1"/>
          <p:nvPr/>
        </p:nvSpPr>
        <p:spPr>
          <a:xfrm>
            <a:off x="5357818" y="1071546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a-ES" dirty="0"/>
          </a:p>
        </p:txBody>
      </p:sp>
      <p:sp>
        <p:nvSpPr>
          <p:cNvPr id="21" name="20 CuadroTexto">
            <a:hlinkClick r:id="rId4" action="ppaction://hlinksldjump"/>
          </p:cNvPr>
          <p:cNvSpPr txBox="1"/>
          <p:nvPr/>
        </p:nvSpPr>
        <p:spPr>
          <a:xfrm>
            <a:off x="6357950" y="1571612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a-ES" dirty="0"/>
          </a:p>
        </p:txBody>
      </p:sp>
      <p:sp>
        <p:nvSpPr>
          <p:cNvPr id="22" name="21 CuadroTexto">
            <a:hlinkClick r:id="rId5" action="ppaction://hlinksldjump"/>
          </p:cNvPr>
          <p:cNvSpPr txBox="1"/>
          <p:nvPr/>
        </p:nvSpPr>
        <p:spPr>
          <a:xfrm>
            <a:off x="4857752" y="5643578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a-ES" dirty="0"/>
          </a:p>
        </p:txBody>
      </p:sp>
      <p:sp>
        <p:nvSpPr>
          <p:cNvPr id="23" name="22 CuadroTexto">
            <a:hlinkClick r:id="rId5" action="ppaction://hlinksldjump"/>
          </p:cNvPr>
          <p:cNvSpPr txBox="1"/>
          <p:nvPr/>
        </p:nvSpPr>
        <p:spPr>
          <a:xfrm>
            <a:off x="1357290" y="2000240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a-ES" dirty="0"/>
          </a:p>
        </p:txBody>
      </p:sp>
      <p:sp>
        <p:nvSpPr>
          <p:cNvPr id="24" name="23 CuadroTexto">
            <a:hlinkClick r:id="rId6" action="ppaction://hlinksldjump"/>
          </p:cNvPr>
          <p:cNvSpPr txBox="1"/>
          <p:nvPr/>
        </p:nvSpPr>
        <p:spPr>
          <a:xfrm>
            <a:off x="3143240" y="1428736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a-ES" dirty="0"/>
          </a:p>
        </p:txBody>
      </p:sp>
      <p:sp>
        <p:nvSpPr>
          <p:cNvPr id="29" name="28 CuadroTexto">
            <a:hlinkClick r:id="rId4" action="ppaction://hlinksldjump"/>
          </p:cNvPr>
          <p:cNvSpPr txBox="1"/>
          <p:nvPr/>
        </p:nvSpPr>
        <p:spPr>
          <a:xfrm>
            <a:off x="6643702" y="2143116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a-ES" dirty="0"/>
          </a:p>
        </p:txBody>
      </p:sp>
      <p:sp>
        <p:nvSpPr>
          <p:cNvPr id="30" name="29 CuadroTexto">
            <a:hlinkClick r:id="rId4" action="ppaction://hlinksldjump"/>
          </p:cNvPr>
          <p:cNvSpPr txBox="1"/>
          <p:nvPr/>
        </p:nvSpPr>
        <p:spPr>
          <a:xfrm>
            <a:off x="7286644" y="3429000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a-ES" dirty="0"/>
          </a:p>
        </p:txBody>
      </p:sp>
      <p:sp>
        <p:nvSpPr>
          <p:cNvPr id="31" name="30 CuadroTexto">
            <a:hlinkClick r:id="rId4" action="ppaction://hlinksldjump"/>
          </p:cNvPr>
          <p:cNvSpPr txBox="1"/>
          <p:nvPr/>
        </p:nvSpPr>
        <p:spPr>
          <a:xfrm>
            <a:off x="6572264" y="5286388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a-ES" dirty="0"/>
          </a:p>
        </p:txBody>
      </p:sp>
      <p:sp>
        <p:nvSpPr>
          <p:cNvPr id="32" name="31 CuadroTexto">
            <a:hlinkClick r:id="rId7" action="ppaction://hlinksldjump"/>
          </p:cNvPr>
          <p:cNvSpPr txBox="1"/>
          <p:nvPr/>
        </p:nvSpPr>
        <p:spPr>
          <a:xfrm>
            <a:off x="785786" y="2643182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a-ES" dirty="0"/>
          </a:p>
        </p:txBody>
      </p:sp>
      <p:sp>
        <p:nvSpPr>
          <p:cNvPr id="33" name="32 CuadroTexto">
            <a:hlinkClick r:id="rId7" action="ppaction://hlinksldjump"/>
          </p:cNvPr>
          <p:cNvSpPr txBox="1"/>
          <p:nvPr/>
        </p:nvSpPr>
        <p:spPr>
          <a:xfrm>
            <a:off x="2714612" y="5357826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a-ES" dirty="0"/>
          </a:p>
        </p:txBody>
      </p:sp>
      <p:sp>
        <p:nvSpPr>
          <p:cNvPr id="35" name="34 CuadroTexto">
            <a:hlinkClick r:id="rId3" action="ppaction://hlinksldjump"/>
          </p:cNvPr>
          <p:cNvSpPr txBox="1"/>
          <p:nvPr/>
        </p:nvSpPr>
        <p:spPr>
          <a:xfrm>
            <a:off x="857224" y="3857628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a-ES" dirty="0"/>
          </a:p>
        </p:txBody>
      </p:sp>
      <p:sp>
        <p:nvSpPr>
          <p:cNvPr id="36" name="35 CuadroTexto">
            <a:hlinkClick r:id="rId3" action="ppaction://hlinksldjump"/>
          </p:cNvPr>
          <p:cNvSpPr txBox="1"/>
          <p:nvPr/>
        </p:nvSpPr>
        <p:spPr>
          <a:xfrm>
            <a:off x="857224" y="4857760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a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14366" y="1142984"/>
            <a:ext cx="8229600" cy="437424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a-ES" sz="2800" dirty="0" smtClean="0"/>
              <a:t> </a:t>
            </a:r>
            <a:endParaRPr lang="ca-ES" sz="2800" dirty="0" smtClean="0"/>
          </a:p>
          <a:p>
            <a:pPr marL="0" indent="0" algn="just">
              <a:buNone/>
            </a:pPr>
            <a:endParaRPr lang="ca-ES" sz="2800" b="1" dirty="0"/>
          </a:p>
          <a:p>
            <a:pPr marL="0" indent="0" algn="just">
              <a:buNone/>
            </a:pPr>
            <a:r>
              <a:rPr lang="ca-ES" sz="2800" b="1" dirty="0" err="1" smtClean="0"/>
              <a:t>Escleròtida</a:t>
            </a:r>
            <a:r>
              <a:rPr lang="ca-ES" sz="2800" dirty="0"/>
              <a:t>: capa més externa. És fibrosa (consistent), blanca i opaca, llevat de la part anterior que és transparent i s’anomena </a:t>
            </a:r>
            <a:r>
              <a:rPr lang="ca-ES" sz="2800" b="1" dirty="0"/>
              <a:t>còrnia</a:t>
            </a:r>
            <a:r>
              <a:rPr lang="ca-ES" sz="2800" dirty="0"/>
              <a:t>. Les glàndules lacrimals segreguen un líquid que, a més de protegir l’exterior d’aquesta capa, té una substància que mata els bacteris.</a:t>
            </a:r>
            <a:endParaRPr lang="es-E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428604"/>
            <a:ext cx="8229600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ca-ES" sz="2800" b="1" dirty="0" smtClean="0"/>
              <a:t>Coroides</a:t>
            </a:r>
            <a:r>
              <a:rPr lang="ca-ES" sz="2800" dirty="0"/>
              <a:t>: és una membrana fina, amb molts de vasos sanguinis. La part anterior de l’ull es transforma i forma </a:t>
            </a:r>
            <a:r>
              <a:rPr lang="ca-ES" sz="2800" dirty="0" err="1"/>
              <a:t>l’</a:t>
            </a:r>
            <a:r>
              <a:rPr lang="ca-ES" sz="2800" b="1" dirty="0" err="1"/>
              <a:t>iris</a:t>
            </a:r>
            <a:r>
              <a:rPr lang="ca-ES" sz="2800" dirty="0"/>
              <a:t>, que té al centre un orifici anomenat </a:t>
            </a:r>
            <a:r>
              <a:rPr lang="ca-ES" sz="2800" b="1" dirty="0"/>
              <a:t>pupil·la</a:t>
            </a:r>
            <a:r>
              <a:rPr lang="ca-ES" sz="2800" dirty="0"/>
              <a:t>. </a:t>
            </a:r>
            <a:r>
              <a:rPr lang="ca-ES" sz="2800" dirty="0" err="1"/>
              <a:t>L’iris</a:t>
            </a:r>
            <a:r>
              <a:rPr lang="ca-ES" sz="2800" dirty="0"/>
              <a:t> té moltes fibres musculars (músculs ciliars) que li permeten regular la mida de la pupil·la. El seu color és característic de cada persona.</a:t>
            </a:r>
            <a:endParaRPr lang="es-ES" sz="2800" dirty="0"/>
          </a:p>
          <a:p>
            <a:pPr>
              <a:buNone/>
            </a:pPr>
            <a:endParaRPr lang="ca-ES" dirty="0"/>
          </a:p>
        </p:txBody>
      </p:sp>
      <p:pic>
        <p:nvPicPr>
          <p:cNvPr id="16386" name="Picture 2" descr="http://t1.gstatic.com/images?q=tbn:ANd9GcR1SzZtuAMRsnfpbeeJgNdlH4AjrtbCwx6giwRUFTc-LDfTPi1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3143248"/>
            <a:ext cx="3851398" cy="2714644"/>
          </a:xfrm>
          <a:prstGeom prst="rect">
            <a:avLst/>
          </a:prstGeom>
          <a:noFill/>
        </p:spPr>
      </p:pic>
      <p:pic>
        <p:nvPicPr>
          <p:cNvPr id="16388" name="Picture 4" descr="http://25.media.tumblr.com/tumblr_m0jvd5q46S1r7pz44o1_40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90" y="3143248"/>
            <a:ext cx="3357586" cy="3088979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428604"/>
            <a:ext cx="8229600" cy="5143536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ca-ES" sz="3000" b="1" dirty="0"/>
              <a:t>Retina</a:t>
            </a:r>
            <a:r>
              <a:rPr lang="ca-ES" sz="3000" dirty="0"/>
              <a:t>: es la membrana interna de l’ull on es troben les </a:t>
            </a:r>
            <a:r>
              <a:rPr lang="ca-ES" sz="3000" dirty="0">
                <a:solidFill>
                  <a:srgbClr val="FF0000"/>
                </a:solidFill>
              </a:rPr>
              <a:t>cèl·lules fotoreceptores: cons i bastons</a:t>
            </a:r>
            <a:r>
              <a:rPr lang="ca-ES" sz="3000" dirty="0"/>
              <a:t>. Els bastons són sensibles a la llum, encara que sigui tènue, però només permeten veure en blanc i negre. Els cons permeten veure els colors, però necessiten més intensitat lluminosa. </a:t>
            </a:r>
            <a:endParaRPr lang="ca-ES" sz="3000" dirty="0" smtClean="0"/>
          </a:p>
          <a:p>
            <a:pPr marL="0" indent="0" algn="just">
              <a:buNone/>
            </a:pPr>
            <a:endParaRPr lang="es-ES" sz="1900" dirty="0"/>
          </a:p>
          <a:p>
            <a:pPr marL="0" indent="0" algn="just">
              <a:buNone/>
            </a:pPr>
            <a:r>
              <a:rPr lang="ca-ES" sz="3000" dirty="0"/>
              <a:t>La part de la retina on es concentra un nombre més gran de receptors és la </a:t>
            </a:r>
            <a:r>
              <a:rPr lang="ca-ES" sz="3000" b="1" dirty="0"/>
              <a:t>fòvea</a:t>
            </a:r>
            <a:r>
              <a:rPr lang="ca-ES" sz="3000" dirty="0"/>
              <a:t> (petita depressió o concavitat de la retina</a:t>
            </a:r>
            <a:r>
              <a:rPr lang="ca-ES" sz="3000" dirty="0" smtClean="0"/>
              <a:t>).</a:t>
            </a:r>
          </a:p>
          <a:p>
            <a:pPr marL="0" indent="0" algn="just">
              <a:buNone/>
            </a:pPr>
            <a:endParaRPr lang="ca-ES" sz="1900" dirty="0" smtClean="0"/>
          </a:p>
          <a:p>
            <a:pPr marL="0" indent="0" algn="just">
              <a:buNone/>
            </a:pPr>
            <a:r>
              <a:rPr lang="ca-ES" sz="3000" dirty="0"/>
              <a:t>Quan la llum incideix sobre la retina (estímul lluminós) i estimula els receptors, aquests s’exciten i envien un </a:t>
            </a:r>
            <a:r>
              <a:rPr lang="ca-ES" sz="3300" dirty="0"/>
              <a:t>missatge al cervell (estímul nerviós) a través del </a:t>
            </a:r>
            <a:r>
              <a:rPr lang="ca-ES" sz="3300" b="1" dirty="0"/>
              <a:t>nervi òptic</a:t>
            </a:r>
            <a:r>
              <a:rPr lang="ca-ES" sz="3300" dirty="0"/>
              <a:t>. </a:t>
            </a:r>
            <a:r>
              <a:rPr lang="ca-ES" sz="3300" dirty="0">
                <a:solidFill>
                  <a:srgbClr val="FF0000"/>
                </a:solidFill>
              </a:rPr>
              <a:t>La zona per on surt el nervi òptic no conté cèl·lules receptores, i per això s’anomena punt cec.</a:t>
            </a:r>
            <a:endParaRPr lang="es-ES" sz="3300" dirty="0">
              <a:solidFill>
                <a:srgbClr val="FF0000"/>
              </a:solidFill>
            </a:endParaRPr>
          </a:p>
          <a:p>
            <a:pPr>
              <a:buNone/>
            </a:pPr>
            <a:endParaRPr lang="ca-ES" dirty="0"/>
          </a:p>
        </p:txBody>
      </p:sp>
      <p:pic>
        <p:nvPicPr>
          <p:cNvPr id="4" name="Picture 2" descr="http://us.123rf.com/400wm/400/400/Krisdog/Krisdog0612/Krisdog061200116/663365-un-ojo-muy-atento-startled-impresionado-o-asustado.jp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6248" y="5643578"/>
            <a:ext cx="1012782" cy="7671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357166"/>
            <a:ext cx="8229600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ca-ES" sz="2800" b="1" dirty="0"/>
              <a:t>Cristal·lí</a:t>
            </a:r>
            <a:r>
              <a:rPr lang="ca-ES" sz="2800" dirty="0"/>
              <a:t>: lent que es troba situat just darrera la </a:t>
            </a:r>
            <a:r>
              <a:rPr lang="ca-ES" sz="2800" dirty="0" smtClean="0"/>
              <a:t>còrnia, que permet enfocar les imatges. </a:t>
            </a:r>
            <a:r>
              <a:rPr lang="ca-ES" sz="2800" dirty="0"/>
              <a:t>Està formada per un teixit transparent. </a:t>
            </a:r>
            <a:endParaRPr lang="ca-ES" sz="2800" dirty="0" smtClean="0"/>
          </a:p>
          <a:p>
            <a:pPr marL="0" indent="0" algn="just">
              <a:buNone/>
            </a:pPr>
            <a:r>
              <a:rPr lang="ca-ES" sz="2800" dirty="0"/>
              <a:t>	</a:t>
            </a:r>
            <a:r>
              <a:rPr lang="ca-ES" sz="2800" dirty="0" smtClean="0"/>
              <a:t>- Objectes propers = cristal·lí arrodonit</a:t>
            </a:r>
          </a:p>
          <a:p>
            <a:pPr marL="0" indent="0" algn="just">
              <a:buNone/>
            </a:pPr>
            <a:r>
              <a:rPr lang="ca-ES" sz="2800" dirty="0"/>
              <a:t>	</a:t>
            </a:r>
            <a:r>
              <a:rPr lang="ca-ES" sz="2800" dirty="0" smtClean="0"/>
              <a:t>- Objectes llunyans = cristal·lí allargat </a:t>
            </a:r>
            <a:endParaRPr lang="es-ES" sz="2800" dirty="0"/>
          </a:p>
          <a:p>
            <a:pPr>
              <a:buNone/>
            </a:pPr>
            <a:endParaRPr lang="ca-ES" dirty="0"/>
          </a:p>
        </p:txBody>
      </p:sp>
      <p:pic>
        <p:nvPicPr>
          <p:cNvPr id="20482" name="Picture 2" descr="http://bp0.blogger.com/_VNPFk0SACdg/SBvQlBEP1pI/AAAAAAAAAHo/Z66bvqwWZQg/s400/08+Esquema+acomodaci%C3%B3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2857496"/>
            <a:ext cx="6094234" cy="3214710"/>
          </a:xfrm>
          <a:prstGeom prst="rect">
            <a:avLst/>
          </a:prstGeom>
          <a:noFill/>
        </p:spPr>
      </p:pic>
      <p:pic>
        <p:nvPicPr>
          <p:cNvPr id="5" name="Picture 2" descr="http://us.123rf.com/400wm/400/400/Krisdog/Krisdog0612/Krisdog061200116/663365-un-ojo-muy-atento-startled-impresionado-o-asustado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472" y="5715016"/>
            <a:ext cx="1012782" cy="7671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71472" y="928670"/>
            <a:ext cx="8229600" cy="4525963"/>
          </a:xfrm>
        </p:spPr>
        <p:txBody>
          <a:bodyPr/>
          <a:lstStyle/>
          <a:p>
            <a:pPr marL="0" indent="0" algn="just">
              <a:buNone/>
            </a:pPr>
            <a:endParaRPr lang="ca-ES" dirty="0" smtClean="0"/>
          </a:p>
          <a:p>
            <a:pPr marL="0" indent="0" algn="just">
              <a:buNone/>
            </a:pPr>
            <a:endParaRPr lang="ca-ES" dirty="0"/>
          </a:p>
          <a:p>
            <a:pPr marL="0" indent="0" algn="just">
              <a:buNone/>
            </a:pPr>
            <a:r>
              <a:rPr lang="ca-ES" dirty="0" smtClean="0"/>
              <a:t>L’espai </a:t>
            </a:r>
            <a:r>
              <a:rPr lang="ca-ES" dirty="0" smtClean="0"/>
              <a:t>anterior al cristal·lí està ocupat per l’humor aquós i la resta del globus ocular, per l’humor vitri. </a:t>
            </a:r>
          </a:p>
          <a:p>
            <a:pPr marL="0" indent="0" algn="just">
              <a:buNone/>
            </a:pPr>
            <a:r>
              <a:rPr lang="ca-ES" dirty="0" smtClean="0"/>
              <a:t>Aquests dos medis aquosos, juntament amb el cristal·lí i la còrnia, col·laboren en la refracció de la llum.</a:t>
            </a:r>
            <a:endParaRPr lang="es-ES" dirty="0" smtClean="0"/>
          </a:p>
          <a:p>
            <a:pPr>
              <a:buNone/>
            </a:pPr>
            <a:endParaRPr lang="ca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1000108"/>
            <a:ext cx="4214842" cy="2500330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ca-ES" sz="2000" b="1" dirty="0" smtClean="0"/>
              <a:t>Miopia: </a:t>
            </a:r>
            <a:r>
              <a:rPr lang="ca-ES" sz="2000" dirty="0" smtClean="0"/>
              <a:t>Els </a:t>
            </a:r>
            <a:r>
              <a:rPr lang="ca-ES" sz="2000" dirty="0"/>
              <a:t>objectes llunyans es veuen borrosos i els propers es veuen clarament. Es produeix quan l’ull és més llarg del normal o bé la còrnia és massa corbada</a:t>
            </a:r>
            <a:r>
              <a:rPr lang="ca-ES" sz="2000" dirty="0" smtClean="0"/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ca-ES" sz="2000" dirty="0" smtClean="0"/>
              <a:t>Es corregeix amb l’ús de </a:t>
            </a:r>
            <a:r>
              <a:rPr lang="ca-ES" sz="2000" dirty="0" smtClean="0">
                <a:solidFill>
                  <a:srgbClr val="FF0000"/>
                </a:solidFill>
              </a:rPr>
              <a:t>lents còncaves</a:t>
            </a:r>
            <a:r>
              <a:rPr lang="ca-ES" sz="2000" dirty="0" smtClean="0"/>
              <a:t>.</a:t>
            </a:r>
            <a:endParaRPr lang="ca-ES" sz="2000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ca-ES" sz="2800" dirty="0" smtClean="0">
                <a:solidFill>
                  <a:schemeClr val="tx2"/>
                </a:solidFill>
              </a:rPr>
              <a:t>Anomalies oculars</a:t>
            </a:r>
            <a:endParaRPr lang="ca-ES" sz="2800" dirty="0">
              <a:solidFill>
                <a:schemeClr val="tx2"/>
              </a:solidFill>
            </a:endParaRPr>
          </a:p>
        </p:txBody>
      </p:sp>
      <p:pic>
        <p:nvPicPr>
          <p:cNvPr id="19457" name="Imagen 5" descr="http://upload.wikimedia.org/wikipedia/commons/thumb/2/22/Myopia-2-3.svg/250px-Myopia-2-3.sv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4282" y="3152787"/>
            <a:ext cx="3517652" cy="3419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8" name="Imagen 11" descr="File:Hypermetropia.sv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71934" y="2357430"/>
            <a:ext cx="5072098" cy="4978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CuadroTexto"/>
          <p:cNvSpPr txBox="1"/>
          <p:nvPr/>
        </p:nvSpPr>
        <p:spPr>
          <a:xfrm>
            <a:off x="4857752" y="976670"/>
            <a:ext cx="3929090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a-ES" sz="2000" b="1" dirty="0"/>
              <a:t>Hipermetropia</a:t>
            </a:r>
            <a:r>
              <a:rPr lang="ca-ES" sz="2000" dirty="0"/>
              <a:t>: la visió llunyana és normal i es veuen borrosos els objectes propers. Es produeix quan l’ull és més curt del normal o la còrnia és molt plana</a:t>
            </a:r>
            <a:r>
              <a:rPr lang="ca-ES" sz="2000" dirty="0" smtClean="0"/>
              <a:t>.</a:t>
            </a:r>
          </a:p>
          <a:p>
            <a:pPr algn="just"/>
            <a:r>
              <a:rPr lang="ca-ES" sz="2000" dirty="0" smtClean="0"/>
              <a:t>Es corregeix amb l’ús de </a:t>
            </a:r>
            <a:r>
              <a:rPr lang="ca-ES" sz="2000" dirty="0" smtClean="0">
                <a:solidFill>
                  <a:srgbClr val="FF0000"/>
                </a:solidFill>
              </a:rPr>
              <a:t>lents convexes.</a:t>
            </a:r>
            <a:endParaRPr lang="es-ES" sz="2000" dirty="0">
              <a:solidFill>
                <a:srgbClr val="FF0000"/>
              </a:solidFill>
            </a:endParaRPr>
          </a:p>
          <a:p>
            <a:endParaRPr lang="ca-ES" dirty="0"/>
          </a:p>
        </p:txBody>
      </p:sp>
      <p:sp>
        <p:nvSpPr>
          <p:cNvPr id="8" name="7 Elipse"/>
          <p:cNvSpPr/>
          <p:nvPr/>
        </p:nvSpPr>
        <p:spPr>
          <a:xfrm>
            <a:off x="3571868" y="3786190"/>
            <a:ext cx="285752" cy="357190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9" name="8 Elipse"/>
          <p:cNvSpPr/>
          <p:nvPr/>
        </p:nvSpPr>
        <p:spPr>
          <a:xfrm>
            <a:off x="8572528" y="3786190"/>
            <a:ext cx="285752" cy="357190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601</Words>
  <Application>Microsoft Office PowerPoint</Application>
  <PresentationFormat>Presentación en pantalla (4:3)</PresentationFormat>
  <Paragraphs>52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Tema de Office</vt:lpstr>
      <vt:lpstr>El sentit de La vista</vt:lpstr>
      <vt:lpstr>L’ull</vt:lpstr>
      <vt:lpstr>Components oculars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Anomalies oculars</vt:lpstr>
      <vt:lpstr>Atenció i higiene </vt:lpstr>
      <vt:lpstr>Bibliografia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sentit de La vista</dc:title>
  <dc:creator>Graci</dc:creator>
  <cp:lastModifiedBy>BEEP</cp:lastModifiedBy>
  <cp:revision>24</cp:revision>
  <dcterms:created xsi:type="dcterms:W3CDTF">2013-02-26T20:18:31Z</dcterms:created>
  <dcterms:modified xsi:type="dcterms:W3CDTF">2013-04-19T17:09:39Z</dcterms:modified>
</cp:coreProperties>
</file>