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DDDA-D5A3-4B8F-9E89-050A4DA9643E}" type="datetimeFigureOut">
              <a:rPr lang="ca-ES" smtClean="0"/>
              <a:t>19/04/2013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F6218-A28C-4854-8410-7D800B92929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719943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DDDA-D5A3-4B8F-9E89-050A4DA9643E}" type="datetimeFigureOut">
              <a:rPr lang="ca-ES" smtClean="0"/>
              <a:t>19/04/2013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F6218-A28C-4854-8410-7D800B92929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198497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DDDA-D5A3-4B8F-9E89-050A4DA9643E}" type="datetimeFigureOut">
              <a:rPr lang="ca-ES" smtClean="0"/>
              <a:t>19/04/2013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F6218-A28C-4854-8410-7D800B92929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982089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DDDA-D5A3-4B8F-9E89-050A4DA9643E}" type="datetimeFigureOut">
              <a:rPr lang="ca-ES" smtClean="0"/>
              <a:t>19/04/2013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F6218-A28C-4854-8410-7D800B92929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33862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DDDA-D5A3-4B8F-9E89-050A4DA9643E}" type="datetimeFigureOut">
              <a:rPr lang="ca-ES" smtClean="0"/>
              <a:t>19/04/2013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F6218-A28C-4854-8410-7D800B92929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725256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DDDA-D5A3-4B8F-9E89-050A4DA9643E}" type="datetimeFigureOut">
              <a:rPr lang="ca-ES" smtClean="0"/>
              <a:t>19/04/2013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F6218-A28C-4854-8410-7D800B92929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173131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DDDA-D5A3-4B8F-9E89-050A4DA9643E}" type="datetimeFigureOut">
              <a:rPr lang="ca-ES" smtClean="0"/>
              <a:t>19/04/2013</a:t>
            </a:fld>
            <a:endParaRPr lang="ca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F6218-A28C-4854-8410-7D800B92929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66490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DDDA-D5A3-4B8F-9E89-050A4DA9643E}" type="datetimeFigureOut">
              <a:rPr lang="ca-ES" smtClean="0"/>
              <a:t>19/04/2013</a:t>
            </a:fld>
            <a:endParaRPr lang="ca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F6218-A28C-4854-8410-7D800B92929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453218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DDDA-D5A3-4B8F-9E89-050A4DA9643E}" type="datetimeFigureOut">
              <a:rPr lang="ca-ES" smtClean="0"/>
              <a:t>19/04/2013</a:t>
            </a:fld>
            <a:endParaRPr lang="ca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F6218-A28C-4854-8410-7D800B92929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767600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DDDA-D5A3-4B8F-9E89-050A4DA9643E}" type="datetimeFigureOut">
              <a:rPr lang="ca-ES" smtClean="0"/>
              <a:t>19/04/2013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F6218-A28C-4854-8410-7D800B92929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420477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DDDA-D5A3-4B8F-9E89-050A4DA9643E}" type="datetimeFigureOut">
              <a:rPr lang="ca-ES" smtClean="0"/>
              <a:t>19/04/2013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F6218-A28C-4854-8410-7D800B92929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363564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8DDDA-D5A3-4B8F-9E89-050A4DA9643E}" type="datetimeFigureOut">
              <a:rPr lang="ca-ES" smtClean="0"/>
              <a:t>19/04/2013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F6218-A28C-4854-8410-7D800B92929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256245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youtu.be/PuC1BDFUq2I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a-ES" dirty="0" smtClean="0"/>
              <a:t>El sentit de l’oïda</a:t>
            </a:r>
            <a:endParaRPr lang="ca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387083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Índex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a-ES" dirty="0" smtClean="0"/>
              <a:t>Parts de l’orella:</a:t>
            </a:r>
          </a:p>
          <a:p>
            <a:pPr lvl="1"/>
            <a:r>
              <a:rPr lang="ca-ES" dirty="0" smtClean="0"/>
              <a:t>Orella externa.</a:t>
            </a:r>
          </a:p>
          <a:p>
            <a:pPr lvl="1"/>
            <a:r>
              <a:rPr lang="ca-ES" dirty="0" smtClean="0"/>
              <a:t>Orella mitjana.</a:t>
            </a:r>
          </a:p>
          <a:p>
            <a:pPr lvl="1"/>
            <a:r>
              <a:rPr lang="ca-ES" dirty="0" smtClean="0"/>
              <a:t>Orella interna.</a:t>
            </a:r>
          </a:p>
          <a:p>
            <a:r>
              <a:rPr lang="ca-ES" dirty="0" smtClean="0"/>
              <a:t>Funcions de l’orella</a:t>
            </a:r>
          </a:p>
          <a:p>
            <a:pPr lvl="1"/>
            <a:r>
              <a:rPr lang="ca-ES" dirty="0" smtClean="0"/>
              <a:t>Captació del so.</a:t>
            </a:r>
          </a:p>
          <a:p>
            <a:pPr lvl="1"/>
            <a:r>
              <a:rPr lang="ca-ES" dirty="0" smtClean="0"/>
              <a:t>L’equilibri corporal.</a:t>
            </a:r>
          </a:p>
        </p:txBody>
      </p:sp>
      <p:pic>
        <p:nvPicPr>
          <p:cNvPr id="4098" name="Picture 2" descr="oidesenc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268760"/>
            <a:ext cx="4780402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1186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Orella externa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/>
          </a:bodyPr>
          <a:lstStyle/>
          <a:p>
            <a:r>
              <a:rPr lang="ca-ES" dirty="0" smtClean="0"/>
              <a:t>Parts:</a:t>
            </a:r>
          </a:p>
          <a:p>
            <a:pPr lvl="1"/>
            <a:r>
              <a:rPr lang="ca-ES" dirty="0" smtClean="0"/>
              <a:t>Pavelló auditiu: </a:t>
            </a:r>
          </a:p>
          <a:p>
            <a:pPr lvl="2"/>
            <a:r>
              <a:rPr lang="ca-ES" dirty="0" smtClean="0"/>
              <a:t>Expansió de forma ovoide amb replecs.</a:t>
            </a:r>
          </a:p>
          <a:p>
            <a:pPr lvl="2"/>
            <a:r>
              <a:rPr lang="ca-ES" dirty="0" smtClean="0"/>
              <a:t>Es manté rígida per la presencia de cartílag, excepte el lòbul.</a:t>
            </a:r>
          </a:p>
          <a:p>
            <a:pPr lvl="2"/>
            <a:r>
              <a:rPr lang="ca-ES" dirty="0" smtClean="0"/>
              <a:t>Capta i concentra el so dirigint-lo al conducte auditiu extern.</a:t>
            </a:r>
          </a:p>
          <a:p>
            <a:pPr lvl="1"/>
            <a:r>
              <a:rPr lang="ca-ES" dirty="0" smtClean="0"/>
              <a:t>Conducte auditiu extern:</a:t>
            </a:r>
          </a:p>
          <a:p>
            <a:pPr lvl="2"/>
            <a:r>
              <a:rPr lang="ca-ES" dirty="0" smtClean="0"/>
              <a:t>Tub buit de 2 cm de longitud.</a:t>
            </a:r>
          </a:p>
          <a:p>
            <a:pPr lvl="2"/>
            <a:r>
              <a:rPr lang="ca-ES" dirty="0" smtClean="0"/>
              <a:t>Les parets presenten pèls i glàndules secretores de cera per impedir l’entrada de partícules perjudicials.</a:t>
            </a:r>
            <a:endParaRPr lang="ca-ES" dirty="0"/>
          </a:p>
        </p:txBody>
      </p:sp>
      <p:pic>
        <p:nvPicPr>
          <p:cNvPr id="1026" name="Picture 2" descr="http://espaiescoles.farmaceuticonline.com/imatges/articles/8_12anys/otitis/cat/oideexterna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4519" y="116632"/>
            <a:ext cx="5629189" cy="6552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6879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Orella mitjana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733256"/>
          </a:xfrm>
        </p:spPr>
        <p:txBody>
          <a:bodyPr>
            <a:normAutofit lnSpcReduction="10000"/>
          </a:bodyPr>
          <a:lstStyle/>
          <a:p>
            <a:r>
              <a:rPr lang="ca-ES" dirty="0" smtClean="0"/>
              <a:t>Parts:</a:t>
            </a:r>
          </a:p>
          <a:p>
            <a:pPr lvl="1"/>
            <a:r>
              <a:rPr lang="ca-ES" dirty="0" smtClean="0"/>
              <a:t>Timpà: </a:t>
            </a:r>
          </a:p>
          <a:p>
            <a:pPr lvl="2"/>
            <a:r>
              <a:rPr lang="ca-ES" dirty="0" smtClean="0"/>
              <a:t>Membrana situada al final del conducte auditiu extern.</a:t>
            </a:r>
          </a:p>
          <a:p>
            <a:pPr lvl="2"/>
            <a:r>
              <a:rPr lang="ca-ES" dirty="0" smtClean="0"/>
              <a:t>Connectat a una cadena d’ossets:</a:t>
            </a:r>
          </a:p>
          <a:p>
            <a:pPr lvl="3"/>
            <a:r>
              <a:rPr lang="ca-ES" dirty="0" smtClean="0"/>
              <a:t>Martell.</a:t>
            </a:r>
          </a:p>
          <a:p>
            <a:pPr lvl="3"/>
            <a:r>
              <a:rPr lang="ca-ES" dirty="0" smtClean="0"/>
              <a:t>Enclusa.</a:t>
            </a:r>
          </a:p>
          <a:p>
            <a:pPr lvl="3"/>
            <a:r>
              <a:rPr lang="ca-ES" dirty="0" smtClean="0"/>
              <a:t>Estrep.</a:t>
            </a:r>
          </a:p>
          <a:p>
            <a:pPr lvl="1"/>
            <a:r>
              <a:rPr lang="ca-ES" dirty="0" smtClean="0"/>
              <a:t>Finestra oval:</a:t>
            </a:r>
          </a:p>
          <a:p>
            <a:pPr lvl="2"/>
            <a:r>
              <a:rPr lang="ca-ES" dirty="0" smtClean="0"/>
              <a:t>Orifici que connecta l’estrep amb l’orella interna.</a:t>
            </a:r>
          </a:p>
          <a:p>
            <a:pPr lvl="1"/>
            <a:r>
              <a:rPr lang="ca-ES" dirty="0" smtClean="0"/>
              <a:t>Trompa d’Eustaqui:</a:t>
            </a:r>
          </a:p>
          <a:p>
            <a:pPr lvl="2"/>
            <a:r>
              <a:rPr lang="ca-ES" dirty="0" smtClean="0"/>
              <a:t>Comunica amb la faringe.</a:t>
            </a:r>
          </a:p>
          <a:p>
            <a:pPr lvl="2"/>
            <a:r>
              <a:rPr lang="ca-ES" dirty="0" smtClean="0"/>
              <a:t>Aireja la cavitat de l’orella mitjana.</a:t>
            </a:r>
          </a:p>
          <a:p>
            <a:pPr lvl="2"/>
            <a:r>
              <a:rPr lang="ca-ES" dirty="0" smtClean="0"/>
              <a:t>Iguala la pressió als dos costats del timpà.</a:t>
            </a:r>
          </a:p>
          <a:p>
            <a:pPr marL="914400" lvl="2" indent="0">
              <a:buNone/>
            </a:pPr>
            <a:endParaRPr lang="ca-ES" dirty="0"/>
          </a:p>
          <a:p>
            <a:pPr marL="914400" lvl="2" indent="0">
              <a:buNone/>
            </a:pPr>
            <a:endParaRPr lang="ca-ES" dirty="0" smtClean="0"/>
          </a:p>
        </p:txBody>
      </p:sp>
      <p:pic>
        <p:nvPicPr>
          <p:cNvPr id="2050" name="Picture 2" descr="oidemitja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24032"/>
            <a:ext cx="6696744" cy="6617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083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L’orella interna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 fontScale="92500" lnSpcReduction="10000"/>
          </a:bodyPr>
          <a:lstStyle/>
          <a:p>
            <a:r>
              <a:rPr lang="ca-ES" dirty="0" smtClean="0"/>
              <a:t>Parts en forma de laberint:</a:t>
            </a:r>
          </a:p>
          <a:p>
            <a:pPr lvl="1"/>
            <a:r>
              <a:rPr lang="ca-ES" dirty="0" smtClean="0"/>
              <a:t>Caragol:</a:t>
            </a:r>
          </a:p>
          <a:p>
            <a:pPr lvl="2"/>
            <a:r>
              <a:rPr lang="ca-ES" dirty="0" smtClean="0"/>
              <a:t>Tub enrotllat en espiral</a:t>
            </a:r>
          </a:p>
          <a:p>
            <a:pPr lvl="2"/>
            <a:r>
              <a:rPr lang="ca-ES" dirty="0" smtClean="0"/>
              <a:t>Dividit en tres cambres plenes de líquid.</a:t>
            </a:r>
          </a:p>
          <a:p>
            <a:pPr lvl="2"/>
            <a:r>
              <a:rPr lang="ca-ES" dirty="0" smtClean="0"/>
              <a:t>A la cambra intermèdia s’hi troben les neurones sensitives connectades al nervi auditiu.</a:t>
            </a:r>
          </a:p>
          <a:p>
            <a:pPr lvl="1"/>
            <a:r>
              <a:rPr lang="ca-ES" dirty="0" smtClean="0"/>
              <a:t>Vestíbul, constituït per dos sacs:</a:t>
            </a:r>
          </a:p>
          <a:p>
            <a:pPr lvl="2"/>
            <a:r>
              <a:rPr lang="ca-ES" dirty="0" smtClean="0"/>
              <a:t>Utricle i sàcul, tots dos entapissats de cèl·lules sensorials.</a:t>
            </a:r>
          </a:p>
          <a:p>
            <a:pPr lvl="2"/>
            <a:r>
              <a:rPr lang="ca-ES" dirty="0" smtClean="0"/>
              <a:t>Dintre dels sacs s’hi troben els otòlits per captar la postura del cos.</a:t>
            </a:r>
          </a:p>
          <a:p>
            <a:pPr lvl="1"/>
            <a:r>
              <a:rPr lang="ca-ES" dirty="0" smtClean="0"/>
              <a:t>Canals semicirculars:</a:t>
            </a:r>
          </a:p>
          <a:p>
            <a:pPr lvl="2"/>
            <a:r>
              <a:rPr lang="ca-ES" dirty="0" smtClean="0"/>
              <a:t>Format per tres conductes col·locats en les tres direccions de l’espai.</a:t>
            </a:r>
          </a:p>
          <a:p>
            <a:pPr lvl="2"/>
            <a:r>
              <a:rPr lang="ca-ES" dirty="0" smtClean="0"/>
              <a:t>Capten el moviment corporal.</a:t>
            </a:r>
            <a:endParaRPr lang="ca-ES" dirty="0"/>
          </a:p>
        </p:txBody>
      </p:sp>
      <p:pic>
        <p:nvPicPr>
          <p:cNvPr id="3074" name="Picture 2" descr="oideinterna_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323" y="548680"/>
            <a:ext cx="8682173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3143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Funcions de l’orella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785395"/>
          </a:xfrm>
        </p:spPr>
        <p:txBody>
          <a:bodyPr>
            <a:normAutofit fontScale="92500"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ca-ES" sz="3500" dirty="0" smtClean="0"/>
              <a:t>Captació del so: </a:t>
            </a:r>
            <a:r>
              <a:rPr lang="ca-ES" dirty="0" smtClean="0">
                <a:hlinkClick r:id="rId2"/>
              </a:rPr>
              <a:t>http://youtu.be/PuC1BDFUq2I</a:t>
            </a:r>
            <a:endParaRPr lang="ca-ES" dirty="0" smtClean="0"/>
          </a:p>
          <a:p>
            <a:r>
              <a:rPr lang="ca-ES" dirty="0" smtClean="0"/>
              <a:t>L’equilibri corporal:</a:t>
            </a:r>
          </a:p>
          <a:p>
            <a:pPr lvl="1"/>
            <a:r>
              <a:rPr lang="ca-ES" dirty="0" smtClean="0"/>
              <a:t>La postura del cos:</a:t>
            </a:r>
          </a:p>
          <a:p>
            <a:pPr lvl="2"/>
            <a:r>
              <a:rPr lang="ca-ES" dirty="0" smtClean="0"/>
              <a:t>Captada per l’aparell vestibular i els otòlits.</a:t>
            </a:r>
          </a:p>
          <a:p>
            <a:pPr lvl="1"/>
            <a:r>
              <a:rPr lang="ca-ES" dirty="0" smtClean="0"/>
              <a:t>Moviment corporal:</a:t>
            </a:r>
          </a:p>
          <a:p>
            <a:pPr lvl="2"/>
            <a:r>
              <a:rPr lang="ca-ES" dirty="0" smtClean="0"/>
              <a:t>Captat pels canals semicirculars mitjançant el desplaçament del líquid interior.</a:t>
            </a:r>
          </a:p>
          <a:p>
            <a:pPr lvl="1"/>
            <a:r>
              <a:rPr lang="ca-ES" dirty="0" smtClean="0"/>
              <a:t>Mareig:</a:t>
            </a:r>
          </a:p>
          <a:p>
            <a:pPr lvl="2"/>
            <a:r>
              <a:rPr lang="ca-ES" dirty="0" smtClean="0"/>
              <a:t>Sensació d’inestabilitat produïda per diferents causes:</a:t>
            </a:r>
          </a:p>
          <a:p>
            <a:pPr lvl="3"/>
            <a:r>
              <a:rPr lang="ca-ES" dirty="0" smtClean="0"/>
              <a:t>Ingestió d’alcohol.</a:t>
            </a:r>
          </a:p>
          <a:p>
            <a:pPr lvl="3"/>
            <a:r>
              <a:rPr lang="ca-ES" dirty="0" smtClean="0"/>
              <a:t>Infecció de l’orella.</a:t>
            </a:r>
          </a:p>
          <a:p>
            <a:pPr lvl="3"/>
            <a:r>
              <a:rPr lang="ca-ES" dirty="0" smtClean="0"/>
              <a:t>Mal funcionament del nervi auditiu.</a:t>
            </a:r>
          </a:p>
          <a:p>
            <a:pPr lvl="1"/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4260259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Malalties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a-ES" dirty="0" smtClean="0"/>
              <a:t>Otitis:</a:t>
            </a:r>
          </a:p>
          <a:p>
            <a:pPr lvl="1"/>
            <a:r>
              <a:rPr lang="ca-ES" dirty="0" smtClean="0"/>
              <a:t>Inflamació de l’orella mitjana.</a:t>
            </a:r>
          </a:p>
          <a:p>
            <a:pPr lvl="1"/>
            <a:r>
              <a:rPr lang="ca-ES" dirty="0" smtClean="0"/>
              <a:t>A vegades hi ha secreció de pus, causant dolor.</a:t>
            </a:r>
          </a:p>
          <a:p>
            <a:pPr lvl="1"/>
            <a:r>
              <a:rPr lang="ca-ES" dirty="0" smtClean="0"/>
              <a:t>Es tracta amb antibiòtics.</a:t>
            </a:r>
          </a:p>
          <a:p>
            <a:r>
              <a:rPr lang="ca-ES" dirty="0" smtClean="0"/>
              <a:t>Malaltia de </a:t>
            </a:r>
            <a:r>
              <a:rPr lang="ca-ES" dirty="0" err="1" smtClean="0"/>
              <a:t>Meniere</a:t>
            </a:r>
            <a:r>
              <a:rPr lang="ca-ES" dirty="0" smtClean="0"/>
              <a:t>:</a:t>
            </a:r>
          </a:p>
          <a:p>
            <a:pPr lvl="1"/>
            <a:r>
              <a:rPr lang="ca-ES" dirty="0" smtClean="0"/>
              <a:t>Afecció de l’orella interna.</a:t>
            </a:r>
          </a:p>
          <a:p>
            <a:pPr lvl="1"/>
            <a:r>
              <a:rPr lang="ca-ES" dirty="0" smtClean="0"/>
              <a:t>Afecta a l’equilibri i a l’audició.</a:t>
            </a:r>
          </a:p>
          <a:p>
            <a:pPr lvl="1"/>
            <a:r>
              <a:rPr lang="ca-ES" dirty="0" smtClean="0"/>
              <a:t>Es caracteritza per:</a:t>
            </a:r>
          </a:p>
          <a:p>
            <a:pPr lvl="2"/>
            <a:r>
              <a:rPr lang="ca-ES" dirty="0" smtClean="0"/>
              <a:t>Vertígens esporàdics.</a:t>
            </a:r>
          </a:p>
          <a:p>
            <a:pPr lvl="2"/>
            <a:r>
              <a:rPr lang="ca-ES" dirty="0" smtClean="0"/>
              <a:t>Pèrdua d’audició d’una orella o de totes dues.</a:t>
            </a:r>
          </a:p>
          <a:p>
            <a:pPr marL="457200" lvl="1" indent="0">
              <a:buNone/>
            </a:pPr>
            <a:endParaRPr lang="ca-ES" dirty="0" smtClean="0"/>
          </a:p>
          <a:p>
            <a:pPr marL="457200" lvl="1" indent="0">
              <a:buNone/>
            </a:pP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2580762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Atenció i higiene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r>
              <a:rPr lang="ca-ES" dirty="0" smtClean="0"/>
              <a:t>Evita els llocs renouers.</a:t>
            </a:r>
          </a:p>
          <a:p>
            <a:r>
              <a:rPr lang="ca-ES" dirty="0" smtClean="0"/>
              <a:t>Si escoltem música o mirem la televisió fer-ho amb un volum moderat.</a:t>
            </a:r>
          </a:p>
          <a:p>
            <a:r>
              <a:rPr lang="ca-ES" dirty="0" smtClean="0"/>
              <a:t>A l’hora de practicar algun esport, usar protectors.</a:t>
            </a:r>
          </a:p>
          <a:p>
            <a:r>
              <a:rPr lang="ca-ES" dirty="0" smtClean="0"/>
              <a:t>Netejar l’orella externa diàriament per evitar l’acumulació excessiva de cera.</a:t>
            </a:r>
          </a:p>
          <a:p>
            <a:r>
              <a:rPr lang="ca-ES" dirty="0" smtClean="0"/>
              <a:t>No utilitzar objectes punxeguts que puguin danyar les parets o el timpà</a:t>
            </a:r>
            <a:r>
              <a:rPr lang="ca-ES" dirty="0" smtClean="0"/>
              <a:t>.</a:t>
            </a:r>
          </a:p>
          <a:p>
            <a:r>
              <a:rPr lang="ca-ES" dirty="0"/>
              <a:t>Fer-nos revisions mèdiques periòdiques </a:t>
            </a:r>
            <a:r>
              <a:rPr lang="ca-ES"/>
              <a:t>de </a:t>
            </a:r>
            <a:r>
              <a:rPr lang="ca-ES" smtClean="0"/>
              <a:t>l’oïda.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588061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196752"/>
            <a:ext cx="8964488" cy="5544616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0"/>
              </a:spcBef>
            </a:pPr>
            <a:r>
              <a:rPr lang="ca-ES" sz="2400" dirty="0" smtClean="0"/>
              <a:t>Àmbit: Biologia i Geologia; Educació secundària (segon cicle 3r. curs). Editorial: Vicens </a:t>
            </a:r>
            <a:r>
              <a:rPr lang="ca-ES" sz="2400" dirty="0" smtClean="0"/>
              <a:t>Vives</a:t>
            </a:r>
          </a:p>
          <a:p>
            <a:pPr algn="just">
              <a:spcBef>
                <a:spcPts val="0"/>
              </a:spcBef>
              <a:buNone/>
            </a:pPr>
            <a:r>
              <a:rPr lang="ca-ES" sz="2400" dirty="0"/>
              <a:t>	 Autors: 	- M.A. Fernández Esteban</a:t>
            </a:r>
          </a:p>
          <a:p>
            <a:pPr>
              <a:buNone/>
            </a:pPr>
            <a:r>
              <a:rPr lang="ca-ES" sz="2400" dirty="0"/>
              <a:t>			- B. Mingo Zapatero</a:t>
            </a:r>
          </a:p>
          <a:p>
            <a:pPr>
              <a:buNone/>
            </a:pPr>
            <a:r>
              <a:rPr lang="ca-ES" sz="2400" dirty="0"/>
              <a:t>			- M.D. Torres Lobejón</a:t>
            </a:r>
          </a:p>
          <a:p>
            <a:pPr>
              <a:buNone/>
            </a:pPr>
            <a:r>
              <a:rPr lang="ca-ES" sz="2400" dirty="0"/>
              <a:t>			- R. Rodríguez Bernabé </a:t>
            </a:r>
            <a:endParaRPr lang="ca-ES" sz="2400" dirty="0" smtClean="0"/>
          </a:p>
          <a:p>
            <a:pPr algn="just">
              <a:spcBef>
                <a:spcPts val="0"/>
              </a:spcBef>
            </a:pPr>
            <a:r>
              <a:rPr lang="ca-ES" sz="2400" dirty="0" smtClean="0"/>
              <a:t>Ciències de la naturalesa. Biologia i Geologia 3r ESO. Editorial </a:t>
            </a:r>
            <a:r>
              <a:rPr lang="ca-ES" sz="2400" dirty="0" err="1" smtClean="0"/>
              <a:t>Santillana</a:t>
            </a:r>
            <a:r>
              <a:rPr lang="ca-ES" sz="2400" dirty="0" smtClean="0"/>
              <a:t>.</a:t>
            </a:r>
          </a:p>
          <a:p>
            <a:pPr marL="457200" lvl="1" indent="0" algn="just">
              <a:spcBef>
                <a:spcPts val="0"/>
              </a:spcBef>
              <a:buNone/>
            </a:pPr>
            <a:r>
              <a:rPr lang="ca-ES" sz="2000" dirty="0" smtClean="0"/>
              <a:t>Autors: 	-Francisco Vives</a:t>
            </a:r>
          </a:p>
          <a:p>
            <a:pPr marL="457200" lvl="1" indent="0" algn="just">
              <a:spcBef>
                <a:spcPts val="0"/>
              </a:spcBef>
              <a:buNone/>
            </a:pPr>
            <a:r>
              <a:rPr lang="ca-ES" sz="2000" dirty="0"/>
              <a:t>	</a:t>
            </a:r>
            <a:r>
              <a:rPr lang="ca-ES" sz="2000" dirty="0" smtClean="0"/>
              <a:t>	-Fernando Chaves</a:t>
            </a:r>
          </a:p>
          <a:p>
            <a:pPr marL="457200" lvl="1" indent="0" algn="just">
              <a:spcBef>
                <a:spcPts val="0"/>
              </a:spcBef>
              <a:buNone/>
            </a:pPr>
            <a:r>
              <a:rPr lang="ca-ES" sz="2000" dirty="0"/>
              <a:t>	</a:t>
            </a:r>
            <a:r>
              <a:rPr lang="ca-ES" sz="2000" dirty="0" smtClean="0"/>
              <a:t>	-José Manuel Cerezo</a:t>
            </a:r>
          </a:p>
          <a:p>
            <a:pPr marL="457200" lvl="1" indent="0" algn="just">
              <a:spcBef>
                <a:spcPts val="0"/>
              </a:spcBef>
              <a:buNone/>
            </a:pPr>
            <a:r>
              <a:rPr lang="ca-ES" sz="2000" dirty="0"/>
              <a:t>	</a:t>
            </a:r>
            <a:r>
              <a:rPr lang="ca-ES" sz="2000" dirty="0" smtClean="0"/>
              <a:t>	-</a:t>
            </a:r>
            <a:r>
              <a:rPr lang="ca-ES" sz="2000" dirty="0" err="1" smtClean="0"/>
              <a:t>Bartolomeu</a:t>
            </a:r>
            <a:r>
              <a:rPr lang="ca-ES" sz="2000" dirty="0" smtClean="0"/>
              <a:t> Vilanova</a:t>
            </a:r>
          </a:p>
          <a:p>
            <a:pPr marL="457200" lvl="1" indent="0" algn="just">
              <a:spcBef>
                <a:spcPts val="0"/>
              </a:spcBef>
              <a:buNone/>
            </a:pPr>
            <a:r>
              <a:rPr lang="ca-ES" sz="2000" dirty="0"/>
              <a:t>	</a:t>
            </a:r>
            <a:r>
              <a:rPr lang="ca-ES" sz="2000" dirty="0" smtClean="0"/>
              <a:t>	-Antoni Aguiló</a:t>
            </a:r>
          </a:p>
          <a:p>
            <a:pPr algn="just">
              <a:spcBef>
                <a:spcPts val="0"/>
              </a:spcBef>
            </a:pPr>
            <a:r>
              <a:rPr lang="ca-ES" sz="2400" dirty="0" smtClean="0"/>
              <a:t>Biologia i Geologia 3r ESO. Editorial </a:t>
            </a:r>
            <a:r>
              <a:rPr lang="ca-ES" sz="2400" dirty="0" err="1" smtClean="0"/>
              <a:t>McGraw</a:t>
            </a:r>
            <a:r>
              <a:rPr lang="ca-ES" sz="2400" dirty="0" smtClean="0"/>
              <a:t> </a:t>
            </a:r>
            <a:r>
              <a:rPr lang="ca-ES" sz="2400" dirty="0" err="1" smtClean="0"/>
              <a:t>Hill</a:t>
            </a:r>
            <a:r>
              <a:rPr lang="ca-ES" sz="2400" dirty="0" smtClean="0"/>
              <a:t>.</a:t>
            </a:r>
          </a:p>
          <a:p>
            <a:pPr marL="457200" lvl="1" indent="0" algn="just">
              <a:spcBef>
                <a:spcPts val="0"/>
              </a:spcBef>
              <a:buNone/>
            </a:pPr>
            <a:r>
              <a:rPr lang="ca-ES" sz="2000" dirty="0" smtClean="0"/>
              <a:t>Autors: 	-</a:t>
            </a:r>
            <a:r>
              <a:rPr lang="ca-ES" sz="2000" dirty="0" err="1" smtClean="0"/>
              <a:t>Diodora</a:t>
            </a:r>
            <a:r>
              <a:rPr lang="ca-ES" sz="2000" dirty="0" smtClean="0"/>
              <a:t> Calvo</a:t>
            </a:r>
          </a:p>
          <a:p>
            <a:pPr marL="457200" lvl="1" indent="0" algn="just">
              <a:spcBef>
                <a:spcPts val="0"/>
              </a:spcBef>
              <a:buNone/>
            </a:pPr>
            <a:r>
              <a:rPr lang="ca-ES" sz="2000" dirty="0"/>
              <a:t>	</a:t>
            </a:r>
            <a:r>
              <a:rPr lang="ca-ES" sz="2000" dirty="0" smtClean="0"/>
              <a:t>	-Concepción </a:t>
            </a:r>
            <a:r>
              <a:rPr lang="ca-ES" sz="2000" dirty="0" err="1" smtClean="0"/>
              <a:t>Albarracín</a:t>
            </a:r>
            <a:endParaRPr lang="ca-ES" sz="2000" dirty="0" smtClean="0"/>
          </a:p>
          <a:p>
            <a:pPr marL="457200" lvl="1" indent="0" algn="just">
              <a:spcBef>
                <a:spcPts val="0"/>
              </a:spcBef>
              <a:buNone/>
            </a:pPr>
            <a:r>
              <a:rPr lang="ca-ES" sz="2000" dirty="0"/>
              <a:t>	</a:t>
            </a:r>
            <a:r>
              <a:rPr lang="ca-ES" sz="2000" dirty="0" smtClean="0"/>
              <a:t>	-Margarita González</a:t>
            </a:r>
            <a:endParaRPr lang="ca-ES" sz="2000" dirty="0" smtClean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714356"/>
          </a:xfrm>
        </p:spPr>
        <p:txBody>
          <a:bodyPr>
            <a:normAutofit/>
          </a:bodyPr>
          <a:lstStyle/>
          <a:p>
            <a:r>
              <a:rPr lang="ca-ES" sz="3200" dirty="0" smtClean="0">
                <a:solidFill>
                  <a:schemeClr val="tx2"/>
                </a:solidFill>
              </a:rPr>
              <a:t>Bibliografia</a:t>
            </a:r>
            <a:endParaRPr lang="ca-ES" sz="3200" dirty="0"/>
          </a:p>
        </p:txBody>
      </p:sp>
    </p:spTree>
    <p:extLst>
      <p:ext uri="{BB962C8B-B14F-4D97-AF65-F5344CB8AC3E}">
        <p14:creationId xmlns:p14="http://schemas.microsoft.com/office/powerpoint/2010/main" val="169163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444</Words>
  <Application>Microsoft Office PowerPoint</Application>
  <PresentationFormat>Presentación en pantalla (4:3)</PresentationFormat>
  <Paragraphs>90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El sentit de l’oïda</vt:lpstr>
      <vt:lpstr>Índex</vt:lpstr>
      <vt:lpstr>Orella externa</vt:lpstr>
      <vt:lpstr>Orella mitjana</vt:lpstr>
      <vt:lpstr>L’orella interna</vt:lpstr>
      <vt:lpstr>Funcions de l’orella</vt:lpstr>
      <vt:lpstr>Malalties</vt:lpstr>
      <vt:lpstr>Atenció i higiene</vt:lpstr>
      <vt:lpstr>Bibliografia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sentit de l’oïda</dc:title>
  <dc:creator>BEEP</dc:creator>
  <cp:lastModifiedBy>BEEP</cp:lastModifiedBy>
  <cp:revision>11</cp:revision>
  <dcterms:created xsi:type="dcterms:W3CDTF">2013-04-19T09:47:44Z</dcterms:created>
  <dcterms:modified xsi:type="dcterms:W3CDTF">2013-04-19T17:07:07Z</dcterms:modified>
</cp:coreProperties>
</file>