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5A6A8-E098-4303-A127-8613B8CF4506}" type="datetimeFigureOut">
              <a:rPr lang="es-ES" smtClean="0"/>
              <a:pPr/>
              <a:t>17/11/2011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E70F6E-30F6-4E5D-8476-B8188522DFB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60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460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1913F5-4A2C-435D-8A5F-0FD0C5539997}" type="slidenum">
              <a:rPr lang="es-ES" smtClean="0"/>
              <a:pPr/>
              <a:t>3</a:t>
            </a:fld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1EEE-570F-4F71-92C6-44F4F96A64D8}" type="datetimeFigureOut">
              <a:rPr lang="es-ES" smtClean="0"/>
              <a:pPr/>
              <a:t>17/11/2011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EA5F-97A9-4C36-9C6F-6C4DB04A39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1EEE-570F-4F71-92C6-44F4F96A64D8}" type="datetimeFigureOut">
              <a:rPr lang="es-ES" smtClean="0"/>
              <a:pPr/>
              <a:t>17/11/2011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EA5F-97A9-4C36-9C6F-6C4DB04A39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1EEE-570F-4F71-92C6-44F4F96A64D8}" type="datetimeFigureOut">
              <a:rPr lang="es-ES" smtClean="0"/>
              <a:pPr/>
              <a:t>17/11/2011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EA5F-97A9-4C36-9C6F-6C4DB04A39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1EEE-570F-4F71-92C6-44F4F96A64D8}" type="datetimeFigureOut">
              <a:rPr lang="es-ES" smtClean="0"/>
              <a:pPr/>
              <a:t>17/11/2011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EA5F-97A9-4C36-9C6F-6C4DB04A39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1EEE-570F-4F71-92C6-44F4F96A64D8}" type="datetimeFigureOut">
              <a:rPr lang="es-ES" smtClean="0"/>
              <a:pPr/>
              <a:t>17/11/2011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EA5F-97A9-4C36-9C6F-6C4DB04A39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1EEE-570F-4F71-92C6-44F4F96A64D8}" type="datetimeFigureOut">
              <a:rPr lang="es-ES" smtClean="0"/>
              <a:pPr/>
              <a:t>17/11/2011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EA5F-97A9-4C36-9C6F-6C4DB04A39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1EEE-570F-4F71-92C6-44F4F96A64D8}" type="datetimeFigureOut">
              <a:rPr lang="es-ES" smtClean="0"/>
              <a:pPr/>
              <a:t>17/11/2011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EA5F-97A9-4C36-9C6F-6C4DB04A39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1EEE-570F-4F71-92C6-44F4F96A64D8}" type="datetimeFigureOut">
              <a:rPr lang="es-ES" smtClean="0"/>
              <a:pPr/>
              <a:t>17/11/2011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EA5F-97A9-4C36-9C6F-6C4DB04A39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1EEE-570F-4F71-92C6-44F4F96A64D8}" type="datetimeFigureOut">
              <a:rPr lang="es-ES" smtClean="0"/>
              <a:pPr/>
              <a:t>17/11/2011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EA5F-97A9-4C36-9C6F-6C4DB04A39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1EEE-570F-4F71-92C6-44F4F96A64D8}" type="datetimeFigureOut">
              <a:rPr lang="es-ES" smtClean="0"/>
              <a:pPr/>
              <a:t>17/11/2011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EA5F-97A9-4C36-9C6F-6C4DB04A39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1EEE-570F-4F71-92C6-44F4F96A64D8}" type="datetimeFigureOut">
              <a:rPr lang="es-ES" smtClean="0"/>
              <a:pPr/>
              <a:t>17/11/2011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EA5F-97A9-4C36-9C6F-6C4DB04A39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51EEE-570F-4F71-92C6-44F4F96A64D8}" type="datetimeFigureOut">
              <a:rPr lang="es-ES" smtClean="0"/>
              <a:pPr/>
              <a:t>17/11/2011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AEA5F-97A9-4C36-9C6F-6C4DB04A39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250825" y="309563"/>
            <a:ext cx="8642350" cy="641350"/>
          </a:xfrm>
          <a:prstGeom prst="rect">
            <a:avLst/>
          </a:prstGeom>
          <a:solidFill>
            <a:srgbClr val="ABCDF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UD IV. GENÈTICA. IV. 2. ADN: la base de l’herència</a:t>
            </a:r>
          </a:p>
          <a:p>
            <a:endParaRPr lang="es-ES"/>
          </a:p>
        </p:txBody>
      </p:sp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1196975"/>
            <a:ext cx="3444875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50825" y="309563"/>
            <a:ext cx="8642350" cy="641350"/>
          </a:xfrm>
          <a:prstGeom prst="rect">
            <a:avLst/>
          </a:prstGeom>
          <a:solidFill>
            <a:srgbClr val="ABCDF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UD IV. GENÈTICA. IV. 2. ADN: la base de l’herència</a:t>
            </a:r>
          </a:p>
          <a:p>
            <a:r>
              <a:rPr lang="es-ES" i="1"/>
              <a:t>ADN </a:t>
            </a:r>
          </a:p>
        </p:txBody>
      </p:sp>
      <p:pic>
        <p:nvPicPr>
          <p:cNvPr id="3075" name="Picture 4" descr="16_01WatsonAndCrick_U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066800"/>
            <a:ext cx="7239000" cy="538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50825" y="309563"/>
            <a:ext cx="8642350" cy="641350"/>
          </a:xfrm>
          <a:prstGeom prst="rect">
            <a:avLst/>
          </a:prstGeom>
          <a:solidFill>
            <a:srgbClr val="ABCDF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UD IV. GENÈTICA. IV. 2. ADN: la base de l’herència</a:t>
            </a:r>
          </a:p>
          <a:p>
            <a:endParaRPr lang="es-ES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468313" y="1484313"/>
            <a:ext cx="8424862" cy="521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 dirty="0" err="1"/>
              <a:t>L’any</a:t>
            </a:r>
            <a:r>
              <a:rPr lang="es-ES" sz="2400" b="1" dirty="0"/>
              <a:t> 1953, James Watson i Francis </a:t>
            </a:r>
            <a:r>
              <a:rPr lang="es-ES" sz="2400" b="1" dirty="0" err="1"/>
              <a:t>Crick</a:t>
            </a:r>
            <a:r>
              <a:rPr lang="es-ES" sz="2400" b="1" dirty="0"/>
              <a:t>, </a:t>
            </a:r>
            <a:r>
              <a:rPr lang="es-ES" sz="2400" b="1" dirty="0" err="1"/>
              <a:t>descobreixen</a:t>
            </a:r>
            <a:r>
              <a:rPr lang="es-ES" sz="2400" b="1" dirty="0"/>
              <a:t> </a:t>
            </a:r>
            <a:r>
              <a:rPr lang="es-ES" sz="2400" b="1" dirty="0" err="1"/>
              <a:t>l’estructura</a:t>
            </a:r>
            <a:r>
              <a:rPr lang="es-ES" sz="2400" b="1" dirty="0"/>
              <a:t> de </a:t>
            </a:r>
            <a:r>
              <a:rPr lang="es-ES" sz="2400" b="1" dirty="0" err="1"/>
              <a:t>l’ADN</a:t>
            </a:r>
            <a:r>
              <a:rPr lang="es-ES" sz="2400" b="1" dirty="0"/>
              <a:t>.</a:t>
            </a:r>
          </a:p>
          <a:p>
            <a:pPr>
              <a:spcBef>
                <a:spcPct val="50000"/>
              </a:spcBef>
            </a:pPr>
            <a:endParaRPr lang="es-ES" sz="2400" b="1" dirty="0"/>
          </a:p>
          <a:p>
            <a:pPr>
              <a:spcBef>
                <a:spcPct val="50000"/>
              </a:spcBef>
            </a:pPr>
            <a:r>
              <a:rPr lang="es-ES" sz="2400" b="1" dirty="0"/>
              <a:t>L’ADN </a:t>
            </a:r>
            <a:r>
              <a:rPr lang="es-ES" sz="2400" b="1" dirty="0" err="1"/>
              <a:t>és</a:t>
            </a:r>
            <a:r>
              <a:rPr lang="es-ES" sz="2400" b="1" dirty="0"/>
              <a:t> la </a:t>
            </a:r>
            <a:r>
              <a:rPr lang="es-ES" sz="2400" b="1" dirty="0" err="1"/>
              <a:t>molècula</a:t>
            </a:r>
            <a:r>
              <a:rPr lang="es-ES" sz="2400" b="1" dirty="0"/>
              <a:t> de </a:t>
            </a:r>
            <a:r>
              <a:rPr lang="es-ES" sz="2400" b="1" dirty="0" err="1"/>
              <a:t>l’herència</a:t>
            </a:r>
            <a:r>
              <a:rPr lang="es-ES" sz="2400" b="1" dirty="0" smtClean="0"/>
              <a:t>.                                                     </a:t>
            </a:r>
            <a:r>
              <a:rPr lang="es-ES" sz="2400" b="1" dirty="0" err="1"/>
              <a:t>És</a:t>
            </a:r>
            <a:r>
              <a:rPr lang="es-ES" sz="2400" b="1" dirty="0"/>
              <a:t> </a:t>
            </a:r>
            <a:r>
              <a:rPr lang="es-ES" sz="2400" b="1" dirty="0" err="1"/>
              <a:t>present</a:t>
            </a:r>
            <a:r>
              <a:rPr lang="es-ES" sz="2400" b="1" dirty="0"/>
              <a:t> a totes les </a:t>
            </a:r>
            <a:r>
              <a:rPr lang="es-ES" sz="2400" b="1" dirty="0" err="1"/>
              <a:t>cèl·lules</a:t>
            </a:r>
            <a:r>
              <a:rPr lang="es-ES" sz="2400" b="1" dirty="0"/>
              <a:t> </a:t>
            </a:r>
            <a:r>
              <a:rPr lang="es-ES" sz="2400" b="1" dirty="0" err="1"/>
              <a:t>dels</a:t>
            </a:r>
            <a:r>
              <a:rPr lang="es-ES" sz="2400" b="1" dirty="0"/>
              <a:t> </a:t>
            </a:r>
            <a:r>
              <a:rPr lang="es-ES" sz="2400" b="1" dirty="0" err="1"/>
              <a:t>organismes</a:t>
            </a:r>
            <a:r>
              <a:rPr lang="es-ES" sz="2400" b="1" dirty="0"/>
              <a:t>.</a:t>
            </a:r>
          </a:p>
          <a:p>
            <a:pPr>
              <a:spcBef>
                <a:spcPct val="50000"/>
              </a:spcBef>
            </a:pPr>
            <a:endParaRPr lang="es-ES" sz="2400" b="1" dirty="0"/>
          </a:p>
          <a:p>
            <a:pPr>
              <a:spcBef>
                <a:spcPct val="50000"/>
              </a:spcBef>
            </a:pPr>
            <a:r>
              <a:rPr lang="es-ES" sz="2400" b="1" dirty="0"/>
              <a:t>L’ADN </a:t>
            </a:r>
            <a:r>
              <a:rPr lang="es-ES" sz="2400" b="1" dirty="0" err="1"/>
              <a:t>dur</a:t>
            </a:r>
            <a:r>
              <a:rPr lang="es-ES" sz="2400" b="1" dirty="0"/>
              <a:t> la </a:t>
            </a:r>
            <a:r>
              <a:rPr lang="es-ES" sz="2400" b="1" dirty="0" err="1"/>
              <a:t>informació</a:t>
            </a:r>
            <a:r>
              <a:rPr lang="es-ES" sz="2400" b="1" dirty="0"/>
              <a:t> precisa per </a:t>
            </a:r>
            <a:r>
              <a:rPr lang="es-ES" sz="2400" b="1" dirty="0" err="1"/>
              <a:t>desenvolupar</a:t>
            </a:r>
            <a:r>
              <a:rPr lang="es-ES" sz="2400" b="1" dirty="0"/>
              <a:t> la </a:t>
            </a:r>
            <a:r>
              <a:rPr lang="es-ES" sz="2400" b="1" dirty="0" err="1"/>
              <a:t>composició</a:t>
            </a:r>
            <a:r>
              <a:rPr lang="es-ES" sz="2400" b="1" dirty="0"/>
              <a:t> bioquímica, </a:t>
            </a:r>
            <a:r>
              <a:rPr lang="es-ES" sz="2400" b="1" dirty="0" err="1"/>
              <a:t>anatòmica</a:t>
            </a:r>
            <a:r>
              <a:rPr lang="es-ES" sz="2400" b="1" dirty="0"/>
              <a:t>, </a:t>
            </a:r>
            <a:r>
              <a:rPr lang="es-ES" sz="2400" b="1" dirty="0" err="1"/>
              <a:t>fisiològica</a:t>
            </a:r>
            <a:r>
              <a:rPr lang="es-ES" sz="2400" b="1" dirty="0"/>
              <a:t>, (i, a </a:t>
            </a:r>
            <a:r>
              <a:rPr lang="es-ES" sz="2400" b="1" dirty="0" err="1"/>
              <a:t>vegades</a:t>
            </a:r>
            <a:r>
              <a:rPr lang="es-ES" sz="2400" b="1" dirty="0"/>
              <a:t>, </a:t>
            </a:r>
            <a:r>
              <a:rPr lang="es-ES" sz="2400" b="1" dirty="0" err="1"/>
              <a:t>comportament</a:t>
            </a:r>
            <a:r>
              <a:rPr lang="es-ES" sz="2400" b="1" dirty="0"/>
              <a:t>) de totes les </a:t>
            </a:r>
            <a:r>
              <a:rPr lang="es-ES" sz="2400" b="1" dirty="0" err="1"/>
              <a:t>cèl·lules</a:t>
            </a:r>
            <a:endParaRPr lang="es-ES" sz="2400" b="1" dirty="0"/>
          </a:p>
          <a:p>
            <a:pPr>
              <a:spcBef>
                <a:spcPct val="50000"/>
              </a:spcBef>
            </a:pPr>
            <a:endParaRPr lang="es-ES" sz="2000" b="1" dirty="0"/>
          </a:p>
          <a:p>
            <a:pPr>
              <a:spcBef>
                <a:spcPct val="50000"/>
              </a:spcBef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50825" y="309563"/>
            <a:ext cx="8642350" cy="641350"/>
          </a:xfrm>
          <a:prstGeom prst="rect">
            <a:avLst/>
          </a:prstGeom>
          <a:solidFill>
            <a:srgbClr val="ABCDF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UD IV. GENÈTICA. IV. 2. ADN: la base de l’herència</a:t>
            </a:r>
          </a:p>
          <a:p>
            <a:r>
              <a:rPr lang="es-ES" i="1"/>
              <a:t>Funcions de l’ADN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68313" y="1484313"/>
            <a:ext cx="8424862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95288" y="1341438"/>
            <a:ext cx="7921625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dirty="0"/>
          </a:p>
          <a:p>
            <a:pPr algn="ctr">
              <a:spcBef>
                <a:spcPct val="50000"/>
              </a:spcBef>
            </a:pPr>
            <a:r>
              <a:rPr lang="es-ES" b="1" dirty="0"/>
              <a:t> </a:t>
            </a:r>
            <a:r>
              <a:rPr lang="es-ES" sz="2400" b="1" dirty="0"/>
              <a:t>REPLICACIÓ. </a:t>
            </a:r>
          </a:p>
          <a:p>
            <a:pPr algn="ctr">
              <a:spcBef>
                <a:spcPct val="50000"/>
              </a:spcBef>
            </a:pPr>
            <a:r>
              <a:rPr lang="es-ES" sz="2400" b="1" dirty="0" err="1"/>
              <a:t>Assegura</a:t>
            </a:r>
            <a:r>
              <a:rPr lang="es-ES" sz="2400" b="1" dirty="0"/>
              <a:t> que totes les </a:t>
            </a:r>
            <a:r>
              <a:rPr lang="es-ES" sz="2400" b="1" dirty="0" err="1"/>
              <a:t>cèl·lules</a:t>
            </a:r>
            <a:r>
              <a:rPr lang="es-ES" sz="2400" b="1" dirty="0"/>
              <a:t> </a:t>
            </a:r>
            <a:r>
              <a:rPr lang="es-ES" sz="2400" b="1" dirty="0" err="1"/>
              <a:t>portin</a:t>
            </a:r>
            <a:r>
              <a:rPr lang="es-ES" sz="2400" b="1" dirty="0"/>
              <a:t> la </a:t>
            </a:r>
            <a:r>
              <a:rPr lang="es-ES" sz="2400" b="1" dirty="0" err="1"/>
              <a:t>informació</a:t>
            </a:r>
            <a:r>
              <a:rPr lang="es-ES" sz="2400" b="1" dirty="0"/>
              <a:t> </a:t>
            </a:r>
            <a:r>
              <a:rPr lang="es-ES" sz="2400" b="1" dirty="0" err="1"/>
              <a:t>genètica</a:t>
            </a:r>
            <a:r>
              <a:rPr lang="es-ES" sz="2400" b="1" dirty="0"/>
              <a:t>. </a:t>
            </a:r>
          </a:p>
          <a:p>
            <a:pPr algn="ctr">
              <a:spcBef>
                <a:spcPct val="50000"/>
              </a:spcBef>
            </a:pPr>
            <a:endParaRPr lang="es-ES" sz="2400" b="1" dirty="0"/>
          </a:p>
          <a:p>
            <a:pPr algn="ctr">
              <a:spcBef>
                <a:spcPct val="50000"/>
              </a:spcBef>
            </a:pPr>
            <a:r>
              <a:rPr lang="es-ES" sz="2400" b="1" dirty="0"/>
              <a:t> TRANSCRIPCIÓ I TRADUCCIÓ</a:t>
            </a:r>
          </a:p>
          <a:p>
            <a:pPr algn="ctr">
              <a:spcBef>
                <a:spcPct val="50000"/>
              </a:spcBef>
            </a:pPr>
            <a:r>
              <a:rPr lang="es-ES" sz="2400" b="1" dirty="0" err="1"/>
              <a:t>Síntesi</a:t>
            </a:r>
            <a:r>
              <a:rPr lang="es-ES" sz="2400" b="1" dirty="0"/>
              <a:t> de </a:t>
            </a:r>
            <a:r>
              <a:rPr lang="es-ES" sz="2400" b="1" dirty="0" err="1"/>
              <a:t>proteïnes</a:t>
            </a:r>
            <a:endParaRPr lang="es-ES" sz="2400" b="1" dirty="0"/>
          </a:p>
          <a:p>
            <a:pPr algn="ctr">
              <a:spcBef>
                <a:spcPct val="50000"/>
              </a:spcBef>
            </a:pPr>
            <a:r>
              <a:rPr lang="es-ES" b="1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50825" y="309563"/>
            <a:ext cx="8642350" cy="641350"/>
          </a:xfrm>
          <a:prstGeom prst="rect">
            <a:avLst/>
          </a:prstGeom>
          <a:solidFill>
            <a:srgbClr val="ABCDF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UD IV. GENÈTICA. IV. 2. ADN: la base de l’herència</a:t>
            </a:r>
          </a:p>
          <a:p>
            <a:r>
              <a:rPr lang="es-ES" i="1"/>
              <a:t>Funcions de l’ADN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539750" y="1773238"/>
            <a:ext cx="8424863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95288" y="1341438"/>
            <a:ext cx="7921625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r>
              <a:rPr lang="es-ES" b="1"/>
              <a:t> </a:t>
            </a:r>
          </a:p>
          <a:p>
            <a:pPr>
              <a:spcBef>
                <a:spcPct val="50000"/>
              </a:spcBef>
            </a:pPr>
            <a:r>
              <a:rPr lang="es-ES" b="1"/>
              <a:t>	</a:t>
            </a: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2420938"/>
            <a:ext cx="6096000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23850" y="2060575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>
                <a:solidFill>
                  <a:srgbClr val="FF0000"/>
                </a:solidFill>
              </a:rPr>
              <a:t>Replicació</a:t>
            </a:r>
            <a:r>
              <a:rPr lang="es-ES"/>
              <a:t> 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692275" y="5229225"/>
            <a:ext cx="2663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>
                <a:solidFill>
                  <a:srgbClr val="FF0000"/>
                </a:solidFill>
              </a:rPr>
              <a:t>          </a:t>
            </a:r>
            <a:r>
              <a:rPr lang="es-ES" b="1">
                <a:solidFill>
                  <a:srgbClr val="FF0000"/>
                </a:solidFill>
              </a:rPr>
              <a:t>Transcripció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5019675" y="5218113"/>
            <a:ext cx="2000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       </a:t>
            </a:r>
            <a:r>
              <a:rPr lang="es-ES" b="1">
                <a:solidFill>
                  <a:srgbClr val="FF0000"/>
                </a:solidFill>
              </a:rPr>
              <a:t>Traducció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168</Words>
  <Application>Microsoft Office PowerPoint</Application>
  <PresentationFormat>Presentación en pantalla (4:3)</PresentationFormat>
  <Paragraphs>29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Windows7</cp:lastModifiedBy>
  <cp:revision>2</cp:revision>
  <dcterms:created xsi:type="dcterms:W3CDTF">2011-11-17T17:25:27Z</dcterms:created>
  <dcterms:modified xsi:type="dcterms:W3CDTF">2011-11-17T19:10:19Z</dcterms:modified>
</cp:coreProperties>
</file>