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8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E71BB1BC-5541-C640-A255-683AD885784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161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C9FE60-DBDE-EF45-9873-96B7571C9346}" type="slidenum">
              <a:rPr lang="es-ES"/>
              <a:pPr/>
              <a:t>1</a:t>
            </a:fld>
            <a:endParaRPr lang="es-E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36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es-ES" sz="3200">
                <a:latin typeface="Arial" charset="0"/>
                <a:cs typeface="ＭＳ Ｐゴシック" charset="0"/>
              </a:rPr>
              <a:t>Elementos para la comunicación (unidireccional-bidireccional) y como se presentan al usuario. </a:t>
            </a:r>
          </a:p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es-ES" sz="3200">
                <a:latin typeface="Arial" charset="0"/>
                <a:cs typeface="ＭＳ Ｐゴシック" charset="0"/>
              </a:rPr>
              <a:t>- simplicidad (ideas relevantes), estilo coherente (disposición, colores, tamaños, imágenes, tipografia); legibilidad</a:t>
            </a:r>
          </a:p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es-ES" sz="3200">
                <a:latin typeface="Arial" charset="0"/>
                <a:cs typeface="ＭＳ Ｐゴシック" charset="0"/>
              </a:rPr>
              <a:t>-Una pantalla se diseña de derecha a izuierda y de arriba abajo, orden e importancia de los elementos: identificación de la infromación relevante. Atención se centra en el centro: los laterales para los botones de navegación o ideas secundarias.</a:t>
            </a:r>
          </a:p>
          <a:p>
            <a:pPr eaLnBrk="1" hangingPunct="1">
              <a:spcBef>
                <a:spcPts val="1200"/>
              </a:spcBef>
              <a:buClrTx/>
              <a:buFontTx/>
              <a:buNone/>
            </a:pPr>
            <a:endParaRPr lang="es-ES" sz="3200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es-ES" sz="3200">
                <a:latin typeface="Arial" charset="0"/>
                <a:cs typeface="ＭＳ Ｐゴシック" charset="0"/>
              </a:rPr>
              <a:t>-</a:t>
            </a:r>
          </a:p>
          <a:p>
            <a:pPr eaLnBrk="1" hangingPunct="1">
              <a:spcBef>
                <a:spcPts val="1200"/>
              </a:spcBef>
              <a:buClrTx/>
              <a:buFontTx/>
              <a:buNone/>
            </a:pPr>
            <a:endParaRPr lang="es-ES" sz="3200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s-ES" sz="32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E1187D-7405-1B4B-814E-754F8A5E7D85}" type="slidenum">
              <a:rPr lang="es-ES"/>
              <a:pPr/>
              <a:t>2</a:t>
            </a:fld>
            <a:endParaRPr lang="es-E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ＭＳ Ｐゴシック" charset="0"/>
              </a:rPr>
              <a:t>Equilibri en la composició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ＭＳ Ｐゴシック" charset="0"/>
              </a:rPr>
              <a:t>Equilibri en la utilització de codis: text amb imatges (ilustracions)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s-E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F2D084-1386-404D-A4A9-CBF841F06140}" type="slidenum">
              <a:rPr lang="es-ES"/>
              <a:pPr/>
              <a:t>3</a:t>
            </a:fld>
            <a:endParaRPr lang="es-E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ＭＳ Ｐゴシック" charset="0"/>
              </a:rPr>
              <a:t>Menys és Més</a:t>
            </a: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es-ES">
                <a:latin typeface="Arial" charset="0"/>
                <a:cs typeface="ＭＳ Ｐゴシック" charset="0"/>
              </a:rPr>
              <a:t>ubicar els nuclis semantics més significatius</a:t>
            </a: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es-ES">
                <a:latin typeface="Arial" charset="0"/>
                <a:cs typeface="ＭＳ Ｐゴシック" charset="0"/>
              </a:rPr>
              <a:t> deixar per zones de més profunditat</a:t>
            </a: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es-ES">
                <a:latin typeface="Arial" charset="0"/>
                <a:cs typeface="ＭＳ Ｐゴシック" charset="0"/>
              </a:rPr>
              <a:t> més informació no significa més aprenentatge, sino que ve de l’activitat cognitiva que l’alumne faci amb la informació, l’estructura didàctica en el que l’insertam i la demanda cognitiva que faci el material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2E9CD9-8048-DD45-B5F4-69A9A7043847}" type="slidenum">
              <a:rPr lang="es-ES"/>
              <a:pPr/>
              <a:t>4</a:t>
            </a:fld>
            <a:endParaRPr lang="es-E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ＭＳ Ｐゴシック" charset="0"/>
              </a:rPr>
              <a:t>Coherencia interna y externa en els estils, colors, tipus d’imatge,… ajudan a l’usuari a orientar-se entre els diferents blocs d’informació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71282-B512-E547-81DF-7B4FBE1184E3}" type="slidenum">
              <a:rPr lang="es-ES"/>
              <a:pPr/>
              <a:t>5</a:t>
            </a:fld>
            <a:endParaRPr lang="es-E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ＭＳ Ｐゴシック" charset="0"/>
              </a:rPr>
              <a:t>La metáfora ayuda a la organización mental del usuario que sabe cómo y por donde moverse a partir de la imagen visual que ofrece la pantalla. puede ayudar a dar consistencia al entorno web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16B9AC-63D3-DA44-8533-C2D86AEF2BF2}" type="slidenum">
              <a:rPr lang="es-ES"/>
              <a:pPr/>
              <a:t>6</a:t>
            </a:fld>
            <a:endParaRPr lang="es-E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ca-ES" noProof="0" dirty="0" err="1" smtClean="0">
                <a:latin typeface="Arial" charset="0"/>
                <a:cs typeface="ＭＳ Ｐゴシック" charset="0"/>
              </a:rPr>
              <a:t>Legibililitat</a:t>
            </a:r>
            <a:r>
              <a:rPr lang="ca-ES" noProof="0" dirty="0" smtClean="0">
                <a:latin typeface="Arial" charset="0"/>
                <a:cs typeface="ＭＳ Ｐゴシック" charset="0"/>
              </a:rPr>
              <a:t>: facilitat de captar la informació de la pantalla. Atenció al centre de la pantalla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ca-ES" noProof="0" dirty="0" smtClean="0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ca-ES" noProof="0" dirty="0" smtClean="0">
                <a:latin typeface="Arial" charset="0"/>
                <a:cs typeface="ＭＳ Ｐゴシック" charset="0"/>
              </a:rPr>
              <a:t>dimensió de la lletra/gràfics</a:t>
            </a: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ca-ES" noProof="0" dirty="0" smtClean="0">
                <a:latin typeface="Arial" charset="0"/>
                <a:cs typeface="ＭＳ Ｐゴシック" charset="0"/>
              </a:rPr>
              <a:t> Combinació de colors</a:t>
            </a: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ca-ES" noProof="0" dirty="0" smtClean="0">
                <a:latin typeface="Arial" charset="0"/>
                <a:cs typeface="ＭＳ Ｐゴシック" charset="0"/>
              </a:rPr>
              <a:t>Distribució dels elements a la pantalla</a:t>
            </a:r>
          </a:p>
          <a:p>
            <a:pPr eaLnBrk="1" hangingPunct="1">
              <a:spcBef>
                <a:spcPts val="450"/>
              </a:spcBef>
              <a:buFont typeface="Arial" charset="0"/>
              <a:buChar char="-"/>
            </a:pPr>
            <a:r>
              <a:rPr lang="ca-ES" noProof="0" dirty="0" smtClean="0">
                <a:latin typeface="Arial" charset="0"/>
                <a:cs typeface="ＭＳ Ｐゴシック" charset="0"/>
              </a:rPr>
              <a:t>Dimensió de la pantalla</a:t>
            </a:r>
            <a:endParaRPr lang="ca-ES" noProof="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D3DDCF-A720-A841-81C2-A2902B8937B0}" type="slidenum">
              <a:rPr lang="es-ES"/>
              <a:pPr/>
              <a:t>7</a:t>
            </a:fld>
            <a:endParaRPr lang="es-E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13484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828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2743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s-ES">
                <a:latin typeface="Arial" charset="0"/>
                <a:cs typeface="ＭＳ Ｐゴシック" charset="0"/>
              </a:rPr>
              <a:t>PROBLEMAS: Orientación: ayudas a la navegación</a:t>
            </a:r>
          </a:p>
          <a:p>
            <a:pPr lvl="3" indent="0" algn="just" eaLnBrk="1" hangingPunct="1">
              <a:spcBef>
                <a:spcPts val="450"/>
              </a:spcBef>
              <a:spcAft>
                <a:spcPts val="600"/>
              </a:spcAft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a.	</a:t>
            </a:r>
            <a:r>
              <a:rPr lang="es-ES">
                <a:latin typeface="Arial" charset="0"/>
                <a:cs typeface="ＭＳ Ｐゴシック" charset="0"/>
              </a:rPr>
              <a:t>Iconos claros, diagramas gráficos, mapas del sistio (gráficos o índices)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b.	</a:t>
            </a:r>
            <a:r>
              <a:rPr lang="es-ES">
                <a:latin typeface="Arial" charset="0"/>
                <a:cs typeface="ＭＳ Ｐゴシック" charset="0"/>
              </a:rPr>
              <a:t>Qué es una zona activa botón y donde lleva?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c.	</a:t>
            </a:r>
            <a:r>
              <a:rPr lang="es-ES">
                <a:latin typeface="Arial" charset="0"/>
                <a:cs typeface="ＭＳ Ｐゴシック" charset="0"/>
              </a:rPr>
              <a:t>Que ocurra lo que espera que ocurra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d.	</a:t>
            </a:r>
            <a:r>
              <a:rPr lang="es-ES">
                <a:latin typeface="Arial" charset="0"/>
                <a:cs typeface="ＭＳ Ｐゴシック" charset="0"/>
              </a:rPr>
              <a:t>Volver a la página principal o estructura de contenidos. Barra de navegación general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e.	</a:t>
            </a:r>
            <a:r>
              <a:rPr lang="es-ES">
                <a:latin typeface="Arial" charset="0"/>
                <a:cs typeface="ＭＳ Ｐゴシック" charset="0"/>
              </a:rPr>
              <a:t>Callejón sin salida. Donde estoy? Línea marcada por el diseñador y otras referencias: ventana nueva, ventana de cerrar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f.	</a:t>
            </a:r>
            <a:r>
              <a:rPr lang="es-ES">
                <a:latin typeface="Arial" charset="0"/>
                <a:cs typeface="ＭＳ Ｐゴシック" charset="0"/>
              </a:rPr>
              <a:t>Encabezamientos que acompañan a la navegación: acompañan y facilitan la navegación.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g.	</a:t>
            </a:r>
            <a:r>
              <a:rPr lang="es-ES">
                <a:latin typeface="Arial" charset="0"/>
                <a:cs typeface="ＭＳ Ｐゴシック" charset="0"/>
              </a:rPr>
              <a:t>Saber donde está qué ha leído y que le falta</a:t>
            </a:r>
          </a:p>
          <a:p>
            <a:pPr lvl="2" indent="0" algn="just" eaLnBrk="1" hangingPunct="1">
              <a:spcBef>
                <a:spcPts val="450"/>
              </a:spcBef>
              <a:spcAft>
                <a:spcPts val="600"/>
              </a:spcAft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2.	</a:t>
            </a:r>
            <a:r>
              <a:rPr lang="es-ES">
                <a:latin typeface="Arial" charset="0"/>
                <a:cs typeface="ＭＳ Ｐゴシック" charset="0"/>
              </a:rPr>
              <a:t>La pérdida de tiempo: acceso directo a la información, velocidad, que pase lo que quiero que pase</a:t>
            </a:r>
          </a:p>
          <a:p>
            <a:pPr lvl="2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3.	</a:t>
            </a:r>
            <a:r>
              <a:rPr lang="es-ES">
                <a:latin typeface="Arial" charset="0"/>
                <a:cs typeface="ＭＳ Ｐゴシック" charset="0"/>
              </a:rPr>
              <a:t>Motivación: las sorpresas. Equilibrio entre lo nuevo y lo conocido. Sorpresa (elementos de motivación, variación de elementos)</a:t>
            </a:r>
          </a:p>
          <a:p>
            <a:pPr lvl="2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4.	</a:t>
            </a:r>
            <a:r>
              <a:rPr lang="es-ES">
                <a:latin typeface="Arial" charset="0"/>
                <a:cs typeface="ＭＳ Ｐゴシック" charset="0"/>
              </a:rPr>
              <a:t>Aspectos de diseño:</a:t>
            </a:r>
          </a:p>
          <a:p>
            <a:pPr lvl="3" indent="0" algn="just" eaLnBrk="1" hangingPunct="1">
              <a:spcBef>
                <a:spcPts val="450"/>
              </a:spcBef>
              <a:spcAft>
                <a:spcPts val="600"/>
              </a:spcAft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a.	</a:t>
            </a:r>
            <a:r>
              <a:rPr lang="es-ES">
                <a:latin typeface="Arial" charset="0"/>
                <a:cs typeface="ＭＳ Ｐゴシック" charset="0"/>
              </a:rPr>
              <a:t> Simplicidad (no interesa complejidad gratuita). No debe aprender nada antes de empezar a utilizar el entorno. Diseño intiutivo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b.	</a:t>
            </a:r>
            <a:r>
              <a:rPr lang="es-ES">
                <a:latin typeface="Arial" charset="0"/>
                <a:cs typeface="ＭＳ Ｐゴシック" charset="0"/>
              </a:rPr>
              <a:t>Coherencia interna y externa: ofrece funcionalidad. Construidos basándose en patron de unidades modulares que compartirán una retícula base con los mismos temas gráficos y jerarquias organizativas. Previsible.</a:t>
            </a:r>
          </a:p>
          <a:p>
            <a:pPr lvl="3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c.	</a:t>
            </a:r>
            <a:r>
              <a:rPr lang="es-ES">
                <a:latin typeface="Arial" charset="0"/>
                <a:cs typeface="ＭＳ Ｐゴシック" charset="0"/>
              </a:rPr>
              <a:t>Creatividad, esta vienen luego</a:t>
            </a:r>
          </a:p>
          <a:p>
            <a:pPr lvl="2" indent="0" algn="just" eaLnBrk="1" hangingPunct="1">
              <a:spcBef>
                <a:spcPts val="450"/>
              </a:spcBef>
              <a:spcAft>
                <a:spcPts val="600"/>
              </a:spcAft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5.	</a:t>
            </a:r>
            <a:r>
              <a:rPr lang="es-ES">
                <a:latin typeface="Arial" charset="0"/>
                <a:cs typeface="ＭＳ Ｐゴシック" charset="0"/>
              </a:rPr>
              <a:t>Tamaño de las pantallas: 600x800</a:t>
            </a:r>
          </a:p>
          <a:p>
            <a:pPr lvl="2" indent="0" eaLnBrk="1" hangingPunct="1">
              <a:spcBef>
                <a:spcPts val="450"/>
              </a:spcBef>
              <a:buClrTx/>
              <a:buFontTx/>
              <a:buNone/>
            </a:pPr>
            <a:r>
              <a:rPr lang="es-ES">
                <a:latin typeface="Arial" charset="0"/>
                <a:cs typeface="Times New Roman" charset="0"/>
              </a:rPr>
              <a:t>6.	</a:t>
            </a:r>
            <a:r>
              <a:rPr lang="es-ES">
                <a:latin typeface="Arial" charset="0"/>
                <a:cs typeface="ＭＳ Ｐゴシック" charset="0"/>
              </a:rPr>
              <a:t>Comunicación: otros usuarios, profesor, diseñador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s-ES" sz="3200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latin typeface="Arial" charset="0"/>
                <a:cs typeface="ＭＳ Ｐゴシック" charset="0"/>
              </a:rPr>
              <a:t>Sistema de control: 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latin typeface="Arial" charset="0"/>
                <a:cs typeface="ＭＳ Ｐゴシック" charset="0"/>
              </a:rPr>
              <a:t>reconoce perfiles de usuario y permite acceder a segmentos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585DCC-6BE3-9F49-88F5-30D45CB4F04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47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EFB8F4-3581-B645-AE6A-0D763F1E0B88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8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0338" y="463550"/>
            <a:ext cx="1941512" cy="57515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2138" cy="575151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68EDE2-F6E4-A848-BB47-307F438492D3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0683AC-300D-4B49-A712-6D824282569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92F2E4-3FDA-9147-95BC-315DB96CF4F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51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05F633-FDA9-C84A-8367-A0E094FE5EF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27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9D0578-F227-554E-BCC7-500FC547059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63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24D320-66F6-F14A-A36A-7E4B2D7155CB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64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192E05-5D52-8A4F-B8A5-B3E09CD9691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3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A0145-6639-D241-879B-A7723F4D57E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07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8591D-8E0E-9143-9B71-CDA5C083C1D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16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60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86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5433463-3A2C-2B49-899E-EB84E4FD0F71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endParaRPr lang="es-ES" sz="140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es-ES" sz="140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-304800" y="671513"/>
            <a:ext cx="3197225" cy="6896100"/>
          </a:xfrm>
          <a:prstGeom prst="ellipse">
            <a:avLst/>
          </a:prstGeom>
          <a:solidFill>
            <a:srgbClr val="5264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Textes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Imatges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Gràfics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Vídeo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Sons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Animacions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Simulacions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Botons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Formularis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Cerques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FFFFFF"/>
                </a:solidFill>
              </a:rPr>
              <a:t>Comunicació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" y="228600"/>
            <a:ext cx="8610600" cy="838200"/>
          </a:xfrm>
          <a:solidFill>
            <a:srgbClr val="FF311E"/>
          </a:solidFill>
          <a:ln/>
        </p:spPr>
        <p:txBody>
          <a:bodyPr lIns="91440" tIns="45720" rIns="91440" bIns="45720"/>
          <a:lstStyle/>
          <a:p>
            <a:pPr algn="l"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600"/>
              <a:t>Comunicació: interficie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7799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327525" y="2301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97275" y="1979613"/>
            <a:ext cx="203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solidFill>
                  <a:srgbClr val="DC0611"/>
                </a:solidFill>
              </a:rPr>
              <a:t>Simplicitat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324600" y="1903413"/>
            <a:ext cx="2259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solidFill>
                  <a:srgbClr val="DC0611"/>
                </a:solidFill>
              </a:rPr>
              <a:t>Coherència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915025" y="3200400"/>
            <a:ext cx="1987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solidFill>
                  <a:srgbClr val="DC0611"/>
                </a:solidFill>
              </a:rPr>
              <a:t>Llegibilitat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05300" y="5561013"/>
            <a:ext cx="3478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solidFill>
                  <a:srgbClr val="3019FF"/>
                </a:solidFill>
              </a:rPr>
              <a:t>Centrat en l’usuari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659188" y="3275013"/>
            <a:ext cx="1627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solidFill>
                  <a:srgbClr val="DC0611"/>
                </a:solidFill>
              </a:rPr>
              <a:t>Equilibri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173788" y="4572000"/>
            <a:ext cx="2528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>
                <a:solidFill>
                  <a:srgbClr val="DC0611"/>
                </a:solidFill>
              </a:rPr>
              <a:t>Accessibilitat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8509000" cy="628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>
                <a:solidFill>
                  <a:srgbClr val="F71815"/>
                </a:solidFill>
                <a:cs typeface="Arial" charset="0"/>
              </a:rPr>
              <a:t>Senzill: </a:t>
            </a:r>
            <a:r>
              <a:rPr lang="es-ES" sz="2000">
                <a:solidFill>
                  <a:srgbClr val="000000"/>
                </a:solidFill>
                <a:cs typeface="Arial" charset="0"/>
              </a:rPr>
              <a:t>una idea per pantalla</a:t>
            </a:r>
            <a:r>
              <a:rPr lang="es-ES" sz="20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41350"/>
            <a:ext cx="9144000" cy="62166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09600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dirty="0" err="1">
                <a:solidFill>
                  <a:srgbClr val="F71815"/>
                </a:solidFill>
              </a:rPr>
              <a:t>Senzill</a:t>
            </a:r>
            <a:r>
              <a:rPr lang="es-ES" sz="2000" dirty="0">
                <a:solidFill>
                  <a:srgbClr val="F71815"/>
                </a:solidFill>
              </a:rPr>
              <a:t>: </a:t>
            </a:r>
            <a:r>
              <a:rPr lang="es-ES" sz="2000" dirty="0" err="1"/>
              <a:t>menys</a:t>
            </a:r>
            <a:r>
              <a:rPr lang="es-ES" sz="2000" dirty="0"/>
              <a:t> </a:t>
            </a:r>
            <a:r>
              <a:rPr lang="es-ES" sz="2000" dirty="0" err="1"/>
              <a:t>és</a:t>
            </a:r>
            <a:r>
              <a:rPr lang="es-ES" sz="2000" dirty="0"/>
              <a:t> </a:t>
            </a:r>
            <a:r>
              <a:rPr lang="es-ES" sz="2000" dirty="0" err="1"/>
              <a:t>més</a:t>
            </a:r>
            <a:endParaRPr lang="es-ES" sz="2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51100"/>
            <a:ext cx="6542088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dirty="0" err="1">
                <a:solidFill>
                  <a:srgbClr val="F71815"/>
                </a:solidFill>
              </a:rPr>
              <a:t>Coherència</a:t>
            </a:r>
            <a:r>
              <a:rPr lang="es-ES" sz="2000" dirty="0">
                <a:solidFill>
                  <a:srgbClr val="F71815"/>
                </a:solidFill>
              </a:rP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94688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79512" y="6368248"/>
            <a:ext cx="139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chemeClr val="tx2"/>
                </a:solidFill>
              </a:rPr>
              <a:t>Metàfora</a:t>
            </a:r>
            <a:endParaRPr lang="ca-E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n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16"/>
            <a:ext cx="9144000" cy="5220047"/>
          </a:xfrm>
          <a:prstGeom prst="rect">
            <a:avLst/>
          </a:prstGeom>
        </p:spPr>
      </p:pic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2420888"/>
            <a:ext cx="8458200" cy="1588"/>
          </a:xfrm>
          <a:prstGeom prst="line">
            <a:avLst/>
          </a:prstGeom>
          <a:noFill/>
          <a:ln w="76320">
            <a:solidFill>
              <a:srgbClr val="F7181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907704" y="1772816"/>
            <a:ext cx="74612" cy="4972050"/>
          </a:xfrm>
          <a:prstGeom prst="line">
            <a:avLst/>
          </a:prstGeom>
          <a:noFill/>
          <a:ln w="63360">
            <a:solidFill>
              <a:srgbClr val="F7181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2713" y="188640"/>
            <a:ext cx="9031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000" dirty="0" smtClean="0">
                <a:solidFill>
                  <a:srgbClr val="F71815"/>
                </a:solidFill>
              </a:rPr>
              <a:t>Llegibilitat:</a:t>
            </a:r>
            <a:r>
              <a:rPr lang="ca-ES" sz="2000" dirty="0" smtClean="0">
                <a:solidFill>
                  <a:srgbClr val="000000"/>
                </a:solidFill>
              </a:rPr>
              <a:t> facilitar l’atenció</a:t>
            </a:r>
          </a:p>
          <a:p>
            <a:pPr marL="741363" lvl="1" indent="-284163" eaLnBrk="1" hangingPunct="1">
              <a:buFont typeface="Times New Roman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000" dirty="0" smtClean="0">
                <a:solidFill>
                  <a:srgbClr val="000000"/>
                </a:solidFill>
              </a:rPr>
              <a:t>Organització de la informació en blocs i seccions. Organitzadors</a:t>
            </a:r>
          </a:p>
          <a:p>
            <a:pPr marL="741363" lvl="1" indent="-284163" eaLnBrk="1" hangingPunct="1">
              <a:buFont typeface="Times New Roman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000" dirty="0" smtClean="0">
                <a:solidFill>
                  <a:srgbClr val="000000"/>
                </a:solidFill>
              </a:rPr>
              <a:t>Contrast de colors, dimensió dels elements, comprensió dels continguts</a:t>
            </a:r>
          </a:p>
          <a:p>
            <a:pPr marL="741363" lvl="1" indent="-284163" eaLnBrk="1" hangingPunct="1">
              <a:buFont typeface="Times New Roman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000" dirty="0" smtClean="0">
                <a:solidFill>
                  <a:srgbClr val="000000"/>
                </a:solidFill>
              </a:rPr>
              <a:t>Centrar l'atenció al centre de la pantalla. Sentit de lectura</a:t>
            </a:r>
            <a:endParaRPr lang="ca-E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463" y="113974"/>
            <a:ext cx="536364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a-ES" sz="2000" smtClean="0">
                <a:solidFill>
                  <a:srgbClr val="F71815"/>
                </a:solidFill>
                <a:cs typeface="Arial" charset="0"/>
              </a:rPr>
              <a:t>Navegació:</a:t>
            </a:r>
            <a:r>
              <a:rPr lang="ca-ES" sz="2000" smtClean="0">
                <a:solidFill>
                  <a:srgbClr val="FF0A12"/>
                </a:solidFill>
              </a:rPr>
              <a:t> </a:t>
            </a:r>
            <a:r>
              <a:rPr lang="ca-ES" sz="2000" smtClean="0"/>
              <a:t>botons clars i intuitius </a:t>
            </a:r>
            <a:endParaRPr lang="ca-ES" sz="2000"/>
          </a:p>
        </p:txBody>
      </p:sp>
      <p:pic>
        <p:nvPicPr>
          <p:cNvPr id="4" name="Imagen 3" descr="con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7820493" cy="4464495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3568" y="5876304"/>
            <a:ext cx="862883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ca-ES" dirty="0" smtClean="0">
                <a:solidFill>
                  <a:srgbClr val="FF0A12"/>
                </a:solidFill>
              </a:rPr>
              <a:t>Accés directe a blocs de continguts, men</a:t>
            </a:r>
            <a:r>
              <a:rPr lang="ca-ES" dirty="0" smtClean="0">
                <a:solidFill>
                  <a:srgbClr val="FF0A12"/>
                </a:solidFill>
              </a:rPr>
              <a:t>ú principal, </a:t>
            </a:r>
            <a:r>
              <a:rPr lang="ca-ES" dirty="0" smtClean="0">
                <a:solidFill>
                  <a:srgbClr val="FF0A12"/>
                </a:solidFill>
              </a:rPr>
              <a:t>ajuda ...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884368" y="548680"/>
            <a:ext cx="98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s-ES" dirty="0" err="1" smtClean="0">
                <a:solidFill>
                  <a:srgbClr val="FF0A12"/>
                </a:solidFill>
              </a:rPr>
              <a:t>Ajuda</a:t>
            </a:r>
            <a:endParaRPr lang="es-ES" dirty="0">
              <a:solidFill>
                <a:srgbClr val="FF0A1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360</Words>
  <Application>Microsoft Macintosh PowerPoint</Application>
  <PresentationFormat>Presentación en pantalla (4:3)</PresentationFormat>
  <Paragraphs>75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Comunicació: interficie</vt:lpstr>
      <vt:lpstr>Presentación de PowerPoint</vt:lpstr>
      <vt:lpstr>Senzill: menys és més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Disseny de la interfície</dc:title>
  <dc:creator>fina perez</dc:creator>
  <cp:lastModifiedBy>fina perez</cp:lastModifiedBy>
  <cp:revision>14</cp:revision>
  <cp:lastPrinted>1601-01-01T00:00:00Z</cp:lastPrinted>
  <dcterms:created xsi:type="dcterms:W3CDTF">2005-05-10T10:09:10Z</dcterms:created>
  <dcterms:modified xsi:type="dcterms:W3CDTF">2014-10-21T15:20:44Z</dcterms:modified>
</cp:coreProperties>
</file>